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71" r:id="rId9"/>
    <p:sldId id="270" r:id="rId10"/>
    <p:sldId id="272" r:id="rId11"/>
    <p:sldId id="279" r:id="rId12"/>
    <p:sldId id="280" r:id="rId13"/>
    <p:sldId id="282" r:id="rId14"/>
    <p:sldId id="303" r:id="rId15"/>
    <p:sldId id="284" r:id="rId16"/>
    <p:sldId id="287" r:id="rId17"/>
    <p:sldId id="290" r:id="rId18"/>
    <p:sldId id="293" r:id="rId19"/>
    <p:sldId id="294" r:id="rId20"/>
    <p:sldId id="297" r:id="rId21"/>
    <p:sldId id="298" r:id="rId22"/>
    <p:sldId id="301" r:id="rId2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A383"/>
    <a:srgbClr val="339933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F4C24C-080F-4332-B571-D7B236AEEF50}" type="doc">
      <dgm:prSet loTypeId="urn:microsoft.com/office/officeart/2005/8/layout/arrow5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7670C431-94E2-4F7C-A8B3-1DE1B33F1DCB}">
      <dgm:prSet phldrT="[Tekst]" phldr="0"/>
      <dgm:spPr>
        <a:solidFill>
          <a:srgbClr val="00B0F0"/>
        </a:solidFill>
      </dgm:spPr>
      <dgm:t>
        <a:bodyPr/>
        <a:lstStyle/>
        <a:p>
          <a:r>
            <a:rPr lang="pl-PL" dirty="0"/>
            <a:t>Nowa podstawa programowa</a:t>
          </a:r>
        </a:p>
      </dgm:t>
    </dgm:pt>
    <dgm:pt modelId="{C6A56A30-2BC1-4782-815C-B7FEDD8C5492}" type="parTrans" cxnId="{E983EC62-A845-4EBC-B384-E6CF8E64480D}">
      <dgm:prSet/>
      <dgm:spPr/>
      <dgm:t>
        <a:bodyPr/>
        <a:lstStyle/>
        <a:p>
          <a:endParaRPr lang="pl-PL"/>
        </a:p>
      </dgm:t>
    </dgm:pt>
    <dgm:pt modelId="{5FFD49A0-183F-4AE8-ACD1-F33BCE8A6336}" type="sibTrans" cxnId="{E983EC62-A845-4EBC-B384-E6CF8E64480D}">
      <dgm:prSet/>
      <dgm:spPr/>
      <dgm:t>
        <a:bodyPr/>
        <a:lstStyle/>
        <a:p>
          <a:endParaRPr lang="pl-PL"/>
        </a:p>
      </dgm:t>
    </dgm:pt>
    <dgm:pt modelId="{DDF5BCC6-066E-4BCB-AED4-4C77B159CD07}">
      <dgm:prSet phldrT="[Tekst]" phldr="0"/>
      <dgm:spPr>
        <a:solidFill>
          <a:srgbClr val="339933"/>
        </a:solidFill>
      </dgm:spPr>
      <dgm:t>
        <a:bodyPr/>
        <a:lstStyle/>
        <a:p>
          <a:r>
            <a:rPr lang="pl-PL" dirty="0"/>
            <a:t>Nowe ramowe plany nauczania</a:t>
          </a:r>
        </a:p>
      </dgm:t>
    </dgm:pt>
    <dgm:pt modelId="{6B2A924A-E1DD-4150-A75E-DEE04CF7299B}" type="parTrans" cxnId="{8DABBF9C-C3BD-49D7-9BDC-3F8F67AF46D2}">
      <dgm:prSet/>
      <dgm:spPr/>
      <dgm:t>
        <a:bodyPr/>
        <a:lstStyle/>
        <a:p>
          <a:endParaRPr lang="pl-PL"/>
        </a:p>
      </dgm:t>
    </dgm:pt>
    <dgm:pt modelId="{A63D844D-14E7-47E1-8DB6-3D4C53215C6F}" type="sibTrans" cxnId="{8DABBF9C-C3BD-49D7-9BDC-3F8F67AF46D2}">
      <dgm:prSet/>
      <dgm:spPr/>
      <dgm:t>
        <a:bodyPr/>
        <a:lstStyle/>
        <a:p>
          <a:endParaRPr lang="pl-PL"/>
        </a:p>
      </dgm:t>
    </dgm:pt>
    <dgm:pt modelId="{EE399E00-F33F-48A1-91BA-CCC3491B5E0B}" type="pres">
      <dgm:prSet presAssocID="{EFF4C24C-080F-4332-B571-D7B236AEEF50}" presName="diagram" presStyleCnt="0">
        <dgm:presLayoutVars>
          <dgm:dir/>
          <dgm:resizeHandles val="exact"/>
        </dgm:presLayoutVars>
      </dgm:prSet>
      <dgm:spPr/>
    </dgm:pt>
    <dgm:pt modelId="{45628064-8438-4239-A871-30B5847C5F47}" type="pres">
      <dgm:prSet presAssocID="{7670C431-94E2-4F7C-A8B3-1DE1B33F1DCB}" presName="arrow" presStyleLbl="node1" presStyleIdx="0" presStyleCnt="2">
        <dgm:presLayoutVars>
          <dgm:bulletEnabled val="1"/>
        </dgm:presLayoutVars>
      </dgm:prSet>
      <dgm:spPr/>
    </dgm:pt>
    <dgm:pt modelId="{06AF05EA-489C-470F-A122-40E9B2D9B1DE}" type="pres">
      <dgm:prSet presAssocID="{DDF5BCC6-066E-4BCB-AED4-4C77B159CD07}" presName="arrow" presStyleLbl="node1" presStyleIdx="1" presStyleCnt="2">
        <dgm:presLayoutVars>
          <dgm:bulletEnabled val="1"/>
        </dgm:presLayoutVars>
      </dgm:prSet>
      <dgm:spPr/>
    </dgm:pt>
  </dgm:ptLst>
  <dgm:cxnLst>
    <dgm:cxn modelId="{53ADD638-E438-45F9-869A-74CC63813BD9}" type="presOf" srcId="{EFF4C24C-080F-4332-B571-D7B236AEEF50}" destId="{EE399E00-F33F-48A1-91BA-CCC3491B5E0B}" srcOrd="0" destOrd="0" presId="urn:microsoft.com/office/officeart/2005/8/layout/arrow5"/>
    <dgm:cxn modelId="{E983EC62-A845-4EBC-B384-E6CF8E64480D}" srcId="{EFF4C24C-080F-4332-B571-D7B236AEEF50}" destId="{7670C431-94E2-4F7C-A8B3-1DE1B33F1DCB}" srcOrd="0" destOrd="0" parTransId="{C6A56A30-2BC1-4782-815C-B7FEDD8C5492}" sibTransId="{5FFD49A0-183F-4AE8-ACD1-F33BCE8A6336}"/>
    <dgm:cxn modelId="{F423DE7B-08F3-46F0-AF6D-671C4C03B281}" type="presOf" srcId="{DDF5BCC6-066E-4BCB-AED4-4C77B159CD07}" destId="{06AF05EA-489C-470F-A122-40E9B2D9B1DE}" srcOrd="0" destOrd="0" presId="urn:microsoft.com/office/officeart/2005/8/layout/arrow5"/>
    <dgm:cxn modelId="{8DABBF9C-C3BD-49D7-9BDC-3F8F67AF46D2}" srcId="{EFF4C24C-080F-4332-B571-D7B236AEEF50}" destId="{DDF5BCC6-066E-4BCB-AED4-4C77B159CD07}" srcOrd="1" destOrd="0" parTransId="{6B2A924A-E1DD-4150-A75E-DEE04CF7299B}" sibTransId="{A63D844D-14E7-47E1-8DB6-3D4C53215C6F}"/>
    <dgm:cxn modelId="{333D61F9-D12D-430C-BD24-D9EDFEC45C3C}" type="presOf" srcId="{7670C431-94E2-4F7C-A8B3-1DE1B33F1DCB}" destId="{45628064-8438-4239-A871-30B5847C5F47}" srcOrd="0" destOrd="0" presId="urn:microsoft.com/office/officeart/2005/8/layout/arrow5"/>
    <dgm:cxn modelId="{7CB70535-7AEF-45A4-BC86-FFC7270C2AC3}" type="presParOf" srcId="{EE399E00-F33F-48A1-91BA-CCC3491B5E0B}" destId="{45628064-8438-4239-A871-30B5847C5F47}" srcOrd="0" destOrd="0" presId="urn:microsoft.com/office/officeart/2005/8/layout/arrow5"/>
    <dgm:cxn modelId="{A75A4BD2-B57E-425E-AC49-781188A0141C}" type="presParOf" srcId="{EE399E00-F33F-48A1-91BA-CCC3491B5E0B}" destId="{06AF05EA-489C-470F-A122-40E9B2D9B1DE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157032-89CF-44A6-82B1-A9F5F2F961CE}" type="doc">
      <dgm:prSet loTypeId="urn:microsoft.com/office/officeart/2005/8/layout/vProcess5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00CD97-BB1E-460D-812E-357FAB969154}">
      <dgm:prSet phldrT="[Tekst]" phldr="0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pl-PL" sz="2800" dirty="0"/>
            <a:t>Od roku szkolnego 2026/2027 w klasie I </a:t>
          </a:r>
          <a:r>
            <a:rPr lang="pl-PL" sz="2800" dirty="0" err="1"/>
            <a:t>i</a:t>
          </a:r>
          <a:r>
            <a:rPr lang="pl-PL" sz="2800" dirty="0"/>
            <a:t> IV szkoły podstawowej, a w latach następnych również </a:t>
          </a:r>
          <a:br>
            <a:rPr lang="pl-PL" sz="2800" dirty="0"/>
          </a:br>
          <a:r>
            <a:rPr lang="pl-PL" sz="2800" dirty="0"/>
            <a:t>w kolejnych klasach szkoły podstawowej </a:t>
          </a:r>
        </a:p>
      </dgm:t>
    </dgm:pt>
    <dgm:pt modelId="{E0A7E487-DC86-4D4E-964E-B3E7EE6CBBBD}" type="parTrans" cxnId="{C4B28A16-D088-4BDF-8BCD-356747E84BC1}">
      <dgm:prSet/>
      <dgm:spPr/>
      <dgm:t>
        <a:bodyPr/>
        <a:lstStyle/>
        <a:p>
          <a:endParaRPr lang="pl-PL"/>
        </a:p>
      </dgm:t>
    </dgm:pt>
    <dgm:pt modelId="{702B5F57-0433-4941-8F88-AFDA6DCC0DBF}" type="sibTrans" cxnId="{C4B28A16-D088-4BDF-8BCD-356747E84BC1}">
      <dgm:prSet/>
      <dgm:spPr/>
      <dgm:t>
        <a:bodyPr/>
        <a:lstStyle/>
        <a:p>
          <a:endParaRPr lang="pl-PL"/>
        </a:p>
      </dgm:t>
    </dgm:pt>
    <dgm:pt modelId="{805C25EB-7001-4E65-9978-050A20FE8A1A}">
      <dgm:prSet phldrT="[Teks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pl-PL" sz="2800" dirty="0"/>
            <a:t>Od roku szkolnego 2026/2027 w szkołach podstawowych dla uczniów z niepełnosprawnością intelektualną w stopniu umiarkowanym lub znacznym </a:t>
          </a:r>
        </a:p>
      </dgm:t>
    </dgm:pt>
    <dgm:pt modelId="{B706F815-3D75-435C-B6A2-0CD6CB34A89D}" type="parTrans" cxnId="{7E6CFB1E-3B60-476B-9A63-37E4619DB74F}">
      <dgm:prSet/>
      <dgm:spPr/>
      <dgm:t>
        <a:bodyPr/>
        <a:lstStyle/>
        <a:p>
          <a:endParaRPr lang="pl-PL"/>
        </a:p>
      </dgm:t>
    </dgm:pt>
    <dgm:pt modelId="{1DE0FBFF-4639-425A-AA07-FB0AFF76F922}" type="sibTrans" cxnId="{7E6CFB1E-3B60-476B-9A63-37E4619DB74F}">
      <dgm:prSet/>
      <dgm:spPr/>
      <dgm:t>
        <a:bodyPr/>
        <a:lstStyle/>
        <a:p>
          <a:endParaRPr lang="pl-PL"/>
        </a:p>
      </dgm:t>
    </dgm:pt>
    <dgm:pt modelId="{BEA5B6E4-268B-44FB-AAA1-987653FD22CE}">
      <dgm:prSet phldrT="[Tekst]" phldr="0" custT="1"/>
      <dgm:spPr>
        <a:solidFill>
          <a:schemeClr val="tx2">
            <a:lumMod val="25000"/>
            <a:lumOff val="75000"/>
          </a:schemeClr>
        </a:solidFill>
      </dgm:spPr>
      <dgm:t>
        <a:bodyPr/>
        <a:lstStyle/>
        <a:p>
          <a:r>
            <a:rPr lang="pl-PL" sz="2800" dirty="0"/>
            <a:t>Od roku 2029/2030 w semestrze I klasy VII szkoły podstawowej dla dorosłych, w której kształcenie rozpoczyna z dniem 1.09. 2029r. lub 1.02.2030r.</a:t>
          </a:r>
        </a:p>
      </dgm:t>
    </dgm:pt>
    <dgm:pt modelId="{02A4639A-5B32-42D6-9B9A-8562219F5F24}" type="parTrans" cxnId="{F3162915-5516-47DE-A73D-8714DF8CD3DE}">
      <dgm:prSet/>
      <dgm:spPr/>
      <dgm:t>
        <a:bodyPr/>
        <a:lstStyle/>
        <a:p>
          <a:endParaRPr lang="pl-PL"/>
        </a:p>
      </dgm:t>
    </dgm:pt>
    <dgm:pt modelId="{A591D07B-B165-4106-8DA1-3AF2CE9D01D6}" type="sibTrans" cxnId="{F3162915-5516-47DE-A73D-8714DF8CD3DE}">
      <dgm:prSet/>
      <dgm:spPr/>
      <dgm:t>
        <a:bodyPr/>
        <a:lstStyle/>
        <a:p>
          <a:endParaRPr lang="pl-PL"/>
        </a:p>
      </dgm:t>
    </dgm:pt>
    <dgm:pt modelId="{469ECDD6-B3C7-43D8-8B59-5438416D1C88}" type="pres">
      <dgm:prSet presAssocID="{05157032-89CF-44A6-82B1-A9F5F2F961CE}" presName="outerComposite" presStyleCnt="0">
        <dgm:presLayoutVars>
          <dgm:chMax val="5"/>
          <dgm:dir/>
          <dgm:resizeHandles val="exact"/>
        </dgm:presLayoutVars>
      </dgm:prSet>
      <dgm:spPr/>
    </dgm:pt>
    <dgm:pt modelId="{CE87E56A-F664-4D97-A853-FC401F489066}" type="pres">
      <dgm:prSet presAssocID="{05157032-89CF-44A6-82B1-A9F5F2F961CE}" presName="dummyMaxCanvas" presStyleCnt="0">
        <dgm:presLayoutVars/>
      </dgm:prSet>
      <dgm:spPr/>
    </dgm:pt>
    <dgm:pt modelId="{4DC7968A-EEBB-48E8-B7E0-B3EC5543303C}" type="pres">
      <dgm:prSet presAssocID="{05157032-89CF-44A6-82B1-A9F5F2F961CE}" presName="ThreeNodes_1" presStyleLbl="node1" presStyleIdx="0" presStyleCnt="3" custScaleX="106552">
        <dgm:presLayoutVars>
          <dgm:bulletEnabled val="1"/>
        </dgm:presLayoutVars>
      </dgm:prSet>
      <dgm:spPr/>
    </dgm:pt>
    <dgm:pt modelId="{5F73AD90-9ED4-4B99-A8DB-219492DF7241}" type="pres">
      <dgm:prSet presAssocID="{05157032-89CF-44A6-82B1-A9F5F2F961CE}" presName="ThreeNodes_2" presStyleLbl="node1" presStyleIdx="1" presStyleCnt="3" custScaleX="117647">
        <dgm:presLayoutVars>
          <dgm:bulletEnabled val="1"/>
        </dgm:presLayoutVars>
      </dgm:prSet>
      <dgm:spPr/>
    </dgm:pt>
    <dgm:pt modelId="{C241D0EF-7A5D-481A-81F8-A9018C201463}" type="pres">
      <dgm:prSet presAssocID="{05157032-89CF-44A6-82B1-A9F5F2F961CE}" presName="ThreeNodes_3" presStyleLbl="node1" presStyleIdx="2" presStyleCnt="3" custScaleX="117647" custLinFactNeighborX="432">
        <dgm:presLayoutVars>
          <dgm:bulletEnabled val="1"/>
        </dgm:presLayoutVars>
      </dgm:prSet>
      <dgm:spPr/>
    </dgm:pt>
    <dgm:pt modelId="{4E35B06B-6392-415F-9191-3099001C1B21}" type="pres">
      <dgm:prSet presAssocID="{05157032-89CF-44A6-82B1-A9F5F2F961CE}" presName="ThreeConn_1-2" presStyleLbl="fgAccFollowNode1" presStyleIdx="0" presStyleCnt="2">
        <dgm:presLayoutVars>
          <dgm:bulletEnabled val="1"/>
        </dgm:presLayoutVars>
      </dgm:prSet>
      <dgm:spPr/>
    </dgm:pt>
    <dgm:pt modelId="{4B259582-CC99-4602-BC90-444EB10B8AB7}" type="pres">
      <dgm:prSet presAssocID="{05157032-89CF-44A6-82B1-A9F5F2F961CE}" presName="ThreeConn_2-3" presStyleLbl="fgAccFollowNode1" presStyleIdx="1" presStyleCnt="2">
        <dgm:presLayoutVars>
          <dgm:bulletEnabled val="1"/>
        </dgm:presLayoutVars>
      </dgm:prSet>
      <dgm:spPr/>
    </dgm:pt>
    <dgm:pt modelId="{45CD242B-4B90-42ED-BAC0-C9C00F35B54C}" type="pres">
      <dgm:prSet presAssocID="{05157032-89CF-44A6-82B1-A9F5F2F961CE}" presName="ThreeNodes_1_text" presStyleLbl="node1" presStyleIdx="2" presStyleCnt="3">
        <dgm:presLayoutVars>
          <dgm:bulletEnabled val="1"/>
        </dgm:presLayoutVars>
      </dgm:prSet>
      <dgm:spPr/>
    </dgm:pt>
    <dgm:pt modelId="{BF67704A-96C9-4530-A129-F76A9C747C9B}" type="pres">
      <dgm:prSet presAssocID="{05157032-89CF-44A6-82B1-A9F5F2F961CE}" presName="ThreeNodes_2_text" presStyleLbl="node1" presStyleIdx="2" presStyleCnt="3">
        <dgm:presLayoutVars>
          <dgm:bulletEnabled val="1"/>
        </dgm:presLayoutVars>
      </dgm:prSet>
      <dgm:spPr/>
    </dgm:pt>
    <dgm:pt modelId="{BC01139C-F8D9-490D-89DB-7D85831F65FB}" type="pres">
      <dgm:prSet presAssocID="{05157032-89CF-44A6-82B1-A9F5F2F961CE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F3162915-5516-47DE-A73D-8714DF8CD3DE}" srcId="{05157032-89CF-44A6-82B1-A9F5F2F961CE}" destId="{BEA5B6E4-268B-44FB-AAA1-987653FD22CE}" srcOrd="2" destOrd="0" parTransId="{02A4639A-5B32-42D6-9B9A-8562219F5F24}" sibTransId="{A591D07B-B165-4106-8DA1-3AF2CE9D01D6}"/>
    <dgm:cxn modelId="{C4B28A16-D088-4BDF-8BCD-356747E84BC1}" srcId="{05157032-89CF-44A6-82B1-A9F5F2F961CE}" destId="{E200CD97-BB1E-460D-812E-357FAB969154}" srcOrd="0" destOrd="0" parTransId="{E0A7E487-DC86-4D4E-964E-B3E7EE6CBBBD}" sibTransId="{702B5F57-0433-4941-8F88-AFDA6DCC0DBF}"/>
    <dgm:cxn modelId="{7E6CFB1E-3B60-476B-9A63-37E4619DB74F}" srcId="{05157032-89CF-44A6-82B1-A9F5F2F961CE}" destId="{805C25EB-7001-4E65-9978-050A20FE8A1A}" srcOrd="1" destOrd="0" parTransId="{B706F815-3D75-435C-B6A2-0CD6CB34A89D}" sibTransId="{1DE0FBFF-4639-425A-AA07-FB0AFF76F922}"/>
    <dgm:cxn modelId="{F1DBE424-C574-4ED0-ACFE-0B83F4D6643A}" type="presOf" srcId="{1DE0FBFF-4639-425A-AA07-FB0AFF76F922}" destId="{4B259582-CC99-4602-BC90-444EB10B8AB7}" srcOrd="0" destOrd="0" presId="urn:microsoft.com/office/officeart/2005/8/layout/vProcess5"/>
    <dgm:cxn modelId="{952D6057-0BE8-4287-BE06-AA4B4D01606C}" type="presOf" srcId="{805C25EB-7001-4E65-9978-050A20FE8A1A}" destId="{BF67704A-96C9-4530-A129-F76A9C747C9B}" srcOrd="1" destOrd="0" presId="urn:microsoft.com/office/officeart/2005/8/layout/vProcess5"/>
    <dgm:cxn modelId="{C5C21E59-8FA9-45ED-AF5B-D3EC0909EB64}" type="presOf" srcId="{BEA5B6E4-268B-44FB-AAA1-987653FD22CE}" destId="{BC01139C-F8D9-490D-89DB-7D85831F65FB}" srcOrd="1" destOrd="0" presId="urn:microsoft.com/office/officeart/2005/8/layout/vProcess5"/>
    <dgm:cxn modelId="{BA537994-7ABF-4E96-B6CB-2F0E7BF58F9D}" type="presOf" srcId="{E200CD97-BB1E-460D-812E-357FAB969154}" destId="{4DC7968A-EEBB-48E8-B7E0-B3EC5543303C}" srcOrd="0" destOrd="0" presId="urn:microsoft.com/office/officeart/2005/8/layout/vProcess5"/>
    <dgm:cxn modelId="{005DCCA1-1B31-40C7-B7D6-A70D74E97597}" type="presOf" srcId="{E200CD97-BB1E-460D-812E-357FAB969154}" destId="{45CD242B-4B90-42ED-BAC0-C9C00F35B54C}" srcOrd="1" destOrd="0" presId="urn:microsoft.com/office/officeart/2005/8/layout/vProcess5"/>
    <dgm:cxn modelId="{682093BB-DF23-497B-8953-7B5F04D2CA1A}" type="presOf" srcId="{BEA5B6E4-268B-44FB-AAA1-987653FD22CE}" destId="{C241D0EF-7A5D-481A-81F8-A9018C201463}" srcOrd="0" destOrd="0" presId="urn:microsoft.com/office/officeart/2005/8/layout/vProcess5"/>
    <dgm:cxn modelId="{2118D4C3-AA97-4C68-8C10-3048265063CC}" type="presOf" srcId="{702B5F57-0433-4941-8F88-AFDA6DCC0DBF}" destId="{4E35B06B-6392-415F-9191-3099001C1B21}" srcOrd="0" destOrd="0" presId="urn:microsoft.com/office/officeart/2005/8/layout/vProcess5"/>
    <dgm:cxn modelId="{EDA59DEE-540E-4BB1-8D94-CD1624C4ACA9}" type="presOf" srcId="{805C25EB-7001-4E65-9978-050A20FE8A1A}" destId="{5F73AD90-9ED4-4B99-A8DB-219492DF7241}" srcOrd="0" destOrd="0" presId="urn:microsoft.com/office/officeart/2005/8/layout/vProcess5"/>
    <dgm:cxn modelId="{81CB83F8-85B1-427A-9619-B84F718D70A1}" type="presOf" srcId="{05157032-89CF-44A6-82B1-A9F5F2F961CE}" destId="{469ECDD6-B3C7-43D8-8B59-5438416D1C88}" srcOrd="0" destOrd="0" presId="urn:microsoft.com/office/officeart/2005/8/layout/vProcess5"/>
    <dgm:cxn modelId="{A13272EE-EB6F-476C-AC01-1187DED11502}" type="presParOf" srcId="{469ECDD6-B3C7-43D8-8B59-5438416D1C88}" destId="{CE87E56A-F664-4D97-A853-FC401F489066}" srcOrd="0" destOrd="0" presId="urn:microsoft.com/office/officeart/2005/8/layout/vProcess5"/>
    <dgm:cxn modelId="{91162690-CA3E-40A0-A5F9-8792C297D97C}" type="presParOf" srcId="{469ECDD6-B3C7-43D8-8B59-5438416D1C88}" destId="{4DC7968A-EEBB-48E8-B7E0-B3EC5543303C}" srcOrd="1" destOrd="0" presId="urn:microsoft.com/office/officeart/2005/8/layout/vProcess5"/>
    <dgm:cxn modelId="{3AC65666-8F07-4207-B3E1-7C43DAC21E9B}" type="presParOf" srcId="{469ECDD6-B3C7-43D8-8B59-5438416D1C88}" destId="{5F73AD90-9ED4-4B99-A8DB-219492DF7241}" srcOrd="2" destOrd="0" presId="urn:microsoft.com/office/officeart/2005/8/layout/vProcess5"/>
    <dgm:cxn modelId="{FD82C3C3-56FE-4D9E-83E3-6092DD73CE26}" type="presParOf" srcId="{469ECDD6-B3C7-43D8-8B59-5438416D1C88}" destId="{C241D0EF-7A5D-481A-81F8-A9018C201463}" srcOrd="3" destOrd="0" presId="urn:microsoft.com/office/officeart/2005/8/layout/vProcess5"/>
    <dgm:cxn modelId="{867F38A7-A8DC-4034-8331-3EC2D312BCCB}" type="presParOf" srcId="{469ECDD6-B3C7-43D8-8B59-5438416D1C88}" destId="{4E35B06B-6392-415F-9191-3099001C1B21}" srcOrd="4" destOrd="0" presId="urn:microsoft.com/office/officeart/2005/8/layout/vProcess5"/>
    <dgm:cxn modelId="{67A65662-5B00-4999-8555-D65823A4E77A}" type="presParOf" srcId="{469ECDD6-B3C7-43D8-8B59-5438416D1C88}" destId="{4B259582-CC99-4602-BC90-444EB10B8AB7}" srcOrd="5" destOrd="0" presId="urn:microsoft.com/office/officeart/2005/8/layout/vProcess5"/>
    <dgm:cxn modelId="{3DFCADB4-8BC1-46C7-9297-8C2C74AB2336}" type="presParOf" srcId="{469ECDD6-B3C7-43D8-8B59-5438416D1C88}" destId="{45CD242B-4B90-42ED-BAC0-C9C00F35B54C}" srcOrd="6" destOrd="0" presId="urn:microsoft.com/office/officeart/2005/8/layout/vProcess5"/>
    <dgm:cxn modelId="{B4B2D3F4-20F9-403C-9141-3346D913834B}" type="presParOf" srcId="{469ECDD6-B3C7-43D8-8B59-5438416D1C88}" destId="{BF67704A-96C9-4530-A129-F76A9C747C9B}" srcOrd="7" destOrd="0" presId="urn:microsoft.com/office/officeart/2005/8/layout/vProcess5"/>
    <dgm:cxn modelId="{A73742AE-6D87-46C7-8B45-98BE7D535BC7}" type="presParOf" srcId="{469ECDD6-B3C7-43D8-8B59-5438416D1C88}" destId="{BC01139C-F8D9-490D-89DB-7D85831F65FB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811CF4A-436F-47F4-BE06-FED61833E680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7D88668B-6C6C-4C24-8460-86C8277A19E4}">
      <dgm:prSet phldrT="[Tekst]" phldr="0"/>
      <dgm:spPr/>
      <dgm:t>
        <a:bodyPr/>
        <a:lstStyle/>
        <a:p>
          <a:r>
            <a:rPr lang="pl-PL" dirty="0"/>
            <a:t>Szkoły podstawowe</a:t>
          </a:r>
        </a:p>
      </dgm:t>
    </dgm:pt>
    <dgm:pt modelId="{AE8C1C6D-4891-4D2D-A538-7AE142B79C53}" type="parTrans" cxnId="{C366DB94-3C91-4547-96B0-97BE6446B2A4}">
      <dgm:prSet/>
      <dgm:spPr/>
      <dgm:t>
        <a:bodyPr/>
        <a:lstStyle/>
        <a:p>
          <a:endParaRPr lang="pl-PL"/>
        </a:p>
      </dgm:t>
    </dgm:pt>
    <dgm:pt modelId="{C3FA1E22-314A-4283-8BED-6FF42C3BD024}" type="sibTrans" cxnId="{C366DB94-3C91-4547-96B0-97BE6446B2A4}">
      <dgm:prSet/>
      <dgm:spPr/>
      <dgm:t>
        <a:bodyPr/>
        <a:lstStyle/>
        <a:p>
          <a:endParaRPr lang="pl-PL"/>
        </a:p>
      </dgm:t>
    </dgm:pt>
    <dgm:pt modelId="{8509C1C1-894C-4867-A875-655253C315C6}">
      <dgm:prSet phldrT="[Tekst]" phldr="0"/>
      <dgm:spPr/>
      <dgm:t>
        <a:bodyPr/>
        <a:lstStyle/>
        <a:p>
          <a:r>
            <a:rPr lang="pl-PL" dirty="0"/>
            <a:t>Dla dzieci </a:t>
          </a:r>
          <a:br>
            <a:rPr lang="pl-PL" dirty="0"/>
          </a:br>
          <a:r>
            <a:rPr lang="pl-PL" dirty="0"/>
            <a:t>i młodzieży</a:t>
          </a:r>
        </a:p>
      </dgm:t>
    </dgm:pt>
    <dgm:pt modelId="{89C6EE06-317C-4DF4-B9E4-61024F9485E0}" type="parTrans" cxnId="{87C6E123-8E6D-4423-AF46-FA234CFB1869}">
      <dgm:prSet/>
      <dgm:spPr/>
      <dgm:t>
        <a:bodyPr/>
        <a:lstStyle/>
        <a:p>
          <a:endParaRPr lang="pl-PL"/>
        </a:p>
      </dgm:t>
    </dgm:pt>
    <dgm:pt modelId="{66E101C8-6D73-4BA8-BD48-2975CDD579D3}" type="sibTrans" cxnId="{87C6E123-8E6D-4423-AF46-FA234CFB1869}">
      <dgm:prSet/>
      <dgm:spPr/>
      <dgm:t>
        <a:bodyPr/>
        <a:lstStyle/>
        <a:p>
          <a:endParaRPr lang="pl-PL"/>
        </a:p>
      </dgm:t>
    </dgm:pt>
    <dgm:pt modelId="{9A424AB2-00C0-4185-BE24-CCEBE47D8760}">
      <dgm:prSet phldrT="[Tekst]" phldr="0"/>
      <dgm:spPr/>
      <dgm:t>
        <a:bodyPr/>
        <a:lstStyle/>
        <a:p>
          <a:r>
            <a:rPr lang="pl-PL" dirty="0"/>
            <a:t>Dla dorosłych</a:t>
          </a:r>
        </a:p>
      </dgm:t>
    </dgm:pt>
    <dgm:pt modelId="{549AE898-6319-4A29-B17A-48AB8AD04146}" type="parTrans" cxnId="{37FB7CF9-B9DB-49C2-8CB9-14487246BE9C}">
      <dgm:prSet/>
      <dgm:spPr/>
      <dgm:t>
        <a:bodyPr/>
        <a:lstStyle/>
        <a:p>
          <a:endParaRPr lang="pl-PL"/>
        </a:p>
      </dgm:t>
    </dgm:pt>
    <dgm:pt modelId="{6CA02059-9055-4AF7-B8A9-C307CE2DD44F}" type="sibTrans" cxnId="{37FB7CF9-B9DB-49C2-8CB9-14487246BE9C}">
      <dgm:prSet/>
      <dgm:spPr/>
      <dgm:t>
        <a:bodyPr/>
        <a:lstStyle/>
        <a:p>
          <a:endParaRPr lang="pl-PL"/>
        </a:p>
      </dgm:t>
    </dgm:pt>
    <dgm:pt modelId="{FE71C927-5DAC-4398-A699-E39B6161A71C}" type="pres">
      <dgm:prSet presAssocID="{3811CF4A-436F-47F4-BE06-FED61833E68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C48C44C-3936-4E8B-B0EE-B33C624B8F46}" type="pres">
      <dgm:prSet presAssocID="{7D88668B-6C6C-4C24-8460-86C8277A19E4}" presName="hierRoot1" presStyleCnt="0"/>
      <dgm:spPr/>
    </dgm:pt>
    <dgm:pt modelId="{D00CAA4A-3EA8-4FD3-9308-FEFFA4665109}" type="pres">
      <dgm:prSet presAssocID="{7D88668B-6C6C-4C24-8460-86C8277A19E4}" presName="composite" presStyleCnt="0"/>
      <dgm:spPr/>
    </dgm:pt>
    <dgm:pt modelId="{900770C1-845A-44B1-BB62-D59F9B3DE34F}" type="pres">
      <dgm:prSet presAssocID="{7D88668B-6C6C-4C24-8460-86C8277A19E4}" presName="background" presStyleLbl="node0" presStyleIdx="0" presStyleCnt="1"/>
      <dgm:spPr/>
    </dgm:pt>
    <dgm:pt modelId="{42A0BDE7-BC93-4CB4-A297-2268419AF6B5}" type="pres">
      <dgm:prSet presAssocID="{7D88668B-6C6C-4C24-8460-86C8277A19E4}" presName="text" presStyleLbl="fgAcc0" presStyleIdx="0" presStyleCnt="1">
        <dgm:presLayoutVars>
          <dgm:chPref val="3"/>
        </dgm:presLayoutVars>
      </dgm:prSet>
      <dgm:spPr/>
    </dgm:pt>
    <dgm:pt modelId="{3807EC67-7681-44C2-9F22-2475184299DA}" type="pres">
      <dgm:prSet presAssocID="{7D88668B-6C6C-4C24-8460-86C8277A19E4}" presName="hierChild2" presStyleCnt="0"/>
      <dgm:spPr/>
    </dgm:pt>
    <dgm:pt modelId="{43ABB312-587F-44D7-9A0C-046EEB809D74}" type="pres">
      <dgm:prSet presAssocID="{89C6EE06-317C-4DF4-B9E4-61024F9485E0}" presName="Name10" presStyleLbl="parChTrans1D2" presStyleIdx="0" presStyleCnt="2"/>
      <dgm:spPr/>
    </dgm:pt>
    <dgm:pt modelId="{FDFB0D3B-3C2C-4069-9B20-166E099B190D}" type="pres">
      <dgm:prSet presAssocID="{8509C1C1-894C-4867-A875-655253C315C6}" presName="hierRoot2" presStyleCnt="0"/>
      <dgm:spPr/>
    </dgm:pt>
    <dgm:pt modelId="{219A4B4F-35CD-4A37-BF63-255252B33F5F}" type="pres">
      <dgm:prSet presAssocID="{8509C1C1-894C-4867-A875-655253C315C6}" presName="composite2" presStyleCnt="0"/>
      <dgm:spPr/>
    </dgm:pt>
    <dgm:pt modelId="{52C22A9E-AB3D-458F-979A-C3B24156327F}" type="pres">
      <dgm:prSet presAssocID="{8509C1C1-894C-4867-A875-655253C315C6}" presName="background2" presStyleLbl="node2" presStyleIdx="0" presStyleCnt="2"/>
      <dgm:spPr/>
    </dgm:pt>
    <dgm:pt modelId="{9FD8A671-F1D8-42EE-B500-DD73D5832C5E}" type="pres">
      <dgm:prSet presAssocID="{8509C1C1-894C-4867-A875-655253C315C6}" presName="text2" presStyleLbl="fgAcc2" presStyleIdx="0" presStyleCnt="2">
        <dgm:presLayoutVars>
          <dgm:chPref val="3"/>
        </dgm:presLayoutVars>
      </dgm:prSet>
      <dgm:spPr/>
    </dgm:pt>
    <dgm:pt modelId="{C1807E27-57E8-4CF9-B391-0F316932DA2D}" type="pres">
      <dgm:prSet presAssocID="{8509C1C1-894C-4867-A875-655253C315C6}" presName="hierChild3" presStyleCnt="0"/>
      <dgm:spPr/>
    </dgm:pt>
    <dgm:pt modelId="{52C12B45-E74D-4824-92FB-B1273015AF26}" type="pres">
      <dgm:prSet presAssocID="{549AE898-6319-4A29-B17A-48AB8AD04146}" presName="Name10" presStyleLbl="parChTrans1D2" presStyleIdx="1" presStyleCnt="2"/>
      <dgm:spPr/>
    </dgm:pt>
    <dgm:pt modelId="{ED79D2C8-E056-4685-9299-38363C9A10CD}" type="pres">
      <dgm:prSet presAssocID="{9A424AB2-00C0-4185-BE24-CCEBE47D8760}" presName="hierRoot2" presStyleCnt="0"/>
      <dgm:spPr/>
    </dgm:pt>
    <dgm:pt modelId="{C553CFA2-C9A4-4AAE-8B99-85E3DF69EF8A}" type="pres">
      <dgm:prSet presAssocID="{9A424AB2-00C0-4185-BE24-CCEBE47D8760}" presName="composite2" presStyleCnt="0"/>
      <dgm:spPr/>
    </dgm:pt>
    <dgm:pt modelId="{E1B71C5A-9E45-4773-960E-E30F69D440D7}" type="pres">
      <dgm:prSet presAssocID="{9A424AB2-00C0-4185-BE24-CCEBE47D8760}" presName="background2" presStyleLbl="node2" presStyleIdx="1" presStyleCnt="2"/>
      <dgm:spPr/>
    </dgm:pt>
    <dgm:pt modelId="{4D0D861B-A194-4091-BA90-DA5B70AA1B3B}" type="pres">
      <dgm:prSet presAssocID="{9A424AB2-00C0-4185-BE24-CCEBE47D8760}" presName="text2" presStyleLbl="fgAcc2" presStyleIdx="1" presStyleCnt="2">
        <dgm:presLayoutVars>
          <dgm:chPref val="3"/>
        </dgm:presLayoutVars>
      </dgm:prSet>
      <dgm:spPr/>
    </dgm:pt>
    <dgm:pt modelId="{AC9DE296-4232-4188-9CFC-8D4FCE180E8C}" type="pres">
      <dgm:prSet presAssocID="{9A424AB2-00C0-4185-BE24-CCEBE47D8760}" presName="hierChild3" presStyleCnt="0"/>
      <dgm:spPr/>
    </dgm:pt>
  </dgm:ptLst>
  <dgm:cxnLst>
    <dgm:cxn modelId="{B721B819-1310-44EC-8C23-83A75E12C12D}" type="presOf" srcId="{3811CF4A-436F-47F4-BE06-FED61833E680}" destId="{FE71C927-5DAC-4398-A699-E39B6161A71C}" srcOrd="0" destOrd="0" presId="urn:microsoft.com/office/officeart/2005/8/layout/hierarchy1"/>
    <dgm:cxn modelId="{C5A1B71E-6B3B-405C-B3B4-387A81867069}" type="presOf" srcId="{8509C1C1-894C-4867-A875-655253C315C6}" destId="{9FD8A671-F1D8-42EE-B500-DD73D5832C5E}" srcOrd="0" destOrd="0" presId="urn:microsoft.com/office/officeart/2005/8/layout/hierarchy1"/>
    <dgm:cxn modelId="{87C6E123-8E6D-4423-AF46-FA234CFB1869}" srcId="{7D88668B-6C6C-4C24-8460-86C8277A19E4}" destId="{8509C1C1-894C-4867-A875-655253C315C6}" srcOrd="0" destOrd="0" parTransId="{89C6EE06-317C-4DF4-B9E4-61024F9485E0}" sibTransId="{66E101C8-6D73-4BA8-BD48-2975CDD579D3}"/>
    <dgm:cxn modelId="{ED0F0833-C353-4CA9-87C2-68D2D46939C2}" type="presOf" srcId="{9A424AB2-00C0-4185-BE24-CCEBE47D8760}" destId="{4D0D861B-A194-4091-BA90-DA5B70AA1B3B}" srcOrd="0" destOrd="0" presId="urn:microsoft.com/office/officeart/2005/8/layout/hierarchy1"/>
    <dgm:cxn modelId="{C366DB94-3C91-4547-96B0-97BE6446B2A4}" srcId="{3811CF4A-436F-47F4-BE06-FED61833E680}" destId="{7D88668B-6C6C-4C24-8460-86C8277A19E4}" srcOrd="0" destOrd="0" parTransId="{AE8C1C6D-4891-4D2D-A538-7AE142B79C53}" sibTransId="{C3FA1E22-314A-4283-8BED-6FF42C3BD024}"/>
    <dgm:cxn modelId="{E4991AB0-08CC-4BE1-A70C-6FC8DC292B05}" type="presOf" srcId="{549AE898-6319-4A29-B17A-48AB8AD04146}" destId="{52C12B45-E74D-4824-92FB-B1273015AF26}" srcOrd="0" destOrd="0" presId="urn:microsoft.com/office/officeart/2005/8/layout/hierarchy1"/>
    <dgm:cxn modelId="{64BB41C0-E7ED-4DF2-B519-28943651FAC6}" type="presOf" srcId="{89C6EE06-317C-4DF4-B9E4-61024F9485E0}" destId="{43ABB312-587F-44D7-9A0C-046EEB809D74}" srcOrd="0" destOrd="0" presId="urn:microsoft.com/office/officeart/2005/8/layout/hierarchy1"/>
    <dgm:cxn modelId="{060FD7DF-DAE7-465C-A097-E0A7192178F4}" type="presOf" srcId="{7D88668B-6C6C-4C24-8460-86C8277A19E4}" destId="{42A0BDE7-BC93-4CB4-A297-2268419AF6B5}" srcOrd="0" destOrd="0" presId="urn:microsoft.com/office/officeart/2005/8/layout/hierarchy1"/>
    <dgm:cxn modelId="{37FB7CF9-B9DB-49C2-8CB9-14487246BE9C}" srcId="{7D88668B-6C6C-4C24-8460-86C8277A19E4}" destId="{9A424AB2-00C0-4185-BE24-CCEBE47D8760}" srcOrd="1" destOrd="0" parTransId="{549AE898-6319-4A29-B17A-48AB8AD04146}" sibTransId="{6CA02059-9055-4AF7-B8A9-C307CE2DD44F}"/>
    <dgm:cxn modelId="{BC72320F-E115-4835-9A21-AF63F4682D27}" type="presParOf" srcId="{FE71C927-5DAC-4398-A699-E39B6161A71C}" destId="{2C48C44C-3936-4E8B-B0EE-B33C624B8F46}" srcOrd="0" destOrd="0" presId="urn:microsoft.com/office/officeart/2005/8/layout/hierarchy1"/>
    <dgm:cxn modelId="{78A4B02C-8AF4-4074-A1D9-FAD426B84712}" type="presParOf" srcId="{2C48C44C-3936-4E8B-B0EE-B33C624B8F46}" destId="{D00CAA4A-3EA8-4FD3-9308-FEFFA4665109}" srcOrd="0" destOrd="0" presId="urn:microsoft.com/office/officeart/2005/8/layout/hierarchy1"/>
    <dgm:cxn modelId="{03CFF21F-6C1F-4CBD-8C05-741FD5ECFF62}" type="presParOf" srcId="{D00CAA4A-3EA8-4FD3-9308-FEFFA4665109}" destId="{900770C1-845A-44B1-BB62-D59F9B3DE34F}" srcOrd="0" destOrd="0" presId="urn:microsoft.com/office/officeart/2005/8/layout/hierarchy1"/>
    <dgm:cxn modelId="{4D689900-9FC0-40CF-8084-9C8F42107A6F}" type="presParOf" srcId="{D00CAA4A-3EA8-4FD3-9308-FEFFA4665109}" destId="{42A0BDE7-BC93-4CB4-A297-2268419AF6B5}" srcOrd="1" destOrd="0" presId="urn:microsoft.com/office/officeart/2005/8/layout/hierarchy1"/>
    <dgm:cxn modelId="{9F469F9B-B386-40CA-A0D2-6558FE737CB2}" type="presParOf" srcId="{2C48C44C-3936-4E8B-B0EE-B33C624B8F46}" destId="{3807EC67-7681-44C2-9F22-2475184299DA}" srcOrd="1" destOrd="0" presId="urn:microsoft.com/office/officeart/2005/8/layout/hierarchy1"/>
    <dgm:cxn modelId="{21295E76-1649-40D7-A7E8-0441C1EB7101}" type="presParOf" srcId="{3807EC67-7681-44C2-9F22-2475184299DA}" destId="{43ABB312-587F-44D7-9A0C-046EEB809D74}" srcOrd="0" destOrd="0" presId="urn:microsoft.com/office/officeart/2005/8/layout/hierarchy1"/>
    <dgm:cxn modelId="{70A342B4-03DD-4B91-8074-4B68FEE4D677}" type="presParOf" srcId="{3807EC67-7681-44C2-9F22-2475184299DA}" destId="{FDFB0D3B-3C2C-4069-9B20-166E099B190D}" srcOrd="1" destOrd="0" presId="urn:microsoft.com/office/officeart/2005/8/layout/hierarchy1"/>
    <dgm:cxn modelId="{5419903C-1785-422E-B4D2-24AEC3766356}" type="presParOf" srcId="{FDFB0D3B-3C2C-4069-9B20-166E099B190D}" destId="{219A4B4F-35CD-4A37-BF63-255252B33F5F}" srcOrd="0" destOrd="0" presId="urn:microsoft.com/office/officeart/2005/8/layout/hierarchy1"/>
    <dgm:cxn modelId="{8DB3D2D4-5CDA-4896-B55D-1AFFEEEAE54D}" type="presParOf" srcId="{219A4B4F-35CD-4A37-BF63-255252B33F5F}" destId="{52C22A9E-AB3D-458F-979A-C3B24156327F}" srcOrd="0" destOrd="0" presId="urn:microsoft.com/office/officeart/2005/8/layout/hierarchy1"/>
    <dgm:cxn modelId="{4A64BE17-F03F-4B8B-87D8-6DF37522B49A}" type="presParOf" srcId="{219A4B4F-35CD-4A37-BF63-255252B33F5F}" destId="{9FD8A671-F1D8-42EE-B500-DD73D5832C5E}" srcOrd="1" destOrd="0" presId="urn:microsoft.com/office/officeart/2005/8/layout/hierarchy1"/>
    <dgm:cxn modelId="{0B0DB920-002C-40FD-9D4A-262D8E1C886E}" type="presParOf" srcId="{FDFB0D3B-3C2C-4069-9B20-166E099B190D}" destId="{C1807E27-57E8-4CF9-B391-0F316932DA2D}" srcOrd="1" destOrd="0" presId="urn:microsoft.com/office/officeart/2005/8/layout/hierarchy1"/>
    <dgm:cxn modelId="{C721CE02-5AF8-4D02-95CC-72440765AADD}" type="presParOf" srcId="{3807EC67-7681-44C2-9F22-2475184299DA}" destId="{52C12B45-E74D-4824-92FB-B1273015AF26}" srcOrd="2" destOrd="0" presId="urn:microsoft.com/office/officeart/2005/8/layout/hierarchy1"/>
    <dgm:cxn modelId="{43699629-6612-4F72-B4C0-40A6F7307A8A}" type="presParOf" srcId="{3807EC67-7681-44C2-9F22-2475184299DA}" destId="{ED79D2C8-E056-4685-9299-38363C9A10CD}" srcOrd="3" destOrd="0" presId="urn:microsoft.com/office/officeart/2005/8/layout/hierarchy1"/>
    <dgm:cxn modelId="{140DDEBC-06E9-49D7-B1F9-DDC0EB754050}" type="presParOf" srcId="{ED79D2C8-E056-4685-9299-38363C9A10CD}" destId="{C553CFA2-C9A4-4AAE-8B99-85E3DF69EF8A}" srcOrd="0" destOrd="0" presId="urn:microsoft.com/office/officeart/2005/8/layout/hierarchy1"/>
    <dgm:cxn modelId="{CB0D5850-8A92-4A6D-A930-0A9E6F54CEC1}" type="presParOf" srcId="{C553CFA2-C9A4-4AAE-8B99-85E3DF69EF8A}" destId="{E1B71C5A-9E45-4773-960E-E30F69D440D7}" srcOrd="0" destOrd="0" presId="urn:microsoft.com/office/officeart/2005/8/layout/hierarchy1"/>
    <dgm:cxn modelId="{EC965F60-8C5D-4C83-8328-39AC6B4978E4}" type="presParOf" srcId="{C553CFA2-C9A4-4AAE-8B99-85E3DF69EF8A}" destId="{4D0D861B-A194-4091-BA90-DA5B70AA1B3B}" srcOrd="1" destOrd="0" presId="urn:microsoft.com/office/officeart/2005/8/layout/hierarchy1"/>
    <dgm:cxn modelId="{0294F950-0551-45E2-BAE1-7BFB2ACA05B0}" type="presParOf" srcId="{ED79D2C8-E056-4685-9299-38363C9A10CD}" destId="{AC9DE296-4232-4188-9CFC-8D4FCE180E8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628064-8438-4239-A871-30B5847C5F47}">
      <dsp:nvSpPr>
        <dsp:cNvPr id="0" name=""/>
        <dsp:cNvSpPr/>
      </dsp:nvSpPr>
      <dsp:spPr>
        <a:xfrm rot="16200000">
          <a:off x="2338" y="1178"/>
          <a:ext cx="4348981" cy="4348981"/>
        </a:xfrm>
        <a:prstGeom prst="downArrow">
          <a:avLst>
            <a:gd name="adj1" fmla="val 50000"/>
            <a:gd name="adj2" fmla="val 35000"/>
          </a:avLst>
        </a:prstGeom>
        <a:solidFill>
          <a:srgbClr val="00B0F0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800" kern="1200" dirty="0"/>
            <a:t>Nowa podstawa programowa</a:t>
          </a:r>
        </a:p>
      </dsp:txBody>
      <dsp:txXfrm rot="5400000">
        <a:off x="2338" y="1088423"/>
        <a:ext cx="3587909" cy="2174491"/>
      </dsp:txXfrm>
    </dsp:sp>
    <dsp:sp modelId="{06AF05EA-489C-470F-A122-40E9B2D9B1DE}">
      <dsp:nvSpPr>
        <dsp:cNvPr id="0" name=""/>
        <dsp:cNvSpPr/>
      </dsp:nvSpPr>
      <dsp:spPr>
        <a:xfrm rot="5400000">
          <a:off x="6164280" y="1178"/>
          <a:ext cx="4348981" cy="4348981"/>
        </a:xfrm>
        <a:prstGeom prst="downArrow">
          <a:avLst>
            <a:gd name="adj1" fmla="val 50000"/>
            <a:gd name="adj2" fmla="val 35000"/>
          </a:avLst>
        </a:prstGeom>
        <a:solidFill>
          <a:srgbClr val="339933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800" kern="1200" dirty="0"/>
            <a:t>Nowe ramowe plany nauczania</a:t>
          </a:r>
        </a:p>
      </dsp:txBody>
      <dsp:txXfrm rot="-5400000">
        <a:off x="6925352" y="1088423"/>
        <a:ext cx="3587909" cy="21744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C7968A-EEBB-48E8-B7E0-B3EC5543303C}">
      <dsp:nvSpPr>
        <dsp:cNvPr id="0" name=""/>
        <dsp:cNvSpPr/>
      </dsp:nvSpPr>
      <dsp:spPr>
        <a:xfrm>
          <a:off x="-540742" y="0"/>
          <a:ext cx="9523894" cy="1506447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kern="1200" dirty="0"/>
            <a:t>Od roku szkolnego 2026/2027 w klasie I </a:t>
          </a:r>
          <a:r>
            <a:rPr lang="pl-PL" sz="2800" kern="1200" dirty="0" err="1"/>
            <a:t>i</a:t>
          </a:r>
          <a:r>
            <a:rPr lang="pl-PL" sz="2800" kern="1200" dirty="0"/>
            <a:t> IV szkoły podstawowej, a w latach następnych również </a:t>
          </a:r>
          <a:br>
            <a:rPr lang="pl-PL" sz="2800" kern="1200" dirty="0"/>
          </a:br>
          <a:r>
            <a:rPr lang="pl-PL" sz="2800" kern="1200" dirty="0"/>
            <a:t>w kolejnych klasach szkoły podstawowej </a:t>
          </a:r>
        </a:p>
      </dsp:txBody>
      <dsp:txXfrm>
        <a:off x="-496620" y="44122"/>
        <a:ext cx="7797595" cy="1418203"/>
      </dsp:txXfrm>
    </dsp:sp>
    <dsp:sp modelId="{5F73AD90-9ED4-4B99-A8DB-219492DF7241}">
      <dsp:nvSpPr>
        <dsp:cNvPr id="0" name=""/>
        <dsp:cNvSpPr/>
      </dsp:nvSpPr>
      <dsp:spPr>
        <a:xfrm>
          <a:off x="-247922" y="1757521"/>
          <a:ext cx="10515594" cy="1506447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kern="1200" dirty="0"/>
            <a:t>Od roku szkolnego 2026/2027 w szkołach podstawowych dla uczniów z niepełnosprawnością intelektualną w stopniu umiarkowanym lub znacznym </a:t>
          </a:r>
        </a:p>
      </dsp:txBody>
      <dsp:txXfrm>
        <a:off x="-203800" y="1801643"/>
        <a:ext cx="8347515" cy="1418203"/>
      </dsp:txXfrm>
    </dsp:sp>
    <dsp:sp modelId="{C241D0EF-7A5D-481A-81F8-A9018C201463}">
      <dsp:nvSpPr>
        <dsp:cNvPr id="0" name=""/>
        <dsp:cNvSpPr/>
      </dsp:nvSpPr>
      <dsp:spPr>
        <a:xfrm>
          <a:off x="540747" y="3515043"/>
          <a:ext cx="10515594" cy="1506447"/>
        </a:xfrm>
        <a:prstGeom prst="roundRect">
          <a:avLst>
            <a:gd name="adj" fmla="val 10000"/>
          </a:avLst>
        </a:prstGeom>
        <a:solidFill>
          <a:schemeClr val="tx2">
            <a:lumMod val="25000"/>
            <a:lumOff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kern="1200" dirty="0"/>
            <a:t>Od roku 2029/2030 w semestrze I klasy VII szkoły podstawowej dla dorosłych, w której kształcenie rozpoczyna z dniem 1.09. 2029r. lub 1.02.2030r.</a:t>
          </a:r>
        </a:p>
      </dsp:txBody>
      <dsp:txXfrm>
        <a:off x="584869" y="3559165"/>
        <a:ext cx="8347515" cy="1418203"/>
      </dsp:txXfrm>
    </dsp:sp>
    <dsp:sp modelId="{4E35B06B-6392-415F-9191-3099001C1B21}">
      <dsp:nvSpPr>
        <dsp:cNvPr id="0" name=""/>
        <dsp:cNvSpPr/>
      </dsp:nvSpPr>
      <dsp:spPr>
        <a:xfrm>
          <a:off x="7711144" y="1142388"/>
          <a:ext cx="979190" cy="97919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600" kern="1200"/>
        </a:p>
      </dsp:txBody>
      <dsp:txXfrm>
        <a:off x="7931462" y="1142388"/>
        <a:ext cx="538554" cy="736840"/>
      </dsp:txXfrm>
    </dsp:sp>
    <dsp:sp modelId="{4B259582-CC99-4602-BC90-444EB10B8AB7}">
      <dsp:nvSpPr>
        <dsp:cNvPr id="0" name=""/>
        <dsp:cNvSpPr/>
      </dsp:nvSpPr>
      <dsp:spPr>
        <a:xfrm>
          <a:off x="8499814" y="2889867"/>
          <a:ext cx="979190" cy="97919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600" kern="1200"/>
        </a:p>
      </dsp:txBody>
      <dsp:txXfrm>
        <a:off x="8720132" y="2889867"/>
        <a:ext cx="538554" cy="7368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C12B45-E74D-4824-92FB-B1273015AF26}">
      <dsp:nvSpPr>
        <dsp:cNvPr id="0" name=""/>
        <dsp:cNvSpPr/>
      </dsp:nvSpPr>
      <dsp:spPr>
        <a:xfrm>
          <a:off x="5112748" y="1658197"/>
          <a:ext cx="1595567" cy="7593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7471"/>
              </a:lnTo>
              <a:lnTo>
                <a:pt x="1595567" y="517471"/>
              </a:lnTo>
              <a:lnTo>
                <a:pt x="1595567" y="75934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ABB312-587F-44D7-9A0C-046EEB809D74}">
      <dsp:nvSpPr>
        <dsp:cNvPr id="0" name=""/>
        <dsp:cNvSpPr/>
      </dsp:nvSpPr>
      <dsp:spPr>
        <a:xfrm>
          <a:off x="3517180" y="1658197"/>
          <a:ext cx="1595567" cy="759345"/>
        </a:xfrm>
        <a:custGeom>
          <a:avLst/>
          <a:gdLst/>
          <a:ahLst/>
          <a:cxnLst/>
          <a:rect l="0" t="0" r="0" b="0"/>
          <a:pathLst>
            <a:path>
              <a:moveTo>
                <a:pt x="1595567" y="0"/>
              </a:moveTo>
              <a:lnTo>
                <a:pt x="1595567" y="517471"/>
              </a:lnTo>
              <a:lnTo>
                <a:pt x="0" y="517471"/>
              </a:lnTo>
              <a:lnTo>
                <a:pt x="0" y="75934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0770C1-845A-44B1-BB62-D59F9B3DE34F}">
      <dsp:nvSpPr>
        <dsp:cNvPr id="0" name=""/>
        <dsp:cNvSpPr/>
      </dsp:nvSpPr>
      <dsp:spPr>
        <a:xfrm>
          <a:off x="3807283" y="257"/>
          <a:ext cx="2610929" cy="16579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A0BDE7-BC93-4CB4-A297-2268419AF6B5}">
      <dsp:nvSpPr>
        <dsp:cNvPr id="0" name=""/>
        <dsp:cNvSpPr/>
      </dsp:nvSpPr>
      <dsp:spPr>
        <a:xfrm>
          <a:off x="4097387" y="275855"/>
          <a:ext cx="2610929" cy="16579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kern="1200" dirty="0"/>
            <a:t>Szkoły podstawowe</a:t>
          </a:r>
        </a:p>
      </dsp:txBody>
      <dsp:txXfrm>
        <a:off x="4145946" y="324414"/>
        <a:ext cx="2513811" cy="1560821"/>
      </dsp:txXfrm>
    </dsp:sp>
    <dsp:sp modelId="{52C22A9E-AB3D-458F-979A-C3B24156327F}">
      <dsp:nvSpPr>
        <dsp:cNvPr id="0" name=""/>
        <dsp:cNvSpPr/>
      </dsp:nvSpPr>
      <dsp:spPr>
        <a:xfrm>
          <a:off x="2211716" y="2417542"/>
          <a:ext cx="2610929" cy="16579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D8A671-F1D8-42EE-B500-DD73D5832C5E}">
      <dsp:nvSpPr>
        <dsp:cNvPr id="0" name=""/>
        <dsp:cNvSpPr/>
      </dsp:nvSpPr>
      <dsp:spPr>
        <a:xfrm>
          <a:off x="2501819" y="2693140"/>
          <a:ext cx="2610929" cy="16579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kern="1200" dirty="0"/>
            <a:t>Dla dzieci </a:t>
          </a:r>
          <a:br>
            <a:rPr lang="pl-PL" sz="3200" kern="1200" dirty="0"/>
          </a:br>
          <a:r>
            <a:rPr lang="pl-PL" sz="3200" kern="1200" dirty="0"/>
            <a:t>i młodzieży</a:t>
          </a:r>
        </a:p>
      </dsp:txBody>
      <dsp:txXfrm>
        <a:off x="2550378" y="2741699"/>
        <a:ext cx="2513811" cy="1560821"/>
      </dsp:txXfrm>
    </dsp:sp>
    <dsp:sp modelId="{E1B71C5A-9E45-4773-960E-E30F69D440D7}">
      <dsp:nvSpPr>
        <dsp:cNvPr id="0" name=""/>
        <dsp:cNvSpPr/>
      </dsp:nvSpPr>
      <dsp:spPr>
        <a:xfrm>
          <a:off x="5402851" y="2417542"/>
          <a:ext cx="2610929" cy="16579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0D861B-A194-4091-BA90-DA5B70AA1B3B}">
      <dsp:nvSpPr>
        <dsp:cNvPr id="0" name=""/>
        <dsp:cNvSpPr/>
      </dsp:nvSpPr>
      <dsp:spPr>
        <a:xfrm>
          <a:off x="5692954" y="2693140"/>
          <a:ext cx="2610929" cy="16579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kern="1200" dirty="0"/>
            <a:t>Dla dorosłych</a:t>
          </a:r>
        </a:p>
      </dsp:txBody>
      <dsp:txXfrm>
        <a:off x="5741513" y="2741699"/>
        <a:ext cx="2513811" cy="15608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E711B9-056E-849C-46E4-6FD5371499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A391F42-2CAB-66BD-A364-27DCB38782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606641D-184D-BC24-45C5-C6AA78CB4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F45D-FCB2-4DB5-B6E7-0FF8E2E7C5C1}" type="datetimeFigureOut">
              <a:rPr lang="pl-PL" smtClean="0"/>
              <a:t>08.02.2026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EEC89D9-B284-B12C-03ED-124F74A60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AF76B0D-03C3-CF86-8320-F24CCADA7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1E5CF-A1BB-431A-93FC-9CC8B3BA1D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0473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77A0CE-012E-D46A-E1F5-99F1FC3D5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B37E3CE-0BCE-483B-EC14-2E57117C0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67C270D-14F0-E44A-D521-A5CCD58A9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F45D-FCB2-4DB5-B6E7-0FF8E2E7C5C1}" type="datetimeFigureOut">
              <a:rPr lang="pl-PL" smtClean="0"/>
              <a:t>08.02.2026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D225B3D-4DE6-A7DC-E048-C370D07B0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99F30E1-7563-47FA-6013-9418E51A7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1E5CF-A1BB-431A-93FC-9CC8B3BA1D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56049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155515-924A-0D84-4642-514A9FE33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0F03334-4136-98CF-13FB-8A0BE5CFA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E102284-08EF-BBEC-2E30-957F4712A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F45D-FCB2-4DB5-B6E7-0FF8E2E7C5C1}" type="datetimeFigureOut">
              <a:rPr lang="pl-PL" smtClean="0"/>
              <a:t>08.02.2026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DFE61DE-CA4B-7769-28AD-6D6A23CFF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6E59826-2365-0ED5-04F7-754F9DCF5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1E5CF-A1BB-431A-93FC-9CC8B3BA1D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99321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DABA7A-A8E2-DD48-8B42-564F94A83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807EC20-E89D-BE9A-A2D7-099E31EB70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7862C1E-31FD-1678-BF39-2350EF257E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3959178-3DC2-1B66-CFAD-5A44667B6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F45D-FCB2-4DB5-B6E7-0FF8E2E7C5C1}" type="datetimeFigureOut">
              <a:rPr lang="pl-PL" smtClean="0"/>
              <a:t>08.02.2026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9B9954C-14CA-95F7-538D-7642580E4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A9C580E-6858-8A25-C636-F6A9FB091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1E5CF-A1BB-431A-93FC-9CC8B3BA1D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7066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A54BE5E-D4F5-DA8F-ACD9-B21A76271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BBE1115-0485-EA42-BE5B-D6EC4C021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746834B-0630-66AF-0679-31DEA763DD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AE4537CF-BE9F-64C1-B94A-97C0CE870E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47C3819A-ACB8-9E1A-FADC-594BEE963E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1D7226C5-1774-9704-45EB-C8FC42937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F45D-FCB2-4DB5-B6E7-0FF8E2E7C5C1}" type="datetimeFigureOut">
              <a:rPr lang="pl-PL" smtClean="0"/>
              <a:t>08.02.2026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8C62DAE4-ACEC-8294-EFBB-EE70408A1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5C718E0C-119F-3916-BAB3-9089074FD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1E5CF-A1BB-431A-93FC-9CC8B3BA1D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855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833093-FFDB-5D2E-2CEE-9D45E8BE8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41FDCA6-B4CA-D8C6-06EB-DE2F8CFE9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F45D-FCB2-4DB5-B6E7-0FF8E2E7C5C1}" type="datetimeFigureOut">
              <a:rPr lang="pl-PL" smtClean="0"/>
              <a:t>08.02.2026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8B05765-4914-7904-042F-E35934C24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F51F9A6-049F-24D3-4580-2A999A924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1E5CF-A1BB-431A-93FC-9CC8B3BA1D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6303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4BD28090-76B9-B266-C5B6-AB30A865E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F45D-FCB2-4DB5-B6E7-0FF8E2E7C5C1}" type="datetimeFigureOut">
              <a:rPr lang="pl-PL" smtClean="0"/>
              <a:t>08.02.2026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09D705A9-23B7-582D-C277-C5D483E10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9CE5548-7C3A-5F54-FA24-CDE0B4EA6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1E5CF-A1BB-431A-93FC-9CC8B3BA1D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90460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917FFF-14A9-223F-2FBA-B04AA0BBA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91E5142-12EE-4A74-FE71-C760F889E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4EFE7B2-F608-1492-BCDF-3CC7FFADF0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910797E-1EE9-F5EA-B12F-C9C81018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F45D-FCB2-4DB5-B6E7-0FF8E2E7C5C1}" type="datetimeFigureOut">
              <a:rPr lang="pl-PL" smtClean="0"/>
              <a:t>08.02.2026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E5C76C4-3964-42B2-9643-99A224377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8A26E79-6960-8552-9245-5FF8138BF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1E5CF-A1BB-431A-93FC-9CC8B3BA1D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5272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A459F4-1AF9-75AD-14FC-4A218AB06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CBDFAB5-E233-0476-8397-BA35F1AFD8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A32E38D-F2DB-84B4-5D3B-BCF928D5B8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519CEDA-1234-FA90-EB4C-82A26103F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F45D-FCB2-4DB5-B6E7-0FF8E2E7C5C1}" type="datetimeFigureOut">
              <a:rPr lang="pl-PL" smtClean="0"/>
              <a:t>08.02.2026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B0448C8-5FDC-5A3D-031C-8D913EDE2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FC80ADE-0287-C19F-581E-9DAA2A7EB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1E5CF-A1BB-431A-93FC-9CC8B3BA1D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9803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925E2D-D5DA-D28F-0753-DBEBE6D61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8EAB066-6633-2245-569D-3D381340E8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43A08C8-9283-F4B4-17A2-3998B6FAE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F45D-FCB2-4DB5-B6E7-0FF8E2E7C5C1}" type="datetimeFigureOut">
              <a:rPr lang="pl-PL" smtClean="0"/>
              <a:t>08.02.2026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FC5EB45-39CE-1532-B5BD-FA768C84E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2907EEA-5337-781C-9FB9-0F17A070D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1E5CF-A1BB-431A-93FC-9CC8B3BA1D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2539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25B26AA-E1B6-1383-65C9-17923C48F4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2ABE1AB-DDBC-225D-8A0E-98AF77F0D1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5C71FF7-D358-0551-BA32-3701D372D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F45D-FCB2-4DB5-B6E7-0FF8E2E7C5C1}" type="datetimeFigureOut">
              <a:rPr lang="pl-PL" smtClean="0"/>
              <a:t>08.02.2026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A8F6806-3A3D-9B74-5E4B-3F114EE2A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5E24A94-2435-4D76-6CEB-980CE0A5E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1E5CF-A1BB-431A-93FC-9CC8B3BA1D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335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19601CDB-129E-9166-524D-D25E32340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580F79D-A3FA-2FE2-CCF9-1B689356D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34D5847-2652-0A7B-1DFF-459FCB7D00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DCF45D-FCB2-4DB5-B6E7-0FF8E2E7C5C1}" type="datetimeFigureOut">
              <a:rPr lang="pl-PL" smtClean="0"/>
              <a:t>08.02.2026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63B7AF0-3827-05DF-353B-CA914EA050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0D05618-37A0-4CEE-A3C4-32DC26063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91E5CF-A1BB-431A-93FC-9CC8B3BA1D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5587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>
            <a:extLst>
              <a:ext uri="{FF2B5EF4-FFF2-40B4-BE49-F238E27FC236}">
                <a16:creationId xmlns:a16="http://schemas.microsoft.com/office/drawing/2014/main" id="{4B438414-561B-C108-442A-24CF7B56EBD6}"/>
              </a:ext>
            </a:extLst>
          </p:cNvPr>
          <p:cNvSpPr/>
          <p:nvPr/>
        </p:nvSpPr>
        <p:spPr>
          <a:xfrm>
            <a:off x="0" y="1725954"/>
            <a:ext cx="12192000" cy="3278877"/>
          </a:xfrm>
          <a:prstGeom prst="rect">
            <a:avLst/>
          </a:prstGeom>
          <a:solidFill>
            <a:srgbClr val="03A383"/>
          </a:solidFill>
          <a:ln>
            <a:solidFill>
              <a:srgbClr val="03A3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rgbClr val="03A383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8BDAC05-04EA-C7F7-EFEB-070D17868A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812405"/>
          </a:xfrm>
        </p:spPr>
        <p:txBody>
          <a:bodyPr>
            <a:normAutofit/>
          </a:bodyPr>
          <a:lstStyle/>
          <a:p>
            <a:br>
              <a:rPr lang="pl-PL" sz="4400" b="1" dirty="0">
                <a:latin typeface="+mn-lt"/>
              </a:rPr>
            </a:br>
            <a:endParaRPr lang="pl-PL" sz="4400" b="1" dirty="0">
              <a:latin typeface="+mn-lt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3CCB152-9D47-B779-AB84-D24A18550E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308597"/>
            <a:ext cx="9144000" cy="2667000"/>
          </a:xfrm>
        </p:spPr>
        <p:txBody>
          <a:bodyPr>
            <a:normAutofit fontScale="92500"/>
          </a:bodyPr>
          <a:lstStyle/>
          <a:p>
            <a:r>
              <a:rPr lang="pl-PL" sz="6700" b="1" dirty="0">
                <a:solidFill>
                  <a:schemeClr val="bg1"/>
                </a:solidFill>
              </a:rPr>
              <a:t>Nawigacja ku przyszłości </a:t>
            </a:r>
          </a:p>
          <a:p>
            <a:r>
              <a:rPr lang="pl-PL" sz="4000" b="1" dirty="0">
                <a:solidFill>
                  <a:schemeClr val="bg1"/>
                </a:solidFill>
              </a:rPr>
              <a:t>– zmiany w ramowych planach nauczania </a:t>
            </a:r>
            <a:br>
              <a:rPr lang="pl-PL" sz="4000" b="1" dirty="0">
                <a:solidFill>
                  <a:schemeClr val="bg1"/>
                </a:solidFill>
              </a:rPr>
            </a:br>
            <a:r>
              <a:rPr lang="pl-PL" sz="4000" b="1" dirty="0">
                <a:solidFill>
                  <a:schemeClr val="bg1"/>
                </a:solidFill>
              </a:rPr>
              <a:t>w ramach Reformy 26 KOMPAS JUTRA</a:t>
            </a: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245DFDC6-68FE-50B8-F473-22438388A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324086"/>
            <a:ext cx="3219098" cy="943681"/>
          </a:xfrm>
          <a:prstGeom prst="rect">
            <a:avLst/>
          </a:prstGeom>
        </p:spPr>
      </p:pic>
      <p:pic>
        <p:nvPicPr>
          <p:cNvPr id="16" name="Obraz 15" descr="Obraz zawierający Czcionka, Grafika, tekst, zrzut ekranu&#10;&#10;Zawartość wygenerowana przez AI może być niepoprawna.">
            <a:extLst>
              <a:ext uri="{FF2B5EF4-FFF2-40B4-BE49-F238E27FC236}">
                <a16:creationId xmlns:a16="http://schemas.microsoft.com/office/drawing/2014/main" id="{B6F153CE-1A64-0714-B341-FE0F504CD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040" y="302306"/>
            <a:ext cx="1502058" cy="98724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825AE6E1-7B62-4D2C-E2D8-82AB724611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623" y="5565398"/>
            <a:ext cx="3292475" cy="1155442"/>
          </a:xfrm>
          <a:prstGeom prst="rect">
            <a:avLst/>
          </a:prstGeom>
        </p:spPr>
      </p:pic>
      <p:pic>
        <p:nvPicPr>
          <p:cNvPr id="1026" name="Picture 2" descr="Identyfikacja Wizualna IBE PIB - IBE PIB">
            <a:extLst>
              <a:ext uri="{FF2B5EF4-FFF2-40B4-BE49-F238E27FC236}">
                <a16:creationId xmlns:a16="http://schemas.microsoft.com/office/drawing/2014/main" id="{5F61A406-58E9-F118-5AC0-B496E2013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730" y="5428238"/>
            <a:ext cx="3775990" cy="1429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0115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625080-DC98-8808-5F06-9327D571D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9018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200" b="1" dirty="0">
                <a:solidFill>
                  <a:srgbClr val="0070C0"/>
                </a:solidFill>
              </a:rPr>
              <a:t>Zmiany w ramowych planach nauczania dla szkoły podstawowej dotyczą: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C5AAF46-6118-56E5-1E47-ED5FD42F8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1219200"/>
            <a:ext cx="11658600" cy="495776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pl-PL" sz="2600" dirty="0"/>
              <a:t>1) Tygodniowego wymiaru obowiązkowych zajęć edukacyjnych w poszczególnych klasach szkoły podstawowej.</a:t>
            </a:r>
          </a:p>
          <a:p>
            <a:pPr marL="0" indent="0" algn="just">
              <a:buNone/>
            </a:pPr>
            <a:r>
              <a:rPr lang="pl-PL" sz="2600" dirty="0"/>
              <a:t>2) Wymiaru i przeznaczenia godzin do dyspozycji dyrektora szkoły.</a:t>
            </a:r>
          </a:p>
          <a:p>
            <a:pPr marL="0" indent="0" algn="just">
              <a:buNone/>
            </a:pPr>
            <a:r>
              <a:rPr lang="pl-PL" sz="2600" dirty="0"/>
              <a:t>3) Wskazania obowiązkowej tematyki do omówienia z uczniami podczas zajęć </a:t>
            </a:r>
            <a:br>
              <a:rPr lang="pl-PL" sz="2600" dirty="0"/>
            </a:br>
            <a:r>
              <a:rPr lang="pl-PL" sz="2600" dirty="0"/>
              <a:t>z wychowawcą w każdym miesiącu w roku szkolnym.</a:t>
            </a:r>
          </a:p>
          <a:p>
            <a:pPr marL="0" indent="0" algn="just">
              <a:buNone/>
            </a:pPr>
            <a:r>
              <a:rPr lang="pl-PL" sz="2600" dirty="0"/>
              <a:t>4) Określenia minimalnego wymiaru godzin zajęć prowadzonych w ramach pomocy psychologiczno-pedagogicznej w każdym roku szkolnym</a:t>
            </a:r>
          </a:p>
          <a:p>
            <a:pPr marL="0" indent="0" algn="just">
              <a:buNone/>
            </a:pPr>
            <a:r>
              <a:rPr lang="pl-PL" sz="2600" dirty="0"/>
              <a:t>5) Określenia warunków i sposobu realizacji tygodnia projektowego w każdym roku szkolnym w klasach IV–VIII szkoły podstawowej, z wyłączeniem szkoły podstawowej dla dorosłych.</a:t>
            </a:r>
          </a:p>
          <a:p>
            <a:pPr marL="0" indent="0" algn="just">
              <a:buNone/>
            </a:pPr>
            <a:r>
              <a:rPr lang="pl-PL" sz="2600" dirty="0"/>
              <a:t>6) Ramowego planu nauczania dla szkoły podstawowej specjalnej dla uczniów </a:t>
            </a:r>
            <a:br>
              <a:rPr lang="pl-PL" sz="2600" dirty="0"/>
            </a:br>
            <a:r>
              <a:rPr lang="pl-PL" sz="2600" dirty="0"/>
              <a:t>z niepełnosprawnością intelektualną w stopniu umiarkowanym lub znacznym (stanowiącego załącznik nr 2 do rozporządzenia)</a:t>
            </a:r>
          </a:p>
          <a:p>
            <a:pPr marL="0" indent="0" algn="just">
              <a:buNone/>
            </a:pPr>
            <a:endParaRPr lang="pl-PL" sz="2600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80461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8987BC-479F-3FEB-B8BC-C4C07D843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3904" y="365125"/>
            <a:ext cx="8689896" cy="1325563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rgbClr val="0070C0"/>
                </a:solidFill>
              </a:rPr>
              <a:t>Dlaczego konieczne są zmiany od 1.09.2026r. </a:t>
            </a:r>
            <a:br>
              <a:rPr lang="pl-PL" sz="3200" b="1" dirty="0">
                <a:solidFill>
                  <a:srgbClr val="0070C0"/>
                </a:solidFill>
              </a:rPr>
            </a:br>
            <a:r>
              <a:rPr lang="pl-PL" sz="3200" b="1" dirty="0">
                <a:solidFill>
                  <a:srgbClr val="0070C0"/>
                </a:solidFill>
              </a:rPr>
              <a:t>w ramowych planach nauczania dla szkoły podstawowej?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3AC83CAE-BE36-739B-4D11-6334F0FAB5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058474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8061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BC96AF-497E-7FBA-0FEA-E1660A15B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8131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rgbClr val="0070C0"/>
                </a:solidFill>
              </a:rPr>
              <a:t>W jaki sposób ramowe plany będą wprowadzane do szkół podstawowych?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A2B75EFD-4BFC-1FC1-D394-8C56C54353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8258084"/>
              </p:ext>
            </p:extLst>
          </p:nvPr>
        </p:nvGraphicFramePr>
        <p:xfrm>
          <a:off x="587829" y="1335767"/>
          <a:ext cx="10515600" cy="50214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7366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70BD176-C584-2209-DD0E-99DC8160B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srgbClr val="0070C0"/>
                </a:solidFill>
              </a:rPr>
              <a:t>Który plan nauczania będzie obowiązywał  uczniów, którzy rozpoczęli naukę według dotychczasowych przepisów?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3F5AB8-4B92-57A2-B639-9DEF196F04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2400" dirty="0"/>
          </a:p>
          <a:p>
            <a:endParaRPr lang="pl-PL" sz="2400" dirty="0"/>
          </a:p>
          <a:p>
            <a:endParaRPr lang="pl-PL" sz="2400" dirty="0"/>
          </a:p>
          <a:p>
            <a:pPr marL="0" indent="0" algn="just">
              <a:buNone/>
            </a:pPr>
            <a:r>
              <a:rPr lang="pl-PL" dirty="0"/>
              <a:t>W okresie przejściowym trwającym do roku szkolnego 2030/2031 </a:t>
            </a:r>
            <a:br>
              <a:rPr lang="pl-PL" dirty="0"/>
            </a:br>
            <a:r>
              <a:rPr lang="pl-PL" dirty="0"/>
              <a:t>w odpowiednich klasach szkoły podstawowej będą obowiązywać, do zakończenia cyklu kształcenia, dotychczasowe ramowe plany nauczania.</a:t>
            </a:r>
          </a:p>
        </p:txBody>
      </p:sp>
    </p:spTree>
    <p:extLst>
      <p:ext uri="{BB962C8B-B14F-4D97-AF65-F5344CB8AC3E}">
        <p14:creationId xmlns:p14="http://schemas.microsoft.com/office/powerpoint/2010/main" val="451503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23E438-BE42-7013-3F50-1B93179A2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srgbClr val="0070C0"/>
                </a:solidFill>
              </a:rPr>
              <a:t>Dla których publicznych szkół podstawowych nowe ramówki? 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1070FC20-32B5-2FB4-A99D-F2ED7D3969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933405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16605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56C017-0AAB-B833-5BD3-BFB4C1CA1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srgbClr val="0070C0"/>
                </a:solidFill>
              </a:rPr>
              <a:t>Czego dotyczą zmiany w ramówkach </a:t>
            </a:r>
            <a:br>
              <a:rPr lang="pl-PL" sz="3200" b="1" dirty="0">
                <a:solidFill>
                  <a:srgbClr val="0070C0"/>
                </a:solidFill>
              </a:rPr>
            </a:br>
            <a:r>
              <a:rPr lang="pl-PL" sz="3200" b="1" dirty="0">
                <a:solidFill>
                  <a:srgbClr val="0070C0"/>
                </a:solidFill>
              </a:rPr>
              <a:t>w stosunku do aktualnych przepisów?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7192873-3388-9DC0-3342-F860FC542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343" y="1825625"/>
            <a:ext cx="1163682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b="1" dirty="0"/>
          </a:p>
          <a:p>
            <a:pPr marL="514350" indent="-514350" algn="just">
              <a:buAutoNum type="arabicParenR"/>
            </a:pPr>
            <a:r>
              <a:rPr lang="pl-PL" b="1" dirty="0"/>
              <a:t>Tygodniowego wymiaru obowiązkowych zajęć edukacyjnych w poszczególnych klasach szkoły podstawowej, tj.:</a:t>
            </a:r>
          </a:p>
          <a:p>
            <a:pPr algn="just"/>
            <a:r>
              <a:rPr lang="pl-PL" b="1" dirty="0"/>
              <a:t>przyrody - </a:t>
            </a:r>
            <a:r>
              <a:rPr lang="pl-PL" dirty="0"/>
              <a:t>są 2 godziny w kl. IV - będzie 9 godzin w kl. IV - VI</a:t>
            </a:r>
          </a:p>
          <a:p>
            <a:pPr algn="just"/>
            <a:r>
              <a:rPr lang="pl-PL" b="1" dirty="0"/>
              <a:t>geografii – </a:t>
            </a:r>
            <a:r>
              <a:rPr lang="pl-PL" dirty="0"/>
              <a:t>jest 5 godzin od kl. V – będą 3 godziny w kl. VII i VIII</a:t>
            </a:r>
          </a:p>
          <a:p>
            <a:pPr algn="just"/>
            <a:r>
              <a:rPr lang="pl-PL" b="1" dirty="0"/>
              <a:t>biologii </a:t>
            </a:r>
            <a:r>
              <a:rPr lang="pl-PL" dirty="0"/>
              <a:t>- jest 5 godzin od kl. V do VIII – będą 3 godziny w kl. VII i VIII</a:t>
            </a:r>
          </a:p>
          <a:p>
            <a:pPr algn="just"/>
            <a:r>
              <a:rPr lang="pl-PL" b="1" dirty="0"/>
              <a:t>chemii - </a:t>
            </a:r>
            <a:r>
              <a:rPr lang="pl-PL" dirty="0"/>
              <a:t>są 4 godziny w kl. VII i VIII – będą 3 godziny w kl. VII i VIII</a:t>
            </a:r>
          </a:p>
          <a:p>
            <a:pPr algn="just"/>
            <a:r>
              <a:rPr lang="pl-PL" b="1" dirty="0"/>
              <a:t>fizyki - </a:t>
            </a:r>
            <a:r>
              <a:rPr lang="pl-PL" dirty="0"/>
              <a:t>są 4 godziny w kl. VII i VIII – będą 3 godziny w kl. VII i VIII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23480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BF85D5-7C43-05B7-370B-C2F539FC9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srgbClr val="0070C0"/>
                </a:solidFill>
              </a:rPr>
              <a:t>W jakim celu dokonano zmiany?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92B471A-EF1F-D79F-9F96-B531F2BC64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883229"/>
            <a:ext cx="11484429" cy="46096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b="1" dirty="0"/>
              <a:t>Interdyscyplinarne podejście, tj. realizacja w klasach IV–VI przyrody, która integruje treści przedmiotów przyrodniczych, mające na celu:</a:t>
            </a:r>
          </a:p>
          <a:p>
            <a:pPr algn="just"/>
            <a:r>
              <a:rPr lang="pl-PL" sz="2400" dirty="0"/>
              <a:t> lepsze przygotowanie uczniów do mierzenia się z wyzwaniami współczesnego świata, </a:t>
            </a:r>
          </a:p>
          <a:p>
            <a:pPr algn="just"/>
            <a:r>
              <a:rPr lang="pl-PL" sz="2400" dirty="0"/>
              <a:t>rozwój kompleksowego i twórczego myślenia, </a:t>
            </a:r>
          </a:p>
          <a:p>
            <a:pPr algn="just"/>
            <a:r>
              <a:rPr lang="pl-PL" sz="2400" dirty="0"/>
              <a:t>zwiększenie praktycznych umiejętności uczniów w zakresie</a:t>
            </a:r>
          </a:p>
          <a:p>
            <a:pPr algn="just"/>
            <a:r>
              <a:rPr lang="pl-PL" sz="2400" dirty="0"/>
              <a:t>przedmiotów przyrodniczych. </a:t>
            </a:r>
          </a:p>
          <a:p>
            <a:pPr algn="just"/>
            <a:r>
              <a:rPr lang="pl-PL" sz="2400" dirty="0"/>
              <a:t>Proponowana zmiana w nauczaniu przedmiotów przyrodniczych wynika z faktu, że przyroda to system powiązanych ze sobą zjawisk, dlatego jeden przedmiot umożliwi uczniom łatwiejsze i kompleksowe ich poznawanie.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7434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C32B4D-81CC-AB11-AC8B-D113E4EB2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srgbClr val="0070C0"/>
                </a:solidFill>
              </a:rPr>
              <a:t>Edukacja obywatelska; zajęcia </a:t>
            </a:r>
            <a:r>
              <a:rPr lang="pl-PL" sz="3200" b="1" dirty="0" err="1">
                <a:solidFill>
                  <a:srgbClr val="0070C0"/>
                </a:solidFill>
              </a:rPr>
              <a:t>praktyczno</a:t>
            </a:r>
            <a:r>
              <a:rPr lang="pl-PL" sz="3200" b="1" dirty="0">
                <a:solidFill>
                  <a:srgbClr val="0070C0"/>
                </a:solidFill>
              </a:rPr>
              <a:t> - techniczne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4F6CD08-D543-BFEC-0138-75780BABE8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jest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299A1EE-B33E-FCB2-9A0F-6E2B2B48C35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1" dirty="0"/>
              <a:t>Wiedza o społeczeństwie</a:t>
            </a:r>
          </a:p>
          <a:p>
            <a:r>
              <a:rPr lang="pl-PL" dirty="0"/>
              <a:t>W klasie VIII – 2 godz.</a:t>
            </a:r>
          </a:p>
          <a:p>
            <a:pPr marL="0" indent="0">
              <a:buNone/>
            </a:pPr>
            <a:r>
              <a:rPr lang="pl-PL" b="1" dirty="0"/>
              <a:t>technika</a:t>
            </a:r>
          </a:p>
          <a:p>
            <a:pPr marL="0" indent="0">
              <a:buNone/>
            </a:pPr>
            <a:r>
              <a:rPr lang="pl-PL" dirty="0"/>
              <a:t>Od klasy IV do VI – 3 godz.</a:t>
            </a:r>
          </a:p>
          <a:p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A3F2369-AF33-9E21-8E73-F7FAF654ED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będzie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E8AD304-0A21-7BB7-5C42-DD302544594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1" dirty="0"/>
              <a:t>Edukacja obywatelska </a:t>
            </a:r>
          </a:p>
          <a:p>
            <a:r>
              <a:rPr lang="pl-PL" dirty="0"/>
              <a:t>Od klasy VII do VIII – 2 godz.</a:t>
            </a:r>
          </a:p>
          <a:p>
            <a:pPr marL="0" indent="0">
              <a:buNone/>
            </a:pPr>
            <a:r>
              <a:rPr lang="pl-PL" b="1" dirty="0"/>
              <a:t>zajęcia </a:t>
            </a:r>
            <a:r>
              <a:rPr lang="pl-PL" b="1" dirty="0" err="1"/>
              <a:t>praktyczno</a:t>
            </a:r>
            <a:r>
              <a:rPr lang="pl-PL" b="1" dirty="0"/>
              <a:t> – techniczne</a:t>
            </a:r>
          </a:p>
          <a:p>
            <a:pPr marL="0" indent="0">
              <a:buNone/>
            </a:pPr>
            <a:r>
              <a:rPr lang="pl-PL" dirty="0"/>
              <a:t>Od klasy IV do VI – 6 godz.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39880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6B1910-7B46-D2EC-261A-285F3897D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srgbClr val="0070C0"/>
                </a:solidFill>
              </a:rPr>
              <a:t>W jakim celu dokonano zmiany?</a:t>
            </a:r>
            <a:br>
              <a:rPr lang="pl-PL" sz="3200" b="1" dirty="0">
                <a:solidFill>
                  <a:srgbClr val="0070C0"/>
                </a:solidFill>
              </a:rPr>
            </a:br>
            <a:endParaRPr lang="pl-PL" sz="3200" b="1" dirty="0">
              <a:solidFill>
                <a:srgbClr val="0070C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D176207-F132-BBB1-E0B2-27EF31204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0086"/>
            <a:ext cx="10515600" cy="526278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b="1" dirty="0"/>
              <a:t>Celem</a:t>
            </a:r>
            <a:r>
              <a:rPr lang="pl-PL" dirty="0"/>
              <a:t> </a:t>
            </a:r>
            <a:r>
              <a:rPr lang="pl-PL" b="1" dirty="0"/>
              <a:t>nowego przedmiotu – edukacja obywatelska jest:</a:t>
            </a:r>
          </a:p>
          <a:p>
            <a:r>
              <a:rPr lang="pl-PL" dirty="0"/>
              <a:t>rozwój umiejętności krytycznego myślenia i pracy zespołowej, </a:t>
            </a:r>
          </a:p>
          <a:p>
            <a:r>
              <a:rPr lang="pl-PL" dirty="0"/>
              <a:t>przygotowanie do aktywnego uczestnictwa w życiu publicznym </a:t>
            </a:r>
            <a:br>
              <a:rPr lang="pl-PL" dirty="0"/>
            </a:br>
            <a:r>
              <a:rPr lang="pl-PL" dirty="0"/>
              <a:t>i podejmowania decyzji,</a:t>
            </a:r>
          </a:p>
          <a:p>
            <a:r>
              <a:rPr lang="pl-PL" dirty="0"/>
              <a:t>wzmocnienie poczucia przynależności do społeczności, </a:t>
            </a:r>
          </a:p>
          <a:p>
            <a:r>
              <a:rPr lang="pl-PL" dirty="0"/>
              <a:t>rozwój odpowiedzialności ,</a:t>
            </a:r>
          </a:p>
          <a:p>
            <a:r>
              <a:rPr lang="pl-PL" dirty="0"/>
              <a:t>motywacja do działania na rzecz dobra wspólnego.</a:t>
            </a:r>
          </a:p>
          <a:p>
            <a:pPr marL="0" indent="0">
              <a:buNone/>
            </a:pPr>
            <a:r>
              <a:rPr lang="pl-PL" b="1" dirty="0"/>
              <a:t>Celem wprowadzenia nowego przedmiotu zajęcia </a:t>
            </a:r>
            <a:r>
              <a:rPr lang="pl-PL" b="1" dirty="0" err="1"/>
              <a:t>praktyczno</a:t>
            </a:r>
            <a:r>
              <a:rPr lang="pl-PL" b="1" dirty="0"/>
              <a:t> – techniczne jest</a:t>
            </a:r>
          </a:p>
          <a:p>
            <a:r>
              <a:rPr lang="pl-PL" dirty="0"/>
              <a:t> rozwój praktycznych umiejętności i kompetencji uczniów,</a:t>
            </a:r>
          </a:p>
          <a:p>
            <a:r>
              <a:rPr lang="pl-PL" dirty="0"/>
              <a:t> kształtowanie predyspozycji technicznych, </a:t>
            </a:r>
          </a:p>
          <a:p>
            <a:r>
              <a:rPr lang="pl-PL" dirty="0"/>
              <a:t>budowanie poczucia sprawczości i samodzielności poprzez realizację własnych projektów.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01355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FC5F14-B4FE-0505-AA1C-A913235C9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4" y="365125"/>
            <a:ext cx="10985274" cy="1496332"/>
          </a:xfrm>
        </p:spPr>
        <p:txBody>
          <a:bodyPr>
            <a:noAutofit/>
          </a:bodyPr>
          <a:lstStyle/>
          <a:p>
            <a:r>
              <a:rPr lang="pl-PL" sz="2800" b="1" dirty="0">
                <a:solidFill>
                  <a:srgbClr val="0070C0"/>
                </a:solidFill>
              </a:rPr>
              <a:t>Jakie są różnice w zakresie wymiaru godzin do dyspozycji dyrektora szkoły podstawowej w tym szkoły podstawowej specjalnej, z wyjątkiem szkoły podstawowej specjalnej dla uczniów z niepełnosprawnością intelektualną w stopniu umiarkowanym lub znacznym?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24D9A9A-8253-1AB5-E63B-1DC29379F4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jest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5CA00CB-E303-1B27-0915-6C429557A55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pl-PL" sz="2400" dirty="0"/>
              <a:t>Klasy I – III, I etap edukacyjny – łącznie 3 godziny</a:t>
            </a:r>
          </a:p>
          <a:p>
            <a:r>
              <a:rPr lang="pl-PL" sz="2400" dirty="0"/>
              <a:t>Klasy IV – VI, II etap edukacyjny – łącznie 4 godziny</a:t>
            </a:r>
          </a:p>
          <a:p>
            <a:r>
              <a:rPr lang="pl-PL" sz="2400" b="1" dirty="0"/>
              <a:t>W klasach I – VIII –łącznie 7 godzin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36B004B-67E4-71DB-DE27-B892E6A303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będzie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1531BB1-0E31-486F-C3AB-AA225FA192B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pl-PL" sz="2400" dirty="0"/>
              <a:t>Klasy I – III, I etap edukacyjny – łącznie 3 godziny</a:t>
            </a:r>
          </a:p>
          <a:p>
            <a:r>
              <a:rPr lang="pl-PL" sz="2400" dirty="0"/>
              <a:t>Klasy IV – VI, II etap edukacyjny – łącznie 6 godzin</a:t>
            </a:r>
          </a:p>
          <a:p>
            <a:r>
              <a:rPr lang="pl-PL" sz="2400" b="1" dirty="0"/>
              <a:t>W klasach I – VIII –łącznie 9 godzin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32377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72ACFC-D169-7ABF-B264-5C7609B55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63287"/>
            <a:ext cx="10515600" cy="1665514"/>
          </a:xfrm>
        </p:spPr>
        <p:txBody>
          <a:bodyPr>
            <a:noAutofit/>
          </a:bodyPr>
          <a:lstStyle/>
          <a:p>
            <a:r>
              <a:rPr lang="pl-PL" sz="3200" b="1" dirty="0">
                <a:solidFill>
                  <a:srgbClr val="0070C0"/>
                </a:solidFill>
              </a:rPr>
              <a:t>Jakie są różnice w zakresie wymiaru godzin do dyspozycji dyrektora w szkole podstawowej specjalnej dla uczniów z niepełnosprawnością intelektualną w stopniu umiarkowanym lub znacznym?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6FC2C7D-6D9B-8E1D-CECC-F4AB7D6BF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jest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5BF5209-AF0E-01A0-8837-23B44A96602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sz="2400" b="1" dirty="0"/>
              <a:t>łącznie 5 godzin</a:t>
            </a:r>
            <a:r>
              <a:rPr lang="pl-PL" sz="2400" dirty="0"/>
              <a:t> w ośmioletnim okresie nauczania.</a:t>
            </a:r>
          </a:p>
          <a:p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954F889-859C-988A-BCA5-9D6111F0B5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26771"/>
            <a:ext cx="5183188" cy="578304"/>
          </a:xfrm>
        </p:spPr>
        <p:txBody>
          <a:bodyPr/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będzie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4E27259-88C0-7F13-BB70-BE990142762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pl-PL" sz="2400" b="1" dirty="0"/>
              <a:t>łącznie 5 godzin</a:t>
            </a:r>
            <a:r>
              <a:rPr lang="pl-PL" sz="2400" dirty="0"/>
              <a:t> w ośmioletnim okresie nauczania.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31780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928970-53E5-E187-0108-944E4A1AE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srgbClr val="0070C0"/>
                </a:solidFill>
              </a:rPr>
              <a:t>Jakie są różnice w zakresie przeznaczenia godzin do dyspozycji dyrektora szkoły podstawowej?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D7E234B-B787-7CE0-6AD0-00B9D49AEA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jest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991D9FC-F5DE-6ECC-38A5-C2BC4CA6EB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5944" y="2505075"/>
            <a:ext cx="5801632" cy="416786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pl-PL" b="1" dirty="0"/>
              <a:t>Tygodniowy, a w przypadku szkół prowadzących zajęcia w formie zaocznej – semestralny wymiar godzin do dyspozycji dyrektora szkoły przeznaczonych na: </a:t>
            </a:r>
          </a:p>
          <a:p>
            <a:pPr algn="just"/>
            <a:r>
              <a:rPr lang="pl-PL" dirty="0"/>
              <a:t>a) zajęcia rozwijające zainteresowania </a:t>
            </a:r>
            <a:br>
              <a:rPr lang="pl-PL" dirty="0"/>
            </a:br>
            <a:r>
              <a:rPr lang="pl-PL" dirty="0"/>
              <a:t>i uzdolnienia uczniów, w szczególności zajęcia związane z kształtowaniem aktywności </a:t>
            </a:r>
            <a:br>
              <a:rPr lang="pl-PL" dirty="0"/>
            </a:br>
            <a:r>
              <a:rPr lang="pl-PL" dirty="0"/>
              <a:t>i kreatywności uczniów, </a:t>
            </a:r>
          </a:p>
          <a:p>
            <a:pPr algn="just"/>
            <a:r>
              <a:rPr lang="pl-PL" dirty="0"/>
              <a:t>b) w przypadku szkół prowadzących kształcenie zawodowe – również na zajęcia związane </a:t>
            </a:r>
            <a:br>
              <a:rPr lang="pl-PL" dirty="0"/>
            </a:br>
            <a:r>
              <a:rPr lang="pl-PL" dirty="0"/>
              <a:t>z kształtowaniem kompetencji zawodowych, </a:t>
            </a:r>
          </a:p>
          <a:p>
            <a:pPr algn="just"/>
            <a:r>
              <a:rPr lang="pl-PL" dirty="0"/>
              <a:t>c) w przypadku liceum ogólnokształcącego dla dorosłych oraz technikum, jeżeli kształcenie </a:t>
            </a:r>
            <a:br>
              <a:rPr lang="pl-PL" dirty="0"/>
            </a:br>
            <a:r>
              <a:rPr lang="pl-PL" dirty="0"/>
              <a:t>w zawodzie szkolnictwa branżowego tego wymaga – również na realizację przedmiotów w zakresie rozszerzonym;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AE5E755-FE59-138E-F49F-6D8E7FADA6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będzie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C9B548A-CF35-C15E-B92F-C64829D4972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pl-PL" b="1" dirty="0"/>
              <a:t>Tygodniowy, a w przypadku szkoły podstawowej dla dorosłych prowadzącej zajęcia w formie zaocznej – semestralny wymiar godzin do dyspozycji dyrektora szkoły przeznaczonych na realizację: </a:t>
            </a:r>
          </a:p>
          <a:p>
            <a:pPr algn="just"/>
            <a:r>
              <a:rPr lang="pl-PL" dirty="0"/>
              <a:t>a) zajęć rozwijających zainteresowania </a:t>
            </a:r>
            <a:br>
              <a:rPr lang="pl-PL" dirty="0"/>
            </a:br>
            <a:r>
              <a:rPr lang="pl-PL" dirty="0"/>
              <a:t>i uzdolnienia uczniów, </a:t>
            </a:r>
          </a:p>
          <a:p>
            <a:pPr algn="just"/>
            <a:r>
              <a:rPr lang="pl-PL" b="1" dirty="0"/>
              <a:t>b) zajęć rozwijających sprawczość oraz kompetencje fundamentalne, poznawcze, społeczne i osobiste uczniów; </a:t>
            </a:r>
          </a:p>
        </p:txBody>
      </p:sp>
    </p:spTree>
    <p:extLst>
      <p:ext uri="{BB962C8B-B14F-4D97-AF65-F5344CB8AC3E}">
        <p14:creationId xmlns:p14="http://schemas.microsoft.com/office/powerpoint/2010/main" val="2020068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CA13758-AAD3-4039-5491-B77F0C588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"/>
            <a:ext cx="10515600" cy="2068286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>
                <a:solidFill>
                  <a:srgbClr val="0070C0"/>
                </a:solidFill>
              </a:rPr>
              <a:t>Jaka jest różnica w łącznej liczbie obowiązkowych zajęć </a:t>
            </a:r>
            <a:br>
              <a:rPr lang="pl-PL" sz="2800" b="1" dirty="0">
                <a:solidFill>
                  <a:srgbClr val="0070C0"/>
                </a:solidFill>
              </a:rPr>
            </a:br>
            <a:r>
              <a:rPr lang="pl-PL" sz="2800" b="1" dirty="0">
                <a:solidFill>
                  <a:srgbClr val="0070C0"/>
                </a:solidFill>
              </a:rPr>
              <a:t>dla ucznia na danym etapie edukacyjnym w szkole podstawowej, </a:t>
            </a:r>
            <a:br>
              <a:rPr lang="pl-PL" sz="2800" b="1" dirty="0">
                <a:solidFill>
                  <a:srgbClr val="0070C0"/>
                </a:solidFill>
              </a:rPr>
            </a:br>
            <a:r>
              <a:rPr lang="pl-PL" sz="2800" b="1" dirty="0">
                <a:solidFill>
                  <a:srgbClr val="0070C0"/>
                </a:solidFill>
              </a:rPr>
              <a:t>z wyjątkiem szkoły podstawowej specjalnej dla uczniów </a:t>
            </a:r>
            <a:br>
              <a:rPr lang="pl-PL" sz="2800" b="1" dirty="0">
                <a:solidFill>
                  <a:srgbClr val="0070C0"/>
                </a:solidFill>
              </a:rPr>
            </a:br>
            <a:r>
              <a:rPr lang="pl-PL" sz="2800" b="1" dirty="0">
                <a:solidFill>
                  <a:srgbClr val="0070C0"/>
                </a:solidFill>
              </a:rPr>
              <a:t>z niepełnosprawnością intelektualną w stopniu umiarkowanym lub znacznym?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8EEF6B2-5EDC-962B-975D-7965490997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jest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5FAD9D0-3FF9-A311-7678-E1074E4277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Klasy I – III – </a:t>
            </a:r>
            <a:r>
              <a:rPr lang="pl-PL" b="1" dirty="0"/>
              <a:t>63 godziny</a:t>
            </a:r>
          </a:p>
          <a:p>
            <a:pPr marL="0" indent="0">
              <a:buNone/>
            </a:pPr>
            <a:r>
              <a:rPr lang="pl-PL" dirty="0"/>
              <a:t>Klasy IV – VIII – </a:t>
            </a:r>
            <a:r>
              <a:rPr lang="pl-PL" b="1" dirty="0"/>
              <a:t>141 godzin + 4 (klasy dwujęzyczne) ogółem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D59EBE5-CA29-4EA6-9E6D-9123E3E8CD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będzie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477C1068-0A70-9104-22E9-2A93D6CD111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pl-PL" dirty="0"/>
              <a:t>Klasy I – III – </a:t>
            </a:r>
            <a:r>
              <a:rPr lang="pl-PL" b="1" dirty="0"/>
              <a:t>66 godzin</a:t>
            </a:r>
          </a:p>
          <a:p>
            <a:r>
              <a:rPr lang="pl-PL" dirty="0"/>
              <a:t>Klasy IV – VIII – </a:t>
            </a:r>
            <a:r>
              <a:rPr lang="pl-PL" b="1" dirty="0"/>
              <a:t>147 godzin + 4 (klasy dwujęzyczne) ogółem</a:t>
            </a:r>
          </a:p>
          <a:p>
            <a:endParaRPr lang="pl-PL" b="1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91013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BC10F5-8691-4109-2743-DDF786EA3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srgbClr val="0070C0"/>
                </a:solidFill>
              </a:rPr>
              <a:t>Czy w ramówkach określono obowiązkową tematykę godzin z wychowawcą?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8320D80-DC81-6F65-16AF-700D2E1C84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jest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0BD0D02-FB27-2F88-F0C1-7D20334582D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b="1" dirty="0"/>
              <a:t>Zajęcia z wychowawcą, </a:t>
            </a:r>
            <a:br>
              <a:rPr lang="pl-PL" sz="2400" b="1" dirty="0"/>
            </a:br>
            <a:r>
              <a:rPr lang="pl-PL" sz="2400" b="1" dirty="0"/>
              <a:t>w szczególności zajęcia dotyczące:</a:t>
            </a:r>
          </a:p>
          <a:p>
            <a:pPr marL="0" indent="0">
              <a:buNone/>
            </a:pPr>
            <a:r>
              <a:rPr lang="pl-PL" sz="2400" dirty="0"/>
              <a:t>– istotnych problemów społecznych: zdrowotnych, prawnych, finansowych, klimatycznych i ochrony środowiska,</a:t>
            </a:r>
          </a:p>
          <a:p>
            <a:pPr marL="0" indent="0">
              <a:buNone/>
            </a:pPr>
            <a:r>
              <a:rPr lang="pl-PL" sz="2400" dirty="0"/>
              <a:t>– nauki udzielania pierwszej pomocy;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4A98002-6939-B860-ECCA-50F374FD0E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będzie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9ED6DAB-DAD2-2810-1375-98F3D27959E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400" b="1" dirty="0"/>
              <a:t>Zajęcia z wychowawcą </a:t>
            </a:r>
            <a:r>
              <a:rPr lang="pl-PL" sz="2400" dirty="0"/>
              <a:t>- Na rozwijanie u uczniów </a:t>
            </a:r>
            <a:r>
              <a:rPr lang="pl-PL" sz="2400" b="1" dirty="0"/>
              <a:t>wiedzy o bezpieczeństwie i kształtowanie właściwych postaw wobec zagrożeń </a:t>
            </a:r>
            <a:r>
              <a:rPr lang="pl-PL" sz="2400" dirty="0"/>
              <a:t>przeznacza się w klasach IV–VIII co najmniej </a:t>
            </a:r>
            <a:r>
              <a:rPr lang="pl-PL" sz="2400" b="1" dirty="0"/>
              <a:t>1 godzinę zajęć z wychowawcą w miesiącu. </a:t>
            </a:r>
          </a:p>
        </p:txBody>
      </p:sp>
    </p:spTree>
    <p:extLst>
      <p:ext uri="{BB962C8B-B14F-4D97-AF65-F5344CB8AC3E}">
        <p14:creationId xmlns:p14="http://schemas.microsoft.com/office/powerpoint/2010/main" val="2065864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28CDEE-D701-3360-941A-1DB9C3041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3200" b="1" dirty="0">
                <a:solidFill>
                  <a:srgbClr val="0070C0"/>
                </a:solidFill>
              </a:rPr>
              <a:t>Na czym polegają różnice w ramówkach w zakresie godzin prowadzonych w ramach pomocy </a:t>
            </a:r>
            <a:r>
              <a:rPr lang="pl-PL" sz="3200" b="1" dirty="0" err="1">
                <a:solidFill>
                  <a:srgbClr val="0070C0"/>
                </a:solidFill>
              </a:rPr>
              <a:t>psychologiczno</a:t>
            </a:r>
            <a:r>
              <a:rPr lang="pl-PL" sz="3200" b="1" dirty="0">
                <a:solidFill>
                  <a:srgbClr val="0070C0"/>
                </a:solidFill>
              </a:rPr>
              <a:t> – pedagogicznej?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9E181B5-A150-06B0-E51F-FD04EB747F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jest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DE028E8-70AB-EAF4-7E67-821EC233C7D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pl-PL" sz="2400" dirty="0"/>
              <a:t>Zajęcia z zakresu pomocy psychologiczno-pedagogicznej są realizowane zgodnie z przepisami wydanymi na podstawie art. 47 ust. 1 pkt 5 ustawy – Prawo oświatowe, </a:t>
            </a:r>
            <a:r>
              <a:rPr lang="pl-PL" sz="2400" dirty="0" err="1"/>
              <a:t>tj</a:t>
            </a:r>
            <a:r>
              <a:rPr lang="pl-PL" sz="2400" dirty="0"/>
              <a:t> wymiar godzin i okres udzielania ustala dyrektor biorąc pod uwagę określoną w arkuszu organizacji odpowiednio liczbę godzin zajęć z zakresu pomocy psychologiczno-pedagogicznej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8AE8F81-AA83-E5F6-EE08-184E20C6A1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będzie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4A62FD5-3F05-072A-9CEB-E0F1675275D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pl-PL" sz="2400" b="1" dirty="0"/>
              <a:t>Określono minimalny wymiar godzin zajęć prowadzonych w ramach pomocy psychologiczno-pedagogicznej, który zależy od liczb oraz ich potrzeby uczniów </a:t>
            </a:r>
          </a:p>
        </p:txBody>
      </p:sp>
    </p:spTree>
    <p:extLst>
      <p:ext uri="{BB962C8B-B14F-4D97-AF65-F5344CB8AC3E}">
        <p14:creationId xmlns:p14="http://schemas.microsoft.com/office/powerpoint/2010/main" val="14810141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74AFE4-47C2-D1D1-F1D4-CDBB23F86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800" b="1" dirty="0">
                <a:solidFill>
                  <a:srgbClr val="0070C0"/>
                </a:solidFill>
              </a:rPr>
              <a:t>Jakie wprowadzono zmiany w zakresie minimalnego tygodniowego wymiaru godzin zajęć rewalidacyjnych dla uczniów niepełnosprawnych, w każdym roku szkolnym?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377C5EC-1835-4932-9ADC-7B49A1EB79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jest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E193A7E-993F-D86B-2AFD-7CB6D750DCE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/>
              <a:t> </a:t>
            </a:r>
            <a:r>
              <a:rPr lang="pl-PL" sz="2400" dirty="0"/>
              <a:t>w oddziale specjalnym – po 12 godzin na oddział; </a:t>
            </a:r>
          </a:p>
          <a:p>
            <a:r>
              <a:rPr lang="pl-PL" sz="2400" dirty="0"/>
              <a:t> w oddziale ogólnodostępnym lub integracyjnym – po 2 godziny na ucznia. 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5385A2B-E5D5-487E-453F-F7C731386F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będzie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51E1F8F-28A3-A4A0-C318-67BFB1BCBA0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pl-PL" sz="2400" dirty="0"/>
              <a:t>w oddziale specjalnym – po 10 godzin na oddział;</a:t>
            </a:r>
          </a:p>
          <a:p>
            <a:r>
              <a:rPr lang="pl-PL" sz="2400" dirty="0"/>
              <a:t>w oddziale ogólnodostępnym lub integracyjnym – po 2 godziny na ucznia.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43337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8A6BA3-4FE6-1378-3691-876AFE731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srgbClr val="0070C0"/>
                </a:solidFill>
              </a:rPr>
              <a:t>Na czym polega zmiana w zakresie realizacji tygodnia projektowego?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60EB82B-4867-A003-B355-0BD4266CF4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jest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947FABA-256D-63F2-B40E-9852189E0D2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/>
              <a:t>Przepisy rozporządzenia nie określały warunków i sposobu realizacji projektów edukacyjnych.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439DCE9-B3DC-4723-0717-AC5EDD3CB0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będzie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F404E03-967E-184D-E761-D3A48BB2532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pl-PL" sz="2400" dirty="0"/>
              <a:t>W klasach IV–VIII szkoły podstawowej, z wyłączeniem szkoły podstawowej dla dorosłych, organizuje się </a:t>
            </a:r>
            <a:r>
              <a:rPr lang="pl-PL" sz="2400" b="1" dirty="0"/>
              <a:t>w każdym roku szkolnym tydzień projektowy w celu umożliwienia realizacji przez uczniów grupowych i </a:t>
            </a:r>
            <a:r>
              <a:rPr lang="pl-PL" sz="2400" b="1" dirty="0" err="1"/>
              <a:t>międzyprzedmiotowych</a:t>
            </a:r>
            <a:r>
              <a:rPr lang="pl-PL" sz="2400" b="1" dirty="0"/>
              <a:t> projektów edukacyjnych. </a:t>
            </a:r>
          </a:p>
        </p:txBody>
      </p:sp>
    </p:spTree>
    <p:extLst>
      <p:ext uri="{BB962C8B-B14F-4D97-AF65-F5344CB8AC3E}">
        <p14:creationId xmlns:p14="http://schemas.microsoft.com/office/powerpoint/2010/main" val="1946412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F34BD5-DA66-E239-5EE5-E9FC8B75B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744"/>
            <a:ext cx="10515600" cy="664028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srgbClr val="0070C0"/>
                </a:solidFill>
              </a:rPr>
              <a:t>Na czym polega realizacja projektu edukacyjnego?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A76C723-6354-6592-C0F3-C2B6BFF29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783772"/>
            <a:ext cx="11680372" cy="5867399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pl-PL" b="1" dirty="0"/>
              <a:t>Realizacja projektu edukacyjnego przez uczniów odbywa się pod opieką nauczyciela i polega na: </a:t>
            </a:r>
          </a:p>
          <a:p>
            <a:pPr marL="0" indent="0" algn="just">
              <a:buNone/>
            </a:pPr>
            <a:r>
              <a:rPr lang="pl-PL" dirty="0"/>
              <a:t>1) sformułowaniu lub wyborze tematu projektu edukacyjnego; </a:t>
            </a:r>
          </a:p>
          <a:p>
            <a:pPr marL="0" indent="0" algn="just">
              <a:buNone/>
            </a:pPr>
            <a:r>
              <a:rPr lang="pl-PL" dirty="0"/>
              <a:t>2) określeniu celów projektu edukacyjnego; </a:t>
            </a:r>
          </a:p>
          <a:p>
            <a:pPr marL="0" indent="0" algn="just">
              <a:buNone/>
            </a:pPr>
            <a:r>
              <a:rPr lang="pl-PL" dirty="0"/>
              <a:t>3) zaplanowaniu i wykonaniu etapów realizacji projektu edukacyjnego; </a:t>
            </a:r>
          </a:p>
          <a:p>
            <a:pPr marL="0" indent="0" algn="just">
              <a:buNone/>
            </a:pPr>
            <a:r>
              <a:rPr lang="pl-PL" dirty="0"/>
              <a:t>4) publicznym przedstawieniu rezultatów projektu edukacyjnego. </a:t>
            </a:r>
          </a:p>
          <a:p>
            <a:pPr marL="0" indent="0" algn="just">
              <a:buNone/>
            </a:pPr>
            <a:r>
              <a:rPr lang="pl-PL" dirty="0"/>
              <a:t>4. Termin i sposób organizacji w szkole tygodnia projektowego określa dyrektor szkoły  w porozumieniu z radą pedagogiczną. </a:t>
            </a:r>
          </a:p>
          <a:p>
            <a:pPr marL="0" indent="0" algn="just">
              <a:buNone/>
            </a:pPr>
            <a:r>
              <a:rPr lang="pl-PL" dirty="0"/>
              <a:t>Działania, o których pkt 1–3, mogą się rozpocząć przed wyznaczonym terminem realizacji tygodnia projektowego. </a:t>
            </a:r>
          </a:p>
          <a:p>
            <a:pPr marL="0" indent="0" algn="just">
              <a:buNone/>
            </a:pPr>
            <a:r>
              <a:rPr lang="pl-PL" dirty="0"/>
              <a:t>Wychowawca oddziału na początku roku szkolnego informuje uczniów i ich rodziców o terminie i sposobie organizacji w szkole tygodnia projektowego. </a:t>
            </a:r>
          </a:p>
          <a:p>
            <a:pPr marL="0" indent="0" algn="just">
              <a:buNone/>
            </a:pPr>
            <a:r>
              <a:rPr lang="pl-PL" dirty="0"/>
              <a:t>W trakcie realizacji w szkole tygodnia projektowego w klasach IV–VIII szkoły podstawowej nie odbywają się zajęcia edukacyjne przewidziane w tygodniowym rozkładzie zajęć. </a:t>
            </a:r>
          </a:p>
        </p:txBody>
      </p:sp>
    </p:spTree>
    <p:extLst>
      <p:ext uri="{BB962C8B-B14F-4D97-AF65-F5344CB8AC3E}">
        <p14:creationId xmlns:p14="http://schemas.microsoft.com/office/powerpoint/2010/main" val="32787902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6B70FC-F682-68C8-1021-094CDF399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srgbClr val="0070C0"/>
                </a:solidFill>
              </a:rPr>
              <a:t>Czego dotyczą następne zmiany w ramówkach w stosunku do aktualnych przepisów?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3911BB-1E9A-9193-9933-EE3AE0309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endParaRPr lang="pl-PL" b="1" dirty="0"/>
          </a:p>
          <a:p>
            <a:pPr marL="0" indent="0" algn="just">
              <a:buNone/>
            </a:pPr>
            <a:r>
              <a:rPr lang="pl-PL" b="1" dirty="0"/>
              <a:t>6) Ramowego planu nauczania dla szkoły podstawowej specjalnej dla uczniów z niepełnosprawnością intelektualną </a:t>
            </a:r>
            <a:br>
              <a:rPr lang="pl-PL" b="1" dirty="0"/>
            </a:br>
            <a:r>
              <a:rPr lang="pl-PL" b="1" dirty="0"/>
              <a:t>w stopniu umiarkowanym lub znacznym (stanowiącego załącznik nr 2 do rozporządzenia)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935290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582EBE-F6B7-0C4D-DA58-53D53F994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3100" b="1" dirty="0">
                <a:solidFill>
                  <a:srgbClr val="0070C0"/>
                </a:solidFill>
              </a:rPr>
              <a:t>Jakie są różnice w zakresie ramówek dla szkoły podstawowej specjalnej dla uczniów z niepełnosprawnością intelektualną w stopniu umiarkowanym lub znacznym?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47DDC40-3F8F-C632-0CB8-F163DED4F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485094"/>
          </a:xfrm>
        </p:spPr>
        <p:txBody>
          <a:bodyPr/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jest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5D9416D-FC68-8F41-9A2B-638542B9DB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6686" y="2166257"/>
            <a:ext cx="5300889" cy="40234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b="1" dirty="0"/>
              <a:t>Obowiązkowe zajęcia edukacyjne: </a:t>
            </a:r>
          </a:p>
          <a:p>
            <a:r>
              <a:rPr lang="pl-PL" dirty="0"/>
              <a:t>Funkcjonowanie osobiste i społeczne; </a:t>
            </a:r>
          </a:p>
          <a:p>
            <a:r>
              <a:rPr lang="pl-PL" dirty="0"/>
              <a:t>Zajęcia rozwijające komunikowanie się; </a:t>
            </a:r>
          </a:p>
          <a:p>
            <a:r>
              <a:rPr lang="pl-PL" dirty="0"/>
              <a:t>Zajęcia rozwijające kreatywność; </a:t>
            </a:r>
          </a:p>
          <a:p>
            <a:r>
              <a:rPr lang="pl-PL" dirty="0"/>
              <a:t>Wychowanie fizyczne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2647BBF-BC61-8B76-D3F5-47C90833EE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485094"/>
          </a:xfrm>
        </p:spPr>
        <p:txBody>
          <a:bodyPr/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będzie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7A18304-F168-D6F7-2FE8-807872B325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166257"/>
            <a:ext cx="5758544" cy="448491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b="1" dirty="0"/>
              <a:t>Obowiązkowe zajęcia edukacyjne:</a:t>
            </a:r>
          </a:p>
          <a:p>
            <a:pPr marL="0" indent="0">
              <a:buNone/>
            </a:pPr>
            <a:r>
              <a:rPr lang="pl-PL" dirty="0"/>
              <a:t>Porozumiewanie się</a:t>
            </a:r>
          </a:p>
          <a:p>
            <a:r>
              <a:rPr lang="pl-PL" dirty="0"/>
              <a:t>Edukacja środowiskowa</a:t>
            </a:r>
            <a:r>
              <a:rPr lang="pl-PL" b="1" dirty="0"/>
              <a:t> </a:t>
            </a:r>
          </a:p>
          <a:p>
            <a:r>
              <a:rPr lang="pl-PL" dirty="0"/>
              <a:t>Edukacja społeczna</a:t>
            </a:r>
          </a:p>
          <a:p>
            <a:r>
              <a:rPr lang="pl-PL" dirty="0"/>
              <a:t>Edukacja osobista i zdrowotna</a:t>
            </a:r>
          </a:p>
          <a:p>
            <a:r>
              <a:rPr lang="pl-PL" dirty="0"/>
              <a:t>Edukacja artystyczna</a:t>
            </a:r>
          </a:p>
          <a:p>
            <a:r>
              <a:rPr lang="pl-PL" dirty="0"/>
              <a:t>Wychowanie fizyczne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068284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A7B36DCB-796E-2F83-B95E-4DDF3DC3A380}"/>
              </a:ext>
            </a:extLst>
          </p:cNvPr>
          <p:cNvSpPr/>
          <p:nvPr/>
        </p:nvSpPr>
        <p:spPr>
          <a:xfrm>
            <a:off x="0" y="1725954"/>
            <a:ext cx="12192000" cy="3577566"/>
          </a:xfrm>
          <a:prstGeom prst="rect">
            <a:avLst/>
          </a:prstGeom>
          <a:solidFill>
            <a:srgbClr val="03A383"/>
          </a:solidFill>
          <a:ln>
            <a:solidFill>
              <a:srgbClr val="03A3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rgbClr val="03A383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4C239E-AB4B-C8FE-1631-DC3E20D80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3200" b="1" dirty="0">
                <a:solidFill>
                  <a:schemeClr val="bg1"/>
                </a:solidFill>
              </a:rPr>
              <a:t>NA ZAKOŃCZENIE</a:t>
            </a:r>
          </a:p>
          <a:p>
            <a:pPr marL="0" indent="0" algn="just">
              <a:buNone/>
            </a:pPr>
            <a:r>
              <a:rPr lang="pl-PL" sz="2400" dirty="0">
                <a:solidFill>
                  <a:schemeClr val="bg1"/>
                </a:solidFill>
              </a:rPr>
              <a:t>Zmiany w przepisach dotyczących ramowych planów nauczania wyznaczają prawne i organizacyjne ramy działania, ale to dyrektorzy szkół i nauczyciele nadają im sens.</a:t>
            </a:r>
          </a:p>
          <a:p>
            <a:pPr marL="0" indent="0" algn="just">
              <a:buNone/>
            </a:pPr>
            <a:r>
              <a:rPr lang="pl-PL" sz="2400" b="1" dirty="0">
                <a:solidFill>
                  <a:schemeClr val="bg1"/>
                </a:solidFill>
              </a:rPr>
              <a:t>REFORMA</a:t>
            </a:r>
            <a:r>
              <a:rPr lang="pl-PL" sz="2400" dirty="0">
                <a:solidFill>
                  <a:schemeClr val="bg1"/>
                </a:solidFill>
              </a:rPr>
              <a:t>26 KOMPAS JUTRA daje przestrzeń do mądrego planowania, współpracy I budowania szkoły, która odpowiada na potrzeby uczniów </a:t>
            </a:r>
            <a:br>
              <a:rPr lang="pl-PL" sz="2400" dirty="0">
                <a:solidFill>
                  <a:schemeClr val="bg1"/>
                </a:solidFill>
              </a:rPr>
            </a:br>
            <a:r>
              <a:rPr lang="pl-PL" sz="2400" dirty="0">
                <a:solidFill>
                  <a:schemeClr val="bg1"/>
                </a:solidFill>
              </a:rPr>
              <a:t>i wyzwania przyszłości.</a:t>
            </a:r>
          </a:p>
          <a:p>
            <a:pPr marL="0" indent="0" algn="ctr">
              <a:buNone/>
            </a:pPr>
            <a:r>
              <a:rPr lang="pl-PL" sz="2400" dirty="0"/>
              <a:t>DZIĘKUJĘ ZA UWAGĘ.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86B8A58-D178-D9FA-AF92-55C168590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324086"/>
            <a:ext cx="3219098" cy="943681"/>
          </a:xfrm>
          <a:prstGeom prst="rect">
            <a:avLst/>
          </a:prstGeom>
        </p:spPr>
      </p:pic>
      <p:pic>
        <p:nvPicPr>
          <p:cNvPr id="6" name="Obraz 5" descr="Obraz zawierający Czcionka, Grafika, tekst, zrzut ekranu&#10;&#10;Zawartość wygenerowana przez AI może być niepoprawna.">
            <a:extLst>
              <a:ext uri="{FF2B5EF4-FFF2-40B4-BE49-F238E27FC236}">
                <a16:creationId xmlns:a16="http://schemas.microsoft.com/office/drawing/2014/main" id="{339AEDBF-AB75-1F48-257C-D3AE6EB66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040" y="302306"/>
            <a:ext cx="1502058" cy="98724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F91CEA62-0496-E6FA-4311-C13ED1504F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623" y="5565398"/>
            <a:ext cx="3292475" cy="1155442"/>
          </a:xfrm>
          <a:prstGeom prst="rect">
            <a:avLst/>
          </a:prstGeom>
        </p:spPr>
      </p:pic>
      <p:pic>
        <p:nvPicPr>
          <p:cNvPr id="8" name="Picture 2" descr="Identyfikacja Wizualna IBE PIB - IBE PIB">
            <a:extLst>
              <a:ext uri="{FF2B5EF4-FFF2-40B4-BE49-F238E27FC236}">
                <a16:creationId xmlns:a16="http://schemas.microsoft.com/office/drawing/2014/main" id="{39BA33D7-7FB0-D94B-C715-AE32B1646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730" y="5428238"/>
            <a:ext cx="3775990" cy="1429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843208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1619</Words>
  <Application>Microsoft Office PowerPoint</Application>
  <PresentationFormat>Panoramiczny</PresentationFormat>
  <Paragraphs>154</Paragraphs>
  <Slides>22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6" baseType="lpstr">
      <vt:lpstr>Aptos</vt:lpstr>
      <vt:lpstr>Aptos Display</vt:lpstr>
      <vt:lpstr>Arial</vt:lpstr>
      <vt:lpstr>Motyw pakietu Office</vt:lpstr>
      <vt:lpstr> </vt:lpstr>
      <vt:lpstr>Zmiany w ramowych planach nauczania dla szkoły podstawowej dotyczą:</vt:lpstr>
      <vt:lpstr>Dlaczego konieczne są zmiany od 1.09.2026r.  w ramowych planach nauczania dla szkoły podstawowej?</vt:lpstr>
      <vt:lpstr>W jaki sposób ramowe plany będą wprowadzane do szkół podstawowych?</vt:lpstr>
      <vt:lpstr>Który plan nauczania będzie obowiązywał  uczniów, którzy rozpoczęli naukę według dotychczasowych przepisów?</vt:lpstr>
      <vt:lpstr>Dla których publicznych szkół podstawowych nowe ramówki? </vt:lpstr>
      <vt:lpstr>Czego dotyczą zmiany w ramówkach  w stosunku do aktualnych przepisów?</vt:lpstr>
      <vt:lpstr>W jakim celu dokonano zmiany?</vt:lpstr>
      <vt:lpstr>Edukacja obywatelska; zajęcia praktyczno - techniczne</vt:lpstr>
      <vt:lpstr>W jakim celu dokonano zmiany? </vt:lpstr>
      <vt:lpstr>Jakie są różnice w zakresie wymiaru godzin do dyspozycji dyrektora szkoły podstawowej w tym szkoły podstawowej specjalnej, z wyjątkiem szkoły podstawowej specjalnej dla uczniów z niepełnosprawnością intelektualną w stopniu umiarkowanym lub znacznym?</vt:lpstr>
      <vt:lpstr>Jakie są różnice w zakresie wymiaru godzin do dyspozycji dyrektora w szkole podstawowej specjalnej dla uczniów z niepełnosprawnością intelektualną w stopniu umiarkowanym lub znacznym?</vt:lpstr>
      <vt:lpstr>Jakie są różnice w zakresie przeznaczenia godzin do dyspozycji dyrektora szkoły podstawowej?</vt:lpstr>
      <vt:lpstr>Jaka jest różnica w łącznej liczbie obowiązkowych zajęć  dla ucznia na danym etapie edukacyjnym w szkole podstawowej,  z wyjątkiem szkoły podstawowej specjalnej dla uczniów  z niepełnosprawnością intelektualną w stopniu umiarkowanym lub znacznym? </vt:lpstr>
      <vt:lpstr>Czy w ramówkach określono obowiązkową tematykę godzin z wychowawcą?</vt:lpstr>
      <vt:lpstr>Na czym polegają różnice w ramówkach w zakresie godzin prowadzonych w ramach pomocy psychologiczno – pedagogicznej?</vt:lpstr>
      <vt:lpstr>Jakie wprowadzono zmiany w zakresie minimalnego tygodniowego wymiaru godzin zajęć rewalidacyjnych dla uczniów niepełnosprawnych, w każdym roku szkolnym? </vt:lpstr>
      <vt:lpstr>Na czym polega zmiana w zakresie realizacji tygodnia projektowego? </vt:lpstr>
      <vt:lpstr>Na czym polega realizacja projektu edukacyjnego? </vt:lpstr>
      <vt:lpstr>Czego dotyczą następne zmiany w ramówkach w stosunku do aktualnych przepisów?</vt:lpstr>
      <vt:lpstr>Jakie są różnice w zakresie ramówek dla szkoły podstawowej specjalnej dla uczniów z niepełnosprawnością intelektualną w stopniu umiarkowanym lub znacznym?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Krystyna Mucha</dc:creator>
  <cp:lastModifiedBy>Monika Sobczak</cp:lastModifiedBy>
  <cp:revision>37</cp:revision>
  <dcterms:created xsi:type="dcterms:W3CDTF">2026-01-24T19:55:27Z</dcterms:created>
  <dcterms:modified xsi:type="dcterms:W3CDTF">2026-02-08T10:46:39Z</dcterms:modified>
</cp:coreProperties>
</file>