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Lst>
  <p:sldSz cx="18288000" cy="10287000"/>
  <p:notesSz cx="6858000" cy="9144000"/>
  <p:embeddedFontLst>
    <p:embeddedFont>
      <p:font typeface="Engram Warsaw" panose="020B0604020202020204" charset="-18"/>
      <p:regular r:id="rId76"/>
    </p:embeddedFont>
    <p:embeddedFont>
      <p:font typeface="Objectivity 1" panose="020B0604020202020204" charset="-18"/>
      <p:regular r:id="rId77"/>
    </p:embeddedFont>
    <p:embeddedFont>
      <p:font typeface="Objectivity 1 Bold" panose="020B0604020202020204" charset="-18"/>
      <p:regular r:id="rId78"/>
    </p:embeddedFont>
    <p:embeddedFont>
      <p:font typeface="Objectivity 2" panose="020B0604020202020204" charset="-18"/>
      <p:regular r:id="rId79"/>
    </p:embeddedFont>
    <p:embeddedFont>
      <p:font typeface="Objectivity 2 Bold" panose="020B0604020202020204" charset="-18"/>
      <p:regular r:id="rId8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797"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Celem wprowadzenia jest przekazanie wstępnej informacji o tym, o czym będziemy mówić . Chodzi o: wzmacnianie założeń reformy, perspektywę nauczyciela i ucznia oraz gotowość PDN do towarzyszenia szkołom we wdrażaniu każdego aspektu zmiany. Całość dotycząca obszarów przedmiotowych jest skonstruowana na zasadzie porównań PP z 2017 i 2026 r. Kluczowe wydaje się, w zależności od adresata spotkania - n-le/rodzice, zwrócenie uwagi na odpowiednie slajdy: n-le - korzyści dla nauczyciela, rodzice dla ucznia.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Kluczowe założenia reformy 2026:</a:t>
            </a:r>
          </a:p>
          <a:p>
            <a:r>
              <a:rPr lang="en-US"/>
              <a:t>Nowe podstawy programowe (od 1 września 2026)        obowiązywać będą w przedszkolach. Nowe spojrzenie na wychowanie przedszkolne.                                                                                                 Mniej technologii, więcej relacji.</a:t>
            </a:r>
          </a:p>
          <a:p>
            <a:r>
              <a:rPr lang="en-US"/>
              <a:t>Higiena cyfrowa: ograniczenie ekranów w przedszkolach </a:t>
            </a:r>
          </a:p>
          <a:p>
            <a:r>
              <a:rPr lang="en-US"/>
              <a:t>(docelowo zakaz używania urządzeń ekranowych w zajęciach do 2027/2028 r.).</a:t>
            </a:r>
          </a:p>
          <a:p>
            <a:r>
              <a:rPr lang="en-US"/>
              <a:t>Nowe podejście zakłada odejście od korzystania z urządzeń ekranowych przez najmłodsze dzieci                                                                                        oraz nacisk na rozwój relacji społecznych oraz higienę cyfrową. Ekrany i serwisy społecznościowe negatywnie wpływają nie tylko na wzrok dzieci, ale przede wszystkim na ich rozwój intelektualny. </a:t>
            </a:r>
          </a:p>
          <a:p>
            <a:r>
              <a:rPr lang="en-US"/>
              <a:t>Nadrzędnym celem wychowania przedszkolnego jest wspieranie wszechstronnego rozwoju dzieci w sferze poznawczej, społecznej, emocjonalnej, etycznej i fizycznej oraz wsparcie ich w pełnej realizacji potencjału – zarówno jako jednostek, jak i członków społecznej i demokratycznej wspólnoty. Wychowanie przedszkolne kształtuje postawy oparte na dbałości o dobro wspólne, szacunku do innych, pielęgnowaniu tradycji i kultury narodowej oraz rozwija poczucie odpowiedzialności i postawy patriotyczne.</a:t>
            </a:r>
          </a:p>
          <a:p>
            <a:r>
              <a:rPr lang="en-US"/>
              <a:t>Kompetencje fundamentalne:</a:t>
            </a:r>
          </a:p>
          <a:p>
            <a:r>
              <a:rPr lang="en-US"/>
              <a:t>- kompetencje językowe,</a:t>
            </a:r>
            <a:br>
              <a:rPr lang="en-US"/>
            </a:br>
            <a:r>
              <a:rPr lang="en-US"/>
              <a:t>             - kompetencje matematyczne, - kompetencje cyfrowe, </a:t>
            </a:r>
            <a:br>
              <a:rPr lang="en-US"/>
            </a:br>
            <a:r>
              <a:rPr lang="en-US"/>
              <a:t>  </a:t>
            </a:r>
          </a:p>
          <a:p>
            <a:r>
              <a:rPr lang="en-US"/>
              <a:t>- kompetencje ruchowe.  </a:t>
            </a:r>
            <a:br>
              <a:rPr lang="en-US"/>
            </a:br>
            <a:r>
              <a:rPr lang="en-US"/>
              <a:t>Rozwijanie kompetencji fundamentalnych jest zadaniem wszystkich nauczycieli. To proces ciągły, prowadzony                                                od przedszkola  do szkoły ponadpodstawowej.</a:t>
            </a:r>
          </a:p>
          <a:p>
            <a:r>
              <a:rPr lang="en-US"/>
              <a:t>Kompetencje osobiste: </a:t>
            </a:r>
          </a:p>
          <a:p>
            <a:r>
              <a:rPr lang="en-US"/>
              <a:t> - kierowanie sobą, </a:t>
            </a:r>
          </a:p>
          <a:p>
            <a:r>
              <a:rPr lang="en-US"/>
              <a:t>- dbanie o siebie. </a:t>
            </a:r>
          </a:p>
          <a:p>
            <a:r>
              <a:rPr lang="en-US"/>
              <a:t>Kompetencje poznawcze:</a:t>
            </a:r>
          </a:p>
          <a:p>
            <a:r>
              <a:rPr lang="en-US"/>
              <a:t>- rozwiązywanie problemów,</a:t>
            </a:r>
          </a:p>
          <a:p>
            <a:r>
              <a:rPr lang="en-US"/>
              <a:t>- krytyczne myślenie,</a:t>
            </a:r>
          </a:p>
          <a:p>
            <a:r>
              <a:rPr lang="en-US"/>
              <a:t>- zdolność do oceny informacji, </a:t>
            </a:r>
          </a:p>
          <a:p>
            <a:r>
              <a:rPr lang="en-US"/>
              <a:t>- kreatywne myślenie -  zdolność tworzenia. nieszablonowych i wartościowych  pomysłów.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Dzięki dostosowaniu zakresu treści do realnego czasu nauki uczeń będzie mógł skupić się na głębokim rozumieniu matematyki, nie będzie zmuszony do szybkiego przerabiania materiału.</a:t>
            </a:r>
          </a:p>
          <a:p>
            <a:endParaRPr lang="en-US"/>
          </a:p>
          <a:p>
            <a:r>
              <a:rPr lang="en-US"/>
              <a:t>Pokazanie zastosowań matematyki w sytuacjach z życia codziennego. Opracowanie modułu finansowego zbudowanego wokół poznanych przez ucznia własności matematycznych.</a:t>
            </a:r>
          </a:p>
          <a:p>
            <a:endParaRPr lang="en-US"/>
          </a:p>
          <a:p>
            <a:r>
              <a:rPr lang="en-US"/>
              <a:t>Stopniowe budowanie umiejętności argumentacji polega na systematycznym przechodzeniu od prostych wyjaśnień do coraz bardziej złożonych uzasadnień matematycznych i analitycznych w oparciu o praktyczne zadania (finanse, analiza danych, sytuacje z życia codziennego).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Nowa podstawa z 2026 r. kładzie duży nacisk na dociekanie naukowe wymagając od uczniów m.in. formułowania pytań badawczych, stawiania hipotez. W wersji z 2017 r. nacisk kładziono przede wszystkim na proste prowadzenie obserwacji, pomiarów i dokumentowanie wyników zgodnie z instrukcją</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Do przedmiotów przyrodniczych należą biologia, geografia fizyka i chemia.</a:t>
            </a:r>
          </a:p>
          <a:p>
            <a:r>
              <a:rPr lang="en-US"/>
              <a:t>Moduły tematyczne są poświęcone konkretnym zjawiskom o interdyscyplinarnym charakterze</a:t>
            </a:r>
          </a:p>
          <a:p>
            <a:r>
              <a:rPr lang="en-US"/>
              <a:t>i mają na celu integrowanie wiedzy i umiejętności z różnych przedmiotów wokół istotnych</a:t>
            </a:r>
          </a:p>
          <a:p>
            <a:r>
              <a:rPr lang="en-US"/>
              <a:t>zagadnień i problemów.</a:t>
            </a:r>
          </a:p>
          <a:p>
            <a:r>
              <a:rPr lang="en-US"/>
              <a:t>W geografii są moduły medialny, ekonomiczno- finansowy i klimatyczny.</a:t>
            </a:r>
          </a:p>
          <a:p>
            <a:r>
              <a:rPr lang="en-US"/>
              <a:t>We wszystkich przedmiotach przyrodniczych jest moduł klimatyczny.</a:t>
            </a:r>
          </a:p>
          <a:p>
            <a:r>
              <a:rPr lang="en-US"/>
              <a:t>Dział Ziemia i Wszechświat realizowany na fizyce daje uczniowi podstawy do rozumienia świata w makroskali.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Po raz pierwszy AI pojawia się jako realny obszar edukacyjny, a nie ciekawostka.</a:t>
            </a:r>
          </a:p>
          <a:p>
            <a:r>
              <a:rPr lang="en-US"/>
              <a:t>Uczniowie uczą się, jak działają modele, jak je trenować i – co najważniejsze – jak krytycznie oceniać wyniki.</a:t>
            </a:r>
          </a:p>
          <a:p>
            <a:r>
              <a:rPr lang="en-US"/>
              <a:t>Dzięki temu nie traktują sztucznej inteligencji bezrefleksyjnie, ale świadomie i odpowiedzialnie z niej korzystają.</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Przygotowanie do pracy z AI i nowoczesnych technologii – uczeń nie tylko korzysta z narzędzi cyfrowych, ale rozumie ich działanie i potrafi świadomie je wykorzystywać w nauce i przyszłej pracy.</a:t>
            </a:r>
          </a:p>
          <a:p>
            <a:endParaRPr lang="en-US"/>
          </a:p>
          <a:p>
            <a:r>
              <a:rPr lang="en-US"/>
              <a:t>Rozwój krytycznego myślenia – uczeń uczy się analizować informacje, oceniać wiarygodność wyników AI i podejmować przemyślane decyzje zamiast bezrefleksyjnego kopiowania odpowiedzi.</a:t>
            </a:r>
          </a:p>
          <a:p>
            <a:endParaRPr lang="en-US"/>
          </a:p>
          <a:p>
            <a:r>
              <a:rPr lang="en-US"/>
              <a:t>Większe bezpieczeństwo cyfrowe – uczeń potrafi chronić swoje dane, rozpoznawać zagrożenia w sieci i świadomie reagować na sytuacje ryzykowne.</a:t>
            </a:r>
          </a:p>
          <a:p>
            <a:endParaRPr lang="en-US"/>
          </a:p>
          <a:p>
            <a:r>
              <a:rPr lang="en-US"/>
              <a:t>Odpowiedzialne korzystanie z technologii – uczeń rozumie konsekwencje działań online i używa narzędzi cyfrowych w sposób etyczny, zgodny z prawem i z szacunkiem dla innych.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Mamy ndzieję, ze reforma przyczyni się do zwiększenia skuteczności nauczania.</a:t>
            </a:r>
          </a:p>
          <a:p>
            <a:endParaRPr lang="en-US"/>
          </a:p>
          <a:p>
            <a:r>
              <a:rPr lang="en-US"/>
              <a:t>Rozwiązania metodyczne: projekty, działania, realne problemy – wymagają do nauczyciela większego zaagngażowania, ale zwiększają atrakcyjność i skutecnośc przekazu</a:t>
            </a:r>
          </a:p>
          <a:p>
            <a:endParaRPr lang="en-US"/>
          </a:p>
          <a:p>
            <a:r>
              <a:rPr lang="en-US"/>
              <a:t>Nowe treści dostosowane do rozwoju technologii: AI i ML – nauczyciel przyblizą realne potrzeby współczesnego świata i rozwoja zainteresowania uczniów.</a:t>
            </a:r>
          </a:p>
          <a:p>
            <a:endParaRPr lang="en-US"/>
          </a:p>
          <a:p>
            <a:r>
              <a:rPr lang="en-US"/>
              <a:t>Wzmocnienie roli wychowawczej: cyberbezpieczeństwo i odpowiedzialność cyfrowa – informatyka staje się przestrzenią kształtowania bezpiecznych i dojrzałych postaw w świecie cyfrowym.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Struktura efektów uczenia się przedmiotu muzyka odpowiada czterem aspektom funkcjonowania muzyki w życiu ucznia:</a:t>
            </a:r>
          </a:p>
          <a:p>
            <a:r>
              <a:rPr lang="en-US"/>
              <a:t>1.	Uczeń jako twórca i wykonawca</a:t>
            </a:r>
          </a:p>
          <a:p>
            <a:r>
              <a:rPr lang="en-US"/>
              <a:t>•	Rozwijanie ekspresji indywidualnej i zespołowej oraz stosowanie wiedzy muzycznej w praktyce wykonawczej</a:t>
            </a:r>
          </a:p>
          <a:p>
            <a:r>
              <a:rPr lang="en-US"/>
              <a:t>•	Formy aktywności muzycznej : śpiew, gra na instrumentach, ruch z muzyką i działania twórcze</a:t>
            </a:r>
          </a:p>
          <a:p>
            <a:r>
              <a:rPr lang="en-US"/>
              <a:t>2.	Uczeń jako słuchacz</a:t>
            </a:r>
          </a:p>
          <a:p>
            <a:r>
              <a:rPr lang="en-US"/>
              <a:t>•	Percepcja muzyki i jej interpretacja</a:t>
            </a:r>
          </a:p>
          <a:p>
            <a:r>
              <a:rPr lang="en-US"/>
              <a:t>•	Kształtowanie postawy aktywnego i refleksyjnego odbiorcy</a:t>
            </a:r>
          </a:p>
          <a:p>
            <a:r>
              <a:rPr lang="en-US"/>
              <a:t>3.	Uczeń jako uczestnik kultury</a:t>
            </a:r>
          </a:p>
          <a:p>
            <a:r>
              <a:rPr lang="en-US"/>
              <a:t>•	Więzi z kulturą lokalną, narodową i światową</a:t>
            </a:r>
          </a:p>
          <a:p>
            <a:r>
              <a:rPr lang="en-US"/>
              <a:t>•	Muzyczne dziedzictwo oraz podejmowanie działań muzycznych w przestrzeni społecznej</a:t>
            </a:r>
          </a:p>
          <a:p>
            <a:r>
              <a:rPr lang="en-US"/>
              <a:t>4.	Uczeń w realizacji ze sobą i innymi</a:t>
            </a:r>
          </a:p>
          <a:p>
            <a:r>
              <a:rPr lang="en-US"/>
              <a:t>•	Wpływ muzyki na emocje, relacje i samopoczucie</a:t>
            </a:r>
          </a:p>
          <a:p>
            <a:r>
              <a:rPr lang="en-US"/>
              <a:t>•	Samoświadomość</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-nowa podstawa programowa kładzie nacisk na własną twórczość uczniów, obcowanie ze sztuką i rozumienie jej oraz kształcenie kompetencji przyszłości. Plastyka staje się „ drogą ku wartościom” opisanym w profilu absolwenta oraz zawartych między innymi w dziełach sztuki,</a:t>
            </a:r>
          </a:p>
          <a:p>
            <a:r>
              <a:rPr lang="en-US"/>
              <a:t>- zasadnicze zmiany widać w sformułowanych celach edukacyjnych. Podstawa odchodzi od sformułowań: opanowanie wiadomości z historii i teorii sztuki i zagadnień teoretyczno-formalnych, doskonalenie umiejętności plastycznych. Skupia się na celach praktycznych, możliwych do osiągnięcia dla dziecka zarówno w czwartej jak i w siódmej klasie takich jak: Rozwijanie kreatywności, własnych zainteresowań, twórczej wyobraźni i sprawczości poprzez swobodną ekspresję twórczą, doświadczanie procesu twórczego, rozumienie funkcji sztuki, kształtowanie tożsamości kulturowej poprzez uczestnictwo w kulturze, odnajdywanie radości tworzenia i.in.</a:t>
            </a:r>
          </a:p>
          <a:p>
            <a:r>
              <a:rPr lang="en-US"/>
              <a:t>- inne są też efekty uczenia się. Zrezygnowano z wyrażeń obecnych w poprzedniej podstawie takich jak: klasyfikuje, wykazuje się znajomością, zna. Zastosowano efekty opisane sformułowaniami adekwatnymi do możliwości uczniów, ilości godzin plastyki, priorytetów związanych z kształceniem kompetencji : eksperymentuje, wypowiada się, rozumie, wyraża, stosuje, improwizuje, opowiada, wykorzystuje, modeluje i inne</a:t>
            </a:r>
          </a:p>
          <a:p>
            <a:r>
              <a:rPr lang="en-US"/>
              <a:t>- wprowadzono doświadczenia edukacyjne- interdyscyplinarne projekty odbywające się w formach innych niż lekcje w szkole.</a:t>
            </a:r>
          </a:p>
          <a:p>
            <a:r>
              <a:rPr lang="en-US"/>
              <a:t>- w obręb sztuki, plastyki wprowadzono fakultatywnie teatr jako wydarzenie artystyczne kształtujące umiejętność współpracy oraz inne kompetencje osobiste i społeczne.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Korzyści dla ucznia:</a:t>
            </a:r>
          </a:p>
          <a:p>
            <a:r>
              <a:rPr lang="en-US"/>
              <a:t>- Uczeń, dzięki sformułowanym efektom uczenia staje się twórcą, artystą, odpowiedzialnym za swoje dzieło. Nie boi się eksperymentowania, popełniania błędów. Uczy się analizować dzieła swoje i innych, wyciągać wnioski. Sztuka staje się dla niego środkiem wyrazu, czymś ważnym a nie tylko trywialnym zadaniem plastycznym na „ocenę”</a:t>
            </a:r>
          </a:p>
          <a:p>
            <a:r>
              <a:rPr lang="en-US"/>
              <a:t>- uczeń ma szansę brać udział w większych, zaplanowanych działaniach w doświadczeniach edukacyjnych, wykraczających poza lekcję, takich jak plener, projekty edukacyjne, udział w przedstawieniu teatralnym czy teatru lalek. Uczestnictwo takie wspiera poczucie sprawczości, krytyczne myślenie, refleksję, twórcze działanie. Pomaga w identyfikacji ze szkoła, klasą, małą Ojczyzną, środowiskiem lokalnym.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Korzyści dla nauczyciela:</a:t>
            </a:r>
          </a:p>
          <a:p>
            <a:r>
              <a:rPr lang="en-US"/>
              <a:t>- uznając ucznia za pełnoprawnego twórcę, nauczyciel ma szansę oddać w jego ręce odpowiedzialność za stworzone dzieło. Wiąże się to z możliwością zmiany podejścia do oceniania ucznia- jego aktywności, twórczości a także umiejętności. Umiejętności nie są tu priorytetowym kryterium. Nauczyciel nie musi oceniać efektów końcowych pracy ucznia, jej poprawności czy wartości estetycznej. Może doceniać jego proces twórczy, wkład myślowy, zaangażowanie, innowacyjność. Otwiera to szanse dla docenienia dzieci mniej „zdolnych” manualnie, plastycznie, dzieci z różnymi potrzebami edukacyjnymi, różnymi ograniczeniami.</a:t>
            </a:r>
          </a:p>
          <a:p>
            <a:r>
              <a:rPr lang="en-US"/>
              <a:t>- nauczyciel zyskuje dużą swobodę w organizacji procesu kształcenia, w strategii działań. Może np. poświęcić na jeden temat czy projekt więcej czasu. Nie musi zamykać aktywności plastycznych uczniów w jednej jednostce lekcyjnej (tak jak to było w poprzedniej podstawie). Może dostosować proponowane techniki plastyczne (również te, zaproponowane przez uczniów) do możliwości swojej szkoły, pracowni lub np. przyjaznego otoczenia, które może stać się plenerem malarskim, plenerem sztuki land art, lub happeningu czy performance’u</a:t>
            </a:r>
          </a:p>
          <a:p>
            <a:r>
              <a:rPr lang="en-US"/>
              <a:t>- nauczyciele, chcący dokształcać się z dziedziny prowadzenia teatru w szkole mogą znaleźć wspaniałą przestrzeń do twórczego rozwoju osobistego i rozwoju swoich uczniów.</a:t>
            </a:r>
          </a:p>
          <a:p>
            <a:r>
              <a:rPr lang="en-US"/>
              <a:t>Zarówno nauczyciele jak i uczniowie i rodzice mogą cieszyć się aktywnością twórczą dzieci, ich poszukiwaniami, rozmowami, ich refleksjami, budzeniem się ich wrażliwości i sprawczości.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Informacja na temat nowej podstawy programowej  </a:t>
            </a:r>
          </a:p>
          <a:p>
            <a:endParaRPr lang="en-US"/>
          </a:p>
          <a:p>
            <a:r>
              <a:rPr lang="en-US"/>
              <a:t>przedmiotu zajęcia praktyczno-techniczne </a:t>
            </a:r>
          </a:p>
          <a:p>
            <a:endParaRPr lang="en-US"/>
          </a:p>
          <a:p>
            <a:r>
              <a:rPr lang="en-US"/>
              <a:t>Porównanie podstawy programowej techniki z podstawą programową zajęć praktyczno-technicznych oraz korzyści dla ucznia i nauczyciela wynikające z wprowadzenia zmian </a:t>
            </a:r>
          </a:p>
          <a:p>
            <a:endParaRPr lang="en-US"/>
          </a:p>
          <a:p>
            <a:endParaRPr lang="en-US"/>
          </a:p>
          <a:p>
            <a:r>
              <a:rPr lang="en-US"/>
              <a:t>     Od 1 września 2026 r. przedmiot technika w klasach IV–VI szkoły podstawowej zostanie zastąpiony nowym przedmiotem – zajęciami praktyczno‑technicznymi. </a:t>
            </a:r>
          </a:p>
          <a:p>
            <a:endParaRPr lang="en-US"/>
          </a:p>
          <a:p>
            <a:r>
              <a:rPr lang="en-US"/>
              <a:t>W nowej podstawie programowej wyraźnie widoczna jest zmiana filozofii przedmiotu:  </a:t>
            </a:r>
          </a:p>
          <a:p>
            <a:endParaRPr lang="en-US"/>
          </a:p>
          <a:p>
            <a:r>
              <a:rPr lang="en-US"/>
              <a:t>z dotychczasowej funkcji poznawczej na bardziej praktyczny charakter kształcenia. Zmodyfikowana została struktura  i zakres treści. Materiał został uporządkowany w ośmiu działach, które obejmują zróżnicowaną tematykę, łączą treści z  doradztwem zawodowym oraz integrują wiedzę teoretyczną z działaniem. Jednocześnie zachowane są elementy stanowiące kontynuację tradycji przedmiotu. Zmiana dotyczy także zwiększenia wymiaru godzin do 2 godzin tygodniowo.  </a:t>
            </a:r>
          </a:p>
          <a:p>
            <a:endParaRPr lang="en-US"/>
          </a:p>
          <a:p>
            <a:r>
              <a:rPr lang="en-US"/>
              <a:t>     Nowy przedmiot – zajęcia praktyczno‑techniczne – akcentuje rozwijanie umiejętności praktycznych, użyteczność podejmowanych działań oraz przygotowanie uczniów do funkcjonowania w dorosłym życiu. Nowa podstawa programowa kładzie szczególny nacisk na samodzielność ucznia i rozwijanie jego sprawczości, a także na kształtowanie kompetencji kluczowych. W porównaniu z dotychczasową podstawą programową techniki zakres tych kompetencji został rozszerzony o kompetencje poznawcze, społeczne, osobiste oraz językowe. </a:t>
            </a:r>
          </a:p>
          <a:p>
            <a:endParaRPr lang="en-US"/>
          </a:p>
          <a:p>
            <a:r>
              <a:rPr lang="en-US"/>
              <a:t>     Cele ogólne przedmiotu zajęcia praktyczno‑techniczne oraz przedmiotu technika w dużej mierze są zbieżne. Ukierunkowane są na rozwijanie kreatywności technicznej uczniów, kształtowanie postaw proekologicznych, umiejętność współpracy i rozwiązywania problemów, a także na przygotowanie uczniów do bezpiecznego poruszania się rowerem  </a:t>
            </a:r>
          </a:p>
          <a:p>
            <a:endParaRPr lang="en-US"/>
          </a:p>
          <a:p>
            <a:r>
              <a:rPr lang="en-US"/>
              <a:t>w ruchu drogowym. </a:t>
            </a:r>
          </a:p>
          <a:p>
            <a:endParaRPr lang="en-US"/>
          </a:p>
          <a:p>
            <a:r>
              <a:rPr lang="en-US"/>
              <a:t>     Kluczowym celem nauczania zajęć praktyczno‑technicznych w szkole podstawowej od roku szkolnego 2025/2026 będzie rozwijanie umiejętności manualnych i praktycznych uczniów poprzez pracę z różnymi materiałami, projektowanie oraz wytwarzanie przedmiotów – od pomysłu, przez planowanie, aż do wykonania i oceny – z wykorzystaniem nowoczesnych technologii oraz narzędzi. Duży nacisk położono na praktyczne działania uczniów, ich samodzielne eksperymenty i projekty, które przygotowują do życia codziennego oraz rozwijają umiejętności w zakresie samoobsługi. </a:t>
            </a:r>
          </a:p>
          <a:p>
            <a:endParaRPr lang="en-US"/>
          </a:p>
          <a:p>
            <a:r>
              <a:rPr lang="en-US"/>
              <a:t>     Realizacja podstawy programowej zajęć praktyczno‑technicznych przy zwiększonej liczbie godzin — z jednej do dwóch tygodniowo — prowadzonych w pracowni technicznej wyposażonej w niezbędne narzędzia, urządzenia i materiały, a także przy dobrej organizacji pracy, powinna być korzystna zarówno dla ucznia, jak i dla nauczyciela. </a:t>
            </a:r>
          </a:p>
          <a:p>
            <a:endParaRPr lang="en-US"/>
          </a:p>
          <a:p>
            <a:r>
              <a:rPr lang="en-US"/>
              <a:t>     Uczniowie mogą dzięki temu zdobyć cenne korzyści edukacyjne oraz umiejętności przydatne w codziennym funkcjonowaniu, takie jak planowanie i projektowanie działań, refleksja przed przystąpieniem do pracy, samoobsługa, wykonywanie prostych napraw czy stosowanie zasad bezpieczeństwa podczas realizacji różnorodnych zadań technicznych. </a:t>
            </a:r>
          </a:p>
          <a:p>
            <a:endParaRPr lang="en-US"/>
          </a:p>
          <a:p>
            <a:r>
              <a:rPr lang="en-US"/>
              <a:t>Udział uczniów w projektach będzie sprzyjał zdobywaniu wiedzy z różnych przedmiotów nauczania oraz rozwijaniu kompetencji, takich jak krytyczne myślenie, rozwiązywanie problemów i umiejętności współpracy. Umożliwi również uzyskanie pełniejszego obrazu zjawisk poprzez spojrzenie na nie z wielu perspektyw oraz pomoże w budowaniu spójnego rozumienia świata, pokazując uczniom, że nauka nie składa się z izolowanych bloków, lecz stanowi połączoną całość. Ponadto udział w projektach pozwoli uczniom rozwijać umiejętności interpersonalne, techniczne i praktyczne, a także kompetencje cyfrowe  </a:t>
            </a:r>
          </a:p>
          <a:p>
            <a:r>
              <a:rPr lang="en-US"/>
              <a:t>i matematyczne. </a:t>
            </a:r>
          </a:p>
          <a:p>
            <a:endParaRPr lang="en-US"/>
          </a:p>
          <a:p>
            <a:r>
              <a:rPr lang="en-US"/>
              <a:t>     Nauczyciel również odniesie korzyści z wprowadzenia nowej podstawy programowej przedmiotu zajęcia praktyczno‑techniczne. Uczenie przez działanie wzmocni zapotrzebowanie jego  biegłości w licznych umiejętnościach technicznych, umiejętności organizacji procesów projektowych, pracy z narzędziami, zapewnienia uczniom bezpieczeństwa, co sprzyjać będzie podniesieniu kwalifikacji technicznych, zaktualizowaniu kompetencji zawodowych i zdobywaniu nowych umiejętności. Nauczyciel stanie się bardziej nowoczesnym nauczycielem, przyjmując postawę mentora, koordynatora i opiekuna procesu. </a:t>
            </a:r>
          </a:p>
          <a:p>
            <a:endParaRPr lang="en-US"/>
          </a:p>
          <a:p>
            <a:r>
              <a:rPr lang="en-US"/>
              <a:t>     Podsumowując, nowa podstawa programowa zajęć praktyczno‑technicznych powinna znacząco podnieść jakość kształcenia, pod warunkiem, że zostanie odpowiednio przygotowana na poziomie organizacyjnym. </a:t>
            </a:r>
          </a:p>
          <a:p>
            <a:endParaRPr lang="en-US"/>
          </a:p>
          <a:p>
            <a:r>
              <a:rPr lang="en-US"/>
              <a:t>Zmiana — dotycząca nie tylko nazwy przedmiotu (z techniki na zajęcia praktyczno‑techniczne), lecz także jego założeń i treści — nakłada na nauczyciela szereg nowych wymagań. W szczególności oczekuje się większej elastyczności oraz modyfikacji organizacji pracy, co powinno bardzo pozytywnie wpłynąć na aktywność i sposób działania uczniów podczas zajęć.  </a:t>
            </a:r>
          </a:p>
          <a:p>
            <a:endParaRPr lang="en-US"/>
          </a:p>
          <a:p>
            <a:r>
              <a:rPr lang="en-US"/>
              <a:t>Zwiększenie liczby godzin zajęć praktyczno‑technicznych w tygodniu może być dla wielu nauczycieli korzystne, ponieważ umożliwi im uzyskanie więk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NOTATKA DLA PROWADZĄCEGO PREZENTACJĘ</a:t>
            </a:r>
          </a:p>
          <a:p>
            <a:endParaRPr lang="en-US"/>
          </a:p>
          <a:p>
            <a:r>
              <a:rPr lang="en-US"/>
              <a:t>Nowa podstawa programowa zakłada, że głównym celem zajęć wychowania fizycznego jest kształtowanie całożyciowej POTRZEBY PODEJMOWANIA AKTYWNOŚCI FIZYCZNEJ, w tym także NA ŚWIEŻYM POWIETRZU, rozwój sprawności fizycznej i świadomej postawy PROZDROWOTNEJ</a:t>
            </a:r>
          </a:p>
          <a:p>
            <a:endParaRPr lang="en-US"/>
          </a:p>
          <a:p>
            <a:r>
              <a:rPr lang="en-US"/>
              <a:t>Wychowanie fizyczne umożliwia uczniom poznawanie różnorodnych form aktywności fizycznej, rozwijanie pasji sportowych oraz kształtowanie UMIEJĘTNOŚCI SPOŁECZNYCH, takich jak współpraca, odpowiedzialność, uczciwość i poszanowanie godności innych, oraz postawy troski o środowisko naturalne, w tym podejmowanie działań zgodnych z zasadami zrównoważonego rozwoju.</a:t>
            </a:r>
          </a:p>
          <a:p>
            <a:endParaRPr lang="en-US"/>
          </a:p>
          <a:p>
            <a:r>
              <a:rPr lang="en-US"/>
              <a:t>NAJWAŻNIEJSZE ZMIANY</a:t>
            </a:r>
          </a:p>
          <a:p>
            <a:endParaRPr lang="en-US"/>
          </a:p>
          <a:p>
            <a:r>
              <a:rPr lang="en-US"/>
              <a:t>Wprowadzenie działu RELAKSACJA I ODPRĘŻENIE</a:t>
            </a:r>
          </a:p>
          <a:p>
            <a:endParaRPr lang="en-US"/>
          </a:p>
          <a:p>
            <a:r>
              <a:rPr lang="en-US"/>
              <a:t>Wprowadzenie działu KOMPETENCJE SPOŁECZNE</a:t>
            </a:r>
          </a:p>
          <a:p>
            <a:endParaRPr lang="en-US"/>
          </a:p>
          <a:p>
            <a:r>
              <a:rPr lang="en-US"/>
              <a:t>Wprowadzenie działu BEZPIECZEŃSTWO W AKTYWNOŚCI FIZYCZNEJ</a:t>
            </a:r>
          </a:p>
          <a:p>
            <a:endParaRPr lang="en-US"/>
          </a:p>
          <a:p>
            <a:r>
              <a:rPr lang="en-US"/>
              <a:t>Rekomendowanie zajęć NA ŚWIEŻYM POWIETRZU</a:t>
            </a:r>
          </a:p>
          <a:p>
            <a:endParaRPr lang="en-US"/>
          </a:p>
          <a:p>
            <a:r>
              <a:rPr lang="en-US"/>
              <a:t>Wprowadzenie realizacji doświadczenia edukacyjnego ma na celu</a:t>
            </a:r>
          </a:p>
          <a:p>
            <a:endParaRPr lang="en-US"/>
          </a:p>
          <a:p>
            <a:r>
              <a:rPr lang="en-US"/>
              <a:t>1) kształtowanie samodzielności i sprawczości uczniów poprzez planowanie, realizację i refleksję nad własną aktywnością fizyczną oraz współudział w życiu sportowym szkoły</a:t>
            </a:r>
          </a:p>
          <a:p>
            <a:endParaRPr lang="en-US"/>
          </a:p>
          <a:p>
            <a:r>
              <a:rPr lang="en-US"/>
              <a:t>2) rozwój kompetencji społecznych i organizacyjnych, takich jak współpraca, komunikacja, odpowiedzialność oraz zdolność podejmowania inicjatywy w grupie rówieśniczej i społeczności lokalnej</a:t>
            </a:r>
          </a:p>
          <a:p>
            <a:endParaRPr lang="en-US"/>
          </a:p>
          <a:p>
            <a:r>
              <a:rPr lang="en-US"/>
              <a:t>3) wzmacnianie motywacji wewnętrznej do podejmowania regularnej aktywności fizycznej i kształtowanie świadomych postaw prozdrowotnych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23.png"/></Relationships>
</file>

<file path=ppt/slides/_rels/slide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6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6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7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2.png"/></Relationships>
</file>

<file path=ppt/slides/_rels/slide72.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18" Type="http://schemas.openxmlformats.org/officeDocument/2006/relationships/image" Target="../media/image47.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17" Type="http://schemas.openxmlformats.org/officeDocument/2006/relationships/image" Target="../media/image46.png"/><Relationship Id="rId2" Type="http://schemas.openxmlformats.org/officeDocument/2006/relationships/image" Target="../media/image11.png"/><Relationship Id="rId16" Type="http://schemas.openxmlformats.org/officeDocument/2006/relationships/image" Target="../media/image45.sv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 Id="rId14" Type="http://schemas.openxmlformats.org/officeDocument/2006/relationships/image" Target="../media/image43.svg"/></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6B1F"/>
        </a:solidFill>
        <a:effectLst/>
      </p:bgPr>
    </p:bg>
    <p:spTree>
      <p:nvGrpSpPr>
        <p:cNvPr id="1" name=""/>
        <p:cNvGrpSpPr/>
        <p:nvPr/>
      </p:nvGrpSpPr>
      <p:grpSpPr>
        <a:xfrm>
          <a:off x="0" y="0"/>
          <a:ext cx="0" cy="0"/>
          <a:chOff x="0" y="0"/>
          <a:chExt cx="0" cy="0"/>
        </a:xfrm>
      </p:grpSpPr>
      <p:sp>
        <p:nvSpPr>
          <p:cNvPr id="2" name="Freeform 2"/>
          <p:cNvSpPr/>
          <p:nvPr/>
        </p:nvSpPr>
        <p:spPr>
          <a:xfrm>
            <a:off x="10509720" y="-86486"/>
            <a:ext cx="10459972" cy="10459972"/>
          </a:xfrm>
          <a:custGeom>
            <a:avLst/>
            <a:gdLst/>
            <a:ahLst/>
            <a:cxnLst/>
            <a:rect l="l" t="t" r="r" b="b"/>
            <a:pathLst>
              <a:path w="10459972" h="10459972">
                <a:moveTo>
                  <a:pt x="0" y="0"/>
                </a:moveTo>
                <a:lnTo>
                  <a:pt x="10459971" y="0"/>
                </a:lnTo>
                <a:lnTo>
                  <a:pt x="10459971" y="10459972"/>
                </a:lnTo>
                <a:lnTo>
                  <a:pt x="0" y="104599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3" name="Freeform 3"/>
          <p:cNvSpPr/>
          <p:nvPr/>
        </p:nvSpPr>
        <p:spPr>
          <a:xfrm>
            <a:off x="14743555" y="1593731"/>
            <a:ext cx="2984717" cy="6625416"/>
          </a:xfrm>
          <a:custGeom>
            <a:avLst/>
            <a:gdLst/>
            <a:ahLst/>
            <a:cxnLst/>
            <a:rect l="l" t="t" r="r" b="b"/>
            <a:pathLst>
              <a:path w="2984717" h="6625416">
                <a:moveTo>
                  <a:pt x="0" y="0"/>
                </a:moveTo>
                <a:lnTo>
                  <a:pt x="2984717" y="0"/>
                </a:lnTo>
                <a:lnTo>
                  <a:pt x="2984717" y="6625416"/>
                </a:lnTo>
                <a:lnTo>
                  <a:pt x="0" y="66254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4" name="Freeform 4"/>
          <p:cNvSpPr/>
          <p:nvPr/>
        </p:nvSpPr>
        <p:spPr>
          <a:xfrm>
            <a:off x="11679902" y="2603155"/>
            <a:ext cx="3308585" cy="4606568"/>
          </a:xfrm>
          <a:custGeom>
            <a:avLst/>
            <a:gdLst/>
            <a:ahLst/>
            <a:cxnLst/>
            <a:rect l="l" t="t" r="r" b="b"/>
            <a:pathLst>
              <a:path w="3308585" h="4606568">
                <a:moveTo>
                  <a:pt x="0" y="0"/>
                </a:moveTo>
                <a:lnTo>
                  <a:pt x="3308584" y="0"/>
                </a:lnTo>
                <a:lnTo>
                  <a:pt x="3308584" y="4606568"/>
                </a:lnTo>
                <a:lnTo>
                  <a:pt x="0" y="4606568"/>
                </a:lnTo>
                <a:lnTo>
                  <a:pt x="0" y="0"/>
                </a:lnTo>
                <a:close/>
              </a:path>
            </a:pathLst>
          </a:custGeom>
          <a:blipFill>
            <a:blip r:embed="rId6"/>
            <a:stretch>
              <a:fillRect/>
            </a:stretch>
          </a:blipFill>
        </p:spPr>
        <p:txBody>
          <a:bodyPr/>
          <a:lstStyle/>
          <a:p>
            <a:endParaRPr lang="pl-PL"/>
          </a:p>
        </p:txBody>
      </p:sp>
      <p:sp>
        <p:nvSpPr>
          <p:cNvPr id="5" name="Freeform 5"/>
          <p:cNvSpPr/>
          <p:nvPr/>
        </p:nvSpPr>
        <p:spPr>
          <a:xfrm>
            <a:off x="513359" y="439798"/>
            <a:ext cx="4779785" cy="1399174"/>
          </a:xfrm>
          <a:custGeom>
            <a:avLst/>
            <a:gdLst/>
            <a:ahLst/>
            <a:cxnLst/>
            <a:rect l="l" t="t" r="r" b="b"/>
            <a:pathLst>
              <a:path w="4779785" h="1399174">
                <a:moveTo>
                  <a:pt x="0" y="0"/>
                </a:moveTo>
                <a:lnTo>
                  <a:pt x="4779785" y="0"/>
                </a:lnTo>
                <a:lnTo>
                  <a:pt x="4779785" y="1399174"/>
                </a:lnTo>
                <a:lnTo>
                  <a:pt x="0" y="1399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l-PL"/>
          </a:p>
        </p:txBody>
      </p:sp>
      <p:sp>
        <p:nvSpPr>
          <p:cNvPr id="6" name="Freeform 6"/>
          <p:cNvSpPr/>
          <p:nvPr/>
        </p:nvSpPr>
        <p:spPr>
          <a:xfrm>
            <a:off x="0" y="3870895"/>
            <a:ext cx="7484478" cy="7484478"/>
          </a:xfrm>
          <a:custGeom>
            <a:avLst/>
            <a:gdLst/>
            <a:ahLst/>
            <a:cxnLst/>
            <a:rect l="l" t="t" r="r" b="b"/>
            <a:pathLst>
              <a:path w="7484478" h="7484478">
                <a:moveTo>
                  <a:pt x="0" y="0"/>
                </a:moveTo>
                <a:lnTo>
                  <a:pt x="7484478" y="0"/>
                </a:lnTo>
                <a:lnTo>
                  <a:pt x="7484478" y="7484478"/>
                </a:lnTo>
                <a:lnTo>
                  <a:pt x="0" y="7484478"/>
                </a:lnTo>
                <a:lnTo>
                  <a:pt x="0" y="0"/>
                </a:lnTo>
                <a:close/>
              </a:path>
            </a:pathLst>
          </a:custGeom>
          <a:blipFill>
            <a:blip r:embed="rId9"/>
            <a:stretch>
              <a:fillRect/>
            </a:stretch>
          </a:blipFill>
        </p:spPr>
        <p:txBody>
          <a:bodyPr/>
          <a:lstStyle/>
          <a:p>
            <a:endParaRPr lang="pl-PL"/>
          </a:p>
        </p:txBody>
      </p:sp>
      <p:sp>
        <p:nvSpPr>
          <p:cNvPr id="7" name="TextBox 7"/>
          <p:cNvSpPr txBox="1"/>
          <p:nvPr/>
        </p:nvSpPr>
        <p:spPr>
          <a:xfrm>
            <a:off x="513359" y="358556"/>
            <a:ext cx="17774641" cy="6373056"/>
          </a:xfrm>
          <a:prstGeom prst="rect">
            <a:avLst/>
          </a:prstGeom>
        </p:spPr>
        <p:txBody>
          <a:bodyPr lIns="0" tIns="0" rIns="0" bIns="0" rtlCol="0" anchor="t">
            <a:spAutoFit/>
          </a:bodyPr>
          <a:lstStyle/>
          <a:p>
            <a:pPr algn="just">
              <a:lnSpc>
                <a:spcPts val="12554"/>
              </a:lnSpc>
            </a:pPr>
            <a:endParaRPr/>
          </a:p>
          <a:p>
            <a:pPr algn="l">
              <a:lnSpc>
                <a:spcPts val="12554"/>
              </a:lnSpc>
            </a:pPr>
            <a:r>
              <a:rPr lang="en-US" sz="8967" b="1">
                <a:solidFill>
                  <a:srgbClr val="FFFFFF"/>
                </a:solidFill>
                <a:latin typeface="Objectivity 1 Bold"/>
                <a:ea typeface="Objectivity 1 Bold"/>
                <a:cs typeface="Objectivity 1 Bold"/>
                <a:sym typeface="Objectivity 1 Bold"/>
              </a:rPr>
              <a:t>NOWA PODSTAWA PROGRAMOWA</a:t>
            </a:r>
          </a:p>
          <a:p>
            <a:pPr algn="just">
              <a:lnSpc>
                <a:spcPts val="12554"/>
              </a:lnSpc>
              <a:spcBef>
                <a:spcPct val="0"/>
              </a:spcBef>
            </a:pPr>
            <a:r>
              <a:rPr lang="en-US" sz="8967" b="1">
                <a:solidFill>
                  <a:srgbClr val="FFFFFF"/>
                </a:solidFill>
                <a:latin typeface="Objectivity 1 Bold"/>
                <a:ea typeface="Objectivity 1 Bold"/>
                <a:cs typeface="Objectivity 1 Bold"/>
                <a:sym typeface="Objectivity 1 Bold"/>
              </a:rPr>
              <a:t>REFORMA26 </a:t>
            </a:r>
          </a:p>
        </p:txBody>
      </p:sp>
      <p:sp>
        <p:nvSpPr>
          <p:cNvPr id="8" name="Freeform 8"/>
          <p:cNvSpPr/>
          <p:nvPr/>
        </p:nvSpPr>
        <p:spPr>
          <a:xfrm>
            <a:off x="7289550" y="8589377"/>
            <a:ext cx="804407" cy="804407"/>
          </a:xfrm>
          <a:custGeom>
            <a:avLst/>
            <a:gdLst/>
            <a:ahLst/>
            <a:cxnLst/>
            <a:rect l="l" t="t" r="r" b="b"/>
            <a:pathLst>
              <a:path w="804407" h="804407">
                <a:moveTo>
                  <a:pt x="0" y="0"/>
                </a:moveTo>
                <a:lnTo>
                  <a:pt x="804408" y="0"/>
                </a:lnTo>
                <a:lnTo>
                  <a:pt x="804408" y="804407"/>
                </a:lnTo>
                <a:lnTo>
                  <a:pt x="0" y="8044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pl-P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6705659" y="719320"/>
            <a:ext cx="54101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WPROWADZENIE</a:t>
            </a:r>
          </a:p>
        </p:txBody>
      </p:sp>
      <p:sp>
        <p:nvSpPr>
          <p:cNvPr id="4" name="TextBox 4"/>
          <p:cNvSpPr txBox="1"/>
          <p:nvPr/>
        </p:nvSpPr>
        <p:spPr>
          <a:xfrm>
            <a:off x="513359" y="2171700"/>
            <a:ext cx="16403041" cy="7214347"/>
          </a:xfrm>
          <a:prstGeom prst="rect">
            <a:avLst/>
          </a:prstGeom>
        </p:spPr>
        <p:txBody>
          <a:bodyPr wrap="square" lIns="0" tIns="0" rIns="0" bIns="0" rtlCol="0" anchor="t">
            <a:spAutoFit/>
          </a:bodyPr>
          <a:lstStyle/>
          <a:p>
            <a:pPr algn="l">
              <a:lnSpc>
                <a:spcPts val="5515"/>
              </a:lnSpc>
            </a:pPr>
            <a:r>
              <a:rPr lang="en-US" sz="3939" dirty="0">
                <a:solidFill>
                  <a:srgbClr val="000000"/>
                </a:solidFill>
                <a:latin typeface="Objectivity 1"/>
                <a:ea typeface="Objectivity 1"/>
                <a:cs typeface="Objectivity 1"/>
                <a:sym typeface="Objectivity 1"/>
              </a:rPr>
              <a:t>Nowa </a:t>
            </a:r>
            <a:r>
              <a:rPr lang="en-US" sz="3939" dirty="0" err="1">
                <a:solidFill>
                  <a:srgbClr val="000000"/>
                </a:solidFill>
                <a:latin typeface="Objectivity 1"/>
                <a:ea typeface="Objectivity 1"/>
                <a:cs typeface="Objectivity 1"/>
                <a:sym typeface="Objectivity 1"/>
              </a:rPr>
              <a:t>Podstwa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Programowa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wzmacnia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założenia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reformy</a:t>
            </a:r>
            <a:endParaRPr lang="en-US" sz="3939" dirty="0">
              <a:solidFill>
                <a:srgbClr val="000000"/>
              </a:solidFill>
              <a:latin typeface="Objectivity 1"/>
              <a:ea typeface="Objectivity 1"/>
              <a:cs typeface="Objectivity 1"/>
              <a:sym typeface="Objectivity 1"/>
            </a:endParaRPr>
          </a:p>
          <a:p>
            <a:pPr marL="850594" lvl="1" indent="-425297" algn="l">
              <a:lnSpc>
                <a:spcPts val="5515"/>
              </a:lnSpc>
              <a:buFont typeface="Arial"/>
              <a:buChar char="•"/>
            </a:pPr>
            <a:r>
              <a:rPr lang="en-US" sz="3939" dirty="0" err="1">
                <a:solidFill>
                  <a:srgbClr val="000000"/>
                </a:solidFill>
                <a:latin typeface="Objectivity 1"/>
                <a:ea typeface="Objectivity 1"/>
                <a:cs typeface="Objectivity 1"/>
                <a:sym typeface="Objectivity 1"/>
              </a:rPr>
              <a:t>Przejście</a:t>
            </a:r>
            <a:r>
              <a:rPr lang="en-US" sz="3939" dirty="0">
                <a:solidFill>
                  <a:srgbClr val="000000"/>
                </a:solidFill>
                <a:latin typeface="Objectivity 1"/>
                <a:ea typeface="Objectivity 1"/>
                <a:cs typeface="Objectivity 1"/>
                <a:sym typeface="Objectivity 1"/>
              </a:rPr>
              <a:t> od </a:t>
            </a:r>
            <a:r>
              <a:rPr lang="en-US" sz="3939" dirty="0" err="1">
                <a:solidFill>
                  <a:srgbClr val="000000"/>
                </a:solidFill>
                <a:latin typeface="Objectivity 1"/>
                <a:ea typeface="Objectivity 1"/>
                <a:cs typeface="Objectivity 1"/>
                <a:sym typeface="Objectivity 1"/>
              </a:rPr>
              <a:t>przeładowanych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treści</a:t>
            </a:r>
            <a:r>
              <a:rPr lang="en-US" sz="3939" dirty="0">
                <a:solidFill>
                  <a:srgbClr val="000000"/>
                </a:solidFill>
                <a:latin typeface="Objectivity 1"/>
                <a:ea typeface="Objectivity 1"/>
                <a:cs typeface="Objectivity 1"/>
                <a:sym typeface="Objectivity 1"/>
              </a:rPr>
              <a:t> do </a:t>
            </a:r>
            <a:r>
              <a:rPr lang="en-US" sz="3939" dirty="0" err="1">
                <a:solidFill>
                  <a:srgbClr val="000000"/>
                </a:solidFill>
                <a:latin typeface="Objectivity 1"/>
                <a:ea typeface="Objectivity 1"/>
                <a:cs typeface="Objectivity 1"/>
                <a:sym typeface="Objectivity 1"/>
              </a:rPr>
              <a:t>podejścia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kompetencyjnego</a:t>
            </a:r>
            <a:r>
              <a:rPr lang="en-US" sz="3939" dirty="0">
                <a:solidFill>
                  <a:srgbClr val="000000"/>
                </a:solidFill>
                <a:latin typeface="Objectivity 1"/>
                <a:ea typeface="Objectivity 1"/>
                <a:cs typeface="Objectivity 1"/>
                <a:sym typeface="Objectivity 1"/>
              </a:rPr>
              <a:t> </a:t>
            </a:r>
          </a:p>
          <a:p>
            <a:pPr marL="850594" lvl="1" indent="-425297" algn="l">
              <a:lnSpc>
                <a:spcPts val="5515"/>
              </a:lnSpc>
              <a:buFont typeface="Arial"/>
              <a:buChar char="•"/>
            </a:pPr>
            <a:r>
              <a:rPr lang="en-US" sz="3939" dirty="0" err="1">
                <a:solidFill>
                  <a:srgbClr val="000000"/>
                </a:solidFill>
                <a:latin typeface="Objectivity 1"/>
                <a:ea typeface="Objectivity 1"/>
                <a:cs typeface="Objectivity 1"/>
                <a:sym typeface="Objectivity 1"/>
              </a:rPr>
              <a:t>Większy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nacisk</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sprawczość</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ucznia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uczenie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przez</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działanie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doświadczenie</a:t>
            </a:r>
            <a:endParaRPr lang="en-US" sz="3939" dirty="0">
              <a:solidFill>
                <a:srgbClr val="000000"/>
              </a:solidFill>
              <a:latin typeface="Objectivity 1"/>
              <a:ea typeface="Objectivity 1"/>
              <a:cs typeface="Objectivity 1"/>
              <a:sym typeface="Objectivity 1"/>
            </a:endParaRPr>
          </a:p>
          <a:p>
            <a:pPr marL="850594" lvl="1" indent="-425297" algn="l">
              <a:lnSpc>
                <a:spcPts val="5515"/>
              </a:lnSpc>
              <a:buFont typeface="Arial"/>
              <a:buChar char="•"/>
            </a:pPr>
            <a:r>
              <a:rPr lang="en-US" sz="3939" dirty="0" err="1">
                <a:solidFill>
                  <a:srgbClr val="000000"/>
                </a:solidFill>
                <a:latin typeface="Objectivity 1"/>
                <a:ea typeface="Objectivity 1"/>
                <a:cs typeface="Objectivity 1"/>
                <a:sym typeface="Objectivity 1"/>
              </a:rPr>
              <a:t>Wzmocnienie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kompetencji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kluczowych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krytyczne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myślenie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współpraca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komunikacja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kreatywność</a:t>
            </a:r>
            <a:endParaRPr lang="en-US" sz="3939" dirty="0">
              <a:solidFill>
                <a:srgbClr val="000000"/>
              </a:solidFill>
              <a:latin typeface="Objectivity 1"/>
              <a:ea typeface="Objectivity 1"/>
              <a:cs typeface="Objectivity 1"/>
              <a:sym typeface="Objectivity 1"/>
            </a:endParaRPr>
          </a:p>
          <a:p>
            <a:pPr marL="850594" lvl="1" indent="-425297" algn="l">
              <a:lnSpc>
                <a:spcPts val="5515"/>
              </a:lnSpc>
              <a:buFont typeface="Arial"/>
              <a:buChar char="•"/>
            </a:pPr>
            <a:r>
              <a:rPr lang="en-US" sz="3939" dirty="0" err="1">
                <a:solidFill>
                  <a:srgbClr val="000000"/>
                </a:solidFill>
                <a:latin typeface="Objectivity 1"/>
                <a:ea typeface="Objectivity 1"/>
                <a:cs typeface="Objectivity 1"/>
                <a:sym typeface="Objectivity 1"/>
              </a:rPr>
              <a:t>Integrację</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wiedzy</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łączenie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przedmiotów</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moduły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tematyczne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interdyscyplinarność</a:t>
            </a:r>
            <a:endParaRPr lang="en-US" sz="3939" dirty="0">
              <a:solidFill>
                <a:srgbClr val="000000"/>
              </a:solidFill>
              <a:latin typeface="Objectivity 1"/>
              <a:ea typeface="Objectivity 1"/>
              <a:cs typeface="Objectivity 1"/>
              <a:sym typeface="Objectivity 1"/>
            </a:endParaRPr>
          </a:p>
          <a:p>
            <a:pPr algn="l">
              <a:lnSpc>
                <a:spcPts val="5515"/>
              </a:lnSpc>
            </a:pPr>
            <a:endParaRPr lang="en-US" sz="3939" dirty="0">
              <a:solidFill>
                <a:srgbClr val="000000"/>
              </a:solidFill>
              <a:latin typeface="Objectivity 1"/>
              <a:ea typeface="Objectivity 1"/>
              <a:cs typeface="Objectivity 1"/>
              <a:sym typeface="Objectivity 1"/>
            </a:endParaRPr>
          </a:p>
          <a:p>
            <a:pPr algn="l">
              <a:lnSpc>
                <a:spcPts val="105"/>
              </a:lnSpc>
              <a:spcBef>
                <a:spcPct val="0"/>
              </a:spcBef>
            </a:pP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705659" y="719320"/>
            <a:ext cx="55625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WPROWADZENIE</a:t>
            </a:r>
          </a:p>
        </p:txBody>
      </p:sp>
      <p:sp>
        <p:nvSpPr>
          <p:cNvPr id="4" name="TextBox 4"/>
          <p:cNvSpPr txBox="1"/>
          <p:nvPr/>
        </p:nvSpPr>
        <p:spPr>
          <a:xfrm>
            <a:off x="509843" y="2400300"/>
            <a:ext cx="15796958" cy="6509026"/>
          </a:xfrm>
          <a:prstGeom prst="rect">
            <a:avLst/>
          </a:prstGeom>
        </p:spPr>
        <p:txBody>
          <a:bodyPr wrap="square" lIns="0" tIns="0" rIns="0" bIns="0" rtlCol="0" anchor="t">
            <a:spAutoFit/>
          </a:bodyPr>
          <a:lstStyle/>
          <a:p>
            <a:pPr algn="l">
              <a:lnSpc>
                <a:spcPts val="5515"/>
              </a:lnSpc>
            </a:pPr>
            <a:r>
              <a:rPr lang="en-US" sz="3939" dirty="0">
                <a:solidFill>
                  <a:srgbClr val="000000"/>
                </a:solidFill>
                <a:latin typeface="Objectivity 1"/>
                <a:ea typeface="Objectivity 1"/>
                <a:cs typeface="Objectivity 1"/>
                <a:sym typeface="Objectivity 1"/>
              </a:rPr>
              <a:t>Nowa </a:t>
            </a:r>
            <a:r>
              <a:rPr lang="en-US" sz="3939" dirty="0" err="1">
                <a:solidFill>
                  <a:srgbClr val="000000"/>
                </a:solidFill>
                <a:latin typeface="Objectivity 1"/>
                <a:ea typeface="Objectivity 1"/>
                <a:cs typeface="Objectivity 1"/>
                <a:sym typeface="Objectivity 1"/>
              </a:rPr>
              <a:t>Podstwa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Programowa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wzmacnia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założenia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reformy</a:t>
            </a:r>
            <a:endParaRPr lang="en-US" sz="3939" dirty="0">
              <a:solidFill>
                <a:srgbClr val="000000"/>
              </a:solidFill>
              <a:latin typeface="Objectivity 1"/>
              <a:ea typeface="Objectivity 1"/>
              <a:cs typeface="Objectivity 1"/>
              <a:sym typeface="Objectivity 1"/>
            </a:endParaRPr>
          </a:p>
          <a:p>
            <a:pPr marL="850594" lvl="1" indent="-425297" algn="l">
              <a:lnSpc>
                <a:spcPts val="5515"/>
              </a:lnSpc>
              <a:buFont typeface="Arial"/>
              <a:buChar char="•"/>
            </a:pPr>
            <a:r>
              <a:rPr lang="en-US" sz="3939" dirty="0" err="1">
                <a:solidFill>
                  <a:srgbClr val="000000"/>
                </a:solidFill>
                <a:latin typeface="Objectivity 1"/>
                <a:ea typeface="Objectivity 1"/>
                <a:cs typeface="Objectivity 1"/>
                <a:sym typeface="Objectivity 1"/>
              </a:rPr>
              <a:t>Wprowadza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zmiany</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pracy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nauczyciela</a:t>
            </a:r>
            <a:r>
              <a:rPr lang="en-US" sz="3939" dirty="0">
                <a:solidFill>
                  <a:srgbClr val="000000"/>
                </a:solidFill>
                <a:latin typeface="Objectivity 1"/>
                <a:ea typeface="Objectivity 1"/>
                <a:cs typeface="Objectivity 1"/>
                <a:sym typeface="Objectivity 1"/>
              </a:rPr>
              <a:t>, m.in </a:t>
            </a:r>
            <a:r>
              <a:rPr lang="en-US" sz="3939" dirty="0" err="1">
                <a:solidFill>
                  <a:srgbClr val="000000"/>
                </a:solidFill>
                <a:latin typeface="Objectivity 1"/>
                <a:ea typeface="Objectivity 1"/>
                <a:cs typeface="Objectivity 1"/>
                <a:sym typeface="Objectivity 1"/>
              </a:rPr>
              <a:t>promuje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większą</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autonomię</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dydaktyczną</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swobodniejszy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dobór</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metod</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kolejności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treści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narzędzi</a:t>
            </a:r>
            <a:endParaRPr lang="en-US" sz="3939" dirty="0">
              <a:solidFill>
                <a:srgbClr val="000000"/>
              </a:solidFill>
              <a:latin typeface="Objectivity 1"/>
              <a:ea typeface="Objectivity 1"/>
              <a:cs typeface="Objectivity 1"/>
              <a:sym typeface="Objectivity 1"/>
            </a:endParaRPr>
          </a:p>
          <a:p>
            <a:pPr marL="850594" lvl="1" indent="-425297" algn="l">
              <a:lnSpc>
                <a:spcPts val="5515"/>
              </a:lnSpc>
              <a:buFont typeface="Arial"/>
              <a:buChar char="•"/>
            </a:pPr>
            <a:r>
              <a:rPr lang="en-US" sz="3939" dirty="0">
                <a:solidFill>
                  <a:srgbClr val="000000"/>
                </a:solidFill>
                <a:latin typeface="Objectivity 1"/>
                <a:ea typeface="Objectivity 1"/>
                <a:cs typeface="Objectivity 1"/>
                <a:sym typeface="Objectivity 1"/>
              </a:rPr>
              <a:t>Dba o to, aby </a:t>
            </a:r>
            <a:r>
              <a:rPr lang="en-US" sz="3939" dirty="0" err="1">
                <a:solidFill>
                  <a:srgbClr val="000000"/>
                </a:solidFill>
                <a:latin typeface="Objectivity 1"/>
                <a:ea typeface="Objectivity 1"/>
                <a:cs typeface="Objectivity 1"/>
                <a:sym typeface="Objectivity 1"/>
              </a:rPr>
              <a:t>uczeń</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dostrzegł</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sens</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nauki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powiązanie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między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przedmiotami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angażował</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się</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uczenie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oparte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projektach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eksperymentach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rozwiązywaniu</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problemów</a:t>
            </a:r>
            <a:endParaRPr lang="en-US" sz="3939" dirty="0">
              <a:solidFill>
                <a:srgbClr val="000000"/>
              </a:solidFill>
              <a:latin typeface="Objectivity 1"/>
              <a:ea typeface="Objectivity 1"/>
              <a:cs typeface="Objectivity 1"/>
              <a:sym typeface="Objectivity 1"/>
            </a:endParaRPr>
          </a:p>
          <a:p>
            <a:pPr algn="l">
              <a:lnSpc>
                <a:spcPts val="5515"/>
              </a:lnSpc>
            </a:pPr>
            <a:endParaRPr lang="en-US" sz="3939" dirty="0">
              <a:solidFill>
                <a:srgbClr val="000000"/>
              </a:solidFill>
              <a:latin typeface="Objectivity 1"/>
              <a:ea typeface="Objectivity 1"/>
              <a:cs typeface="Objectivity 1"/>
              <a:sym typeface="Objectivity 1"/>
            </a:endParaRPr>
          </a:p>
          <a:p>
            <a:pPr algn="l">
              <a:lnSpc>
                <a:spcPts val="5515"/>
              </a:lnSpc>
            </a:pPr>
            <a:endParaRPr lang="en-US" sz="3939" dirty="0">
              <a:solidFill>
                <a:srgbClr val="000000"/>
              </a:solidFill>
              <a:latin typeface="Objectivity 1"/>
              <a:ea typeface="Objectivity 1"/>
              <a:cs typeface="Objectivity 1"/>
              <a:sym typeface="Objectivity 1"/>
            </a:endParaRPr>
          </a:p>
          <a:p>
            <a:pPr algn="l">
              <a:lnSpc>
                <a:spcPts val="105"/>
              </a:lnSpc>
              <a:spcBef>
                <a:spcPct val="0"/>
              </a:spcBef>
            </a:pP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705659" y="719320"/>
            <a:ext cx="53339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WPROWADZENIE</a:t>
            </a:r>
          </a:p>
        </p:txBody>
      </p:sp>
      <p:sp>
        <p:nvSpPr>
          <p:cNvPr id="4" name="TextBox 4"/>
          <p:cNvSpPr txBox="1"/>
          <p:nvPr/>
        </p:nvSpPr>
        <p:spPr>
          <a:xfrm>
            <a:off x="559526" y="2171700"/>
            <a:ext cx="16528504" cy="6212974"/>
          </a:xfrm>
          <a:prstGeom prst="rect">
            <a:avLst/>
          </a:prstGeom>
        </p:spPr>
        <p:txBody>
          <a:bodyPr lIns="0" tIns="0" rIns="0" bIns="0" rtlCol="0" anchor="t">
            <a:spAutoFit/>
          </a:bodyPr>
          <a:lstStyle/>
          <a:p>
            <a:pPr algn="l">
              <a:lnSpc>
                <a:spcPts val="5375"/>
              </a:lnSpc>
            </a:pPr>
            <a:r>
              <a:rPr lang="en-US" sz="3839" dirty="0" err="1">
                <a:solidFill>
                  <a:srgbClr val="000000"/>
                </a:solidFill>
                <a:latin typeface="Objectivity 1"/>
                <a:ea typeface="Objectivity 1"/>
                <a:cs typeface="Objectivity 1"/>
                <a:sym typeface="Objectivity 1"/>
              </a:rPr>
              <a:t>Mazowieckie</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placówki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doskonalenia</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nauczycieli</a:t>
            </a:r>
            <a:endParaRPr lang="en-US" sz="3839" dirty="0">
              <a:solidFill>
                <a:srgbClr val="000000"/>
              </a:solidFill>
              <a:latin typeface="Objectivity 1"/>
              <a:ea typeface="Objectivity 1"/>
              <a:cs typeface="Objectivity 1"/>
              <a:sym typeface="Objectivity 1"/>
            </a:endParaRPr>
          </a:p>
          <a:p>
            <a:pPr marL="829004" lvl="1" indent="-414502" algn="l">
              <a:lnSpc>
                <a:spcPts val="5375"/>
              </a:lnSpc>
              <a:buFont typeface="Arial"/>
              <a:buChar char="•"/>
            </a:pPr>
            <a:r>
              <a:rPr lang="en-US" sz="3839" dirty="0" err="1">
                <a:solidFill>
                  <a:srgbClr val="000000"/>
                </a:solidFill>
                <a:latin typeface="Objectivity 1"/>
                <a:ea typeface="Objectivity 1"/>
                <a:cs typeface="Objectivity 1"/>
                <a:sym typeface="Objectivity 1"/>
              </a:rPr>
              <a:t>Wspierają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szkoły</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nauczycieli</a:t>
            </a:r>
            <a:endParaRPr lang="en-US" sz="3839" dirty="0">
              <a:solidFill>
                <a:srgbClr val="000000"/>
              </a:solidFill>
              <a:latin typeface="Objectivity 1"/>
              <a:ea typeface="Objectivity 1"/>
              <a:cs typeface="Objectivity 1"/>
              <a:sym typeface="Objectivity 1"/>
            </a:endParaRPr>
          </a:p>
          <a:p>
            <a:pPr marL="829004" lvl="1" indent="-414502" algn="l">
              <a:lnSpc>
                <a:spcPts val="5375"/>
              </a:lnSpc>
              <a:buFont typeface="Arial"/>
              <a:buChar char="•"/>
            </a:pPr>
            <a:r>
              <a:rPr lang="en-US" sz="3839" dirty="0" err="1">
                <a:solidFill>
                  <a:srgbClr val="000000"/>
                </a:solidFill>
                <a:latin typeface="Objectivity 1"/>
                <a:ea typeface="Objectivity 1"/>
                <a:cs typeface="Objectivity 1"/>
                <a:sym typeface="Objectivity 1"/>
              </a:rPr>
              <a:t>Organizują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szkolenia</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warsztaty</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konsultacje</a:t>
            </a:r>
            <a:endParaRPr lang="en-US" sz="3839" dirty="0">
              <a:solidFill>
                <a:srgbClr val="000000"/>
              </a:solidFill>
              <a:latin typeface="Objectivity 1"/>
              <a:ea typeface="Objectivity 1"/>
              <a:cs typeface="Objectivity 1"/>
              <a:sym typeface="Objectivity 1"/>
            </a:endParaRPr>
          </a:p>
          <a:p>
            <a:pPr marL="829004" lvl="1" indent="-414502" algn="l">
              <a:lnSpc>
                <a:spcPts val="5375"/>
              </a:lnSpc>
              <a:buFont typeface="Arial"/>
              <a:buChar char="•"/>
            </a:pPr>
            <a:r>
              <a:rPr lang="en-US" sz="3839" dirty="0" err="1">
                <a:solidFill>
                  <a:srgbClr val="000000"/>
                </a:solidFill>
                <a:latin typeface="Objectivity 1"/>
                <a:ea typeface="Objectivity 1"/>
                <a:cs typeface="Objectivity 1"/>
                <a:sym typeface="Objectivity 1"/>
              </a:rPr>
              <a:t>Zapewniają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pomoc</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doradców</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metodycznych</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wspierających</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interpretację</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treści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planowanie</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pracy</a:t>
            </a:r>
            <a:endParaRPr lang="en-US" sz="3839" dirty="0">
              <a:solidFill>
                <a:srgbClr val="000000"/>
              </a:solidFill>
              <a:latin typeface="Objectivity 1"/>
              <a:ea typeface="Objectivity 1"/>
              <a:cs typeface="Objectivity 1"/>
              <a:sym typeface="Objectivity 1"/>
            </a:endParaRPr>
          </a:p>
          <a:p>
            <a:pPr marL="829004" lvl="1" indent="-414502" algn="l">
              <a:lnSpc>
                <a:spcPts val="5375"/>
              </a:lnSpc>
              <a:buFont typeface="Arial"/>
              <a:buChar char="•"/>
            </a:pPr>
            <a:r>
              <a:rPr lang="en-US" sz="3839" dirty="0" err="1">
                <a:solidFill>
                  <a:srgbClr val="000000"/>
                </a:solidFill>
                <a:latin typeface="Objectivity 1"/>
                <a:ea typeface="Objectivity 1"/>
                <a:cs typeface="Objectivity 1"/>
                <a:sym typeface="Objectivity 1"/>
              </a:rPr>
              <a:t>Organizują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sieci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współpracy</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budują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środowisko</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wymiany</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doświadczeń</a:t>
            </a:r>
            <a:endParaRPr lang="en-US" sz="3839" dirty="0">
              <a:solidFill>
                <a:srgbClr val="000000"/>
              </a:solidFill>
              <a:latin typeface="Objectivity 1"/>
              <a:ea typeface="Objectivity 1"/>
              <a:cs typeface="Objectivity 1"/>
              <a:sym typeface="Objectivity 1"/>
            </a:endParaRPr>
          </a:p>
          <a:p>
            <a:pPr marL="829004" lvl="1" indent="-414502" algn="l">
              <a:lnSpc>
                <a:spcPts val="5375"/>
              </a:lnSpc>
              <a:buFont typeface="Arial"/>
              <a:buChar char="•"/>
            </a:pPr>
            <a:r>
              <a:rPr lang="en-US" sz="3839" dirty="0" err="1">
                <a:solidFill>
                  <a:srgbClr val="000000"/>
                </a:solidFill>
                <a:latin typeface="Objectivity 1"/>
                <a:ea typeface="Objectivity 1"/>
                <a:cs typeface="Objectivity 1"/>
                <a:sym typeface="Objectivity 1"/>
              </a:rPr>
              <a:t>Pomagają</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szkołom</a:t>
            </a:r>
            <a:r>
              <a:rPr lang="en-US" sz="3839" dirty="0">
                <a:solidFill>
                  <a:srgbClr val="000000"/>
                </a:solidFill>
                <a:latin typeface="Objectivity 1"/>
                <a:ea typeface="Objectivity 1"/>
                <a:cs typeface="Objectivity 1"/>
                <a:sym typeface="Objectivity 1"/>
              </a:rPr>
              <a:t> w </a:t>
            </a:r>
            <a:r>
              <a:rPr lang="en-US" sz="3839" dirty="0" err="1">
                <a:solidFill>
                  <a:srgbClr val="000000"/>
                </a:solidFill>
                <a:latin typeface="Objectivity 1"/>
                <a:ea typeface="Objectivity 1"/>
                <a:cs typeface="Objectivity 1"/>
                <a:sym typeface="Objectivity 1"/>
              </a:rPr>
              <a:t>procesie</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uczenia</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się</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rozwoju</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i</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adaptacji</a:t>
            </a:r>
            <a:r>
              <a:rPr lang="en-US" sz="3839" dirty="0">
                <a:solidFill>
                  <a:srgbClr val="000000"/>
                </a:solidFill>
                <a:latin typeface="Objectivity 1"/>
                <a:ea typeface="Objectivity 1"/>
                <a:cs typeface="Objectivity 1"/>
                <a:sym typeface="Objectivity 1"/>
              </a:rPr>
              <a:t> do </a:t>
            </a:r>
            <a:r>
              <a:rPr lang="en-US" sz="3839" dirty="0" err="1">
                <a:solidFill>
                  <a:srgbClr val="000000"/>
                </a:solidFill>
                <a:latin typeface="Objectivity 1"/>
                <a:ea typeface="Objectivity 1"/>
                <a:cs typeface="Objectivity 1"/>
                <a:sym typeface="Objectivity 1"/>
              </a:rPr>
              <a:t>nowych</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wyzwań</a:t>
            </a:r>
            <a:r>
              <a:rPr lang="en-US" sz="3839" dirty="0">
                <a:solidFill>
                  <a:srgbClr val="000000"/>
                </a:solidFill>
                <a:latin typeface="Objectivity 1"/>
                <a:ea typeface="Objectivity 1"/>
                <a:cs typeface="Objectivity 1"/>
                <a:sym typeface="Objectivity 1"/>
              </a:rPr>
              <a:t> </a:t>
            </a:r>
            <a:r>
              <a:rPr lang="en-US" sz="3839" dirty="0" err="1">
                <a:solidFill>
                  <a:srgbClr val="000000"/>
                </a:solidFill>
                <a:latin typeface="Objectivity 1"/>
                <a:ea typeface="Objectivity 1"/>
                <a:cs typeface="Objectivity 1"/>
                <a:sym typeface="Objectivity 1"/>
              </a:rPr>
              <a:t>edukacyjnych</a:t>
            </a:r>
            <a:endParaRPr lang="en-US" sz="3839" dirty="0">
              <a:solidFill>
                <a:srgbClr val="000000"/>
              </a:solidFill>
              <a:latin typeface="Objectivity 1"/>
              <a:ea typeface="Objectivity 1"/>
              <a:cs typeface="Objectivity 1"/>
              <a:sym typeface="Objectivity 1"/>
            </a:endParaRPr>
          </a:p>
          <a:p>
            <a:pPr algn="l">
              <a:lnSpc>
                <a:spcPts val="105"/>
              </a:lnSpc>
              <a:spcBef>
                <a:spcPct val="0"/>
              </a:spcBef>
            </a:pPr>
            <a:endParaRPr lang="en-US" sz="3839" dirty="0">
              <a:solidFill>
                <a:srgbClr val="000000"/>
              </a:solidFill>
              <a:latin typeface="Objectivity 1"/>
              <a:ea typeface="Objectivity 1"/>
              <a:cs typeface="Objectivity 1"/>
              <a:sym typeface="Objectivity 1"/>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960" y="586178"/>
            <a:ext cx="5619444" cy="1660996"/>
          </a:xfrm>
          <a:custGeom>
            <a:avLst/>
            <a:gdLst/>
            <a:ahLst/>
            <a:cxnLst/>
            <a:rect l="l" t="t" r="r" b="b"/>
            <a:pathLst>
              <a:path w="5619444" h="1660996">
                <a:moveTo>
                  <a:pt x="0" y="0"/>
                </a:moveTo>
                <a:lnTo>
                  <a:pt x="5619444" y="0"/>
                </a:lnTo>
                <a:lnTo>
                  <a:pt x="5619444" y="1660996"/>
                </a:lnTo>
                <a:lnTo>
                  <a:pt x="0" y="1660996"/>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845297" y="2909331"/>
            <a:ext cx="13738979" cy="1174982"/>
          </a:xfrm>
          <a:prstGeom prst="rect">
            <a:avLst/>
          </a:prstGeom>
        </p:spPr>
        <p:txBody>
          <a:bodyPr lIns="0" tIns="0" rIns="0" bIns="0" rtlCol="0" anchor="t">
            <a:spAutoFit/>
          </a:bodyPr>
          <a:lstStyle/>
          <a:p>
            <a:pPr algn="l">
              <a:lnSpc>
                <a:spcPts val="9262"/>
              </a:lnSpc>
            </a:pPr>
            <a:r>
              <a:rPr lang="en-US" sz="6615" b="1">
                <a:solidFill>
                  <a:srgbClr val="607EFF"/>
                </a:solidFill>
                <a:latin typeface="Objectivity 1 Bold"/>
                <a:ea typeface="Objectivity 1 Bold"/>
                <a:cs typeface="Objectivity 1 Bold"/>
                <a:sym typeface="Objectivity 1 Bold"/>
              </a:rPr>
              <a:t>EDUKACJA PRZEDSZKOLNA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585720"/>
            <a:ext cx="7824881" cy="5039360"/>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Wsparcie całościowego rozwoju dziecka, przygotowanie do nauki w szkole</a:t>
            </a: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Opis zadań w zakresie zabawy, aktywności społecznej, poznawczej, ekspresji artystycznej, zdrowia i bezpieczeństwa </a:t>
            </a: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Konkretne osiągnięcia opisane jako efekty rozwoju (np. reakcje na polecenia, rozwój językowy, emocjonalny) </a:t>
            </a: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Szczegółowe wskazania organizacyjne (zabawa kierowana i niekierowana, rytm dnia, przestrzeń edukacyjna)</a:t>
            </a:r>
          </a:p>
        </p:txBody>
      </p:sp>
      <p:sp>
        <p:nvSpPr>
          <p:cNvPr id="4" name="TextBox 4"/>
          <p:cNvSpPr txBox="1"/>
          <p:nvPr/>
        </p:nvSpPr>
        <p:spPr>
          <a:xfrm>
            <a:off x="8608197" y="2585720"/>
            <a:ext cx="9290832" cy="7431268"/>
          </a:xfrm>
          <a:prstGeom prst="rect">
            <a:avLst/>
          </a:prstGeom>
        </p:spPr>
        <p:txBody>
          <a:bodyPr lIns="0" tIns="0" rIns="0" bIns="0" rtlCol="0" anchor="t">
            <a:spAutoFit/>
          </a:bodyPr>
          <a:lstStyle/>
          <a:p>
            <a:pPr marL="562366" lvl="1" indent="-281183" algn="l">
              <a:lnSpc>
                <a:spcPts val="3646"/>
              </a:lnSpc>
              <a:buFont typeface="Arial"/>
              <a:buChar char="•"/>
            </a:pPr>
            <a:r>
              <a:rPr lang="en-US" sz="2604">
                <a:solidFill>
                  <a:srgbClr val="000000"/>
                </a:solidFill>
                <a:latin typeface="Objectivity 1"/>
                <a:ea typeface="Objectivity 1"/>
                <a:cs typeface="Objectivity 1"/>
                <a:sym typeface="Objectivity 1"/>
              </a:rPr>
              <a:t>Wspieranie wszechstronnego rozwoju i sprawczości dziecka, kształtowanie kompetencji fundamentalnych i przekrojowych od najwcześniejszych lat</a:t>
            </a:r>
          </a:p>
          <a:p>
            <a:pPr marL="562366" lvl="1" indent="-281183" algn="l">
              <a:lnSpc>
                <a:spcPts val="3646"/>
              </a:lnSpc>
              <a:buFont typeface="Arial"/>
              <a:buChar char="•"/>
            </a:pPr>
            <a:r>
              <a:rPr lang="en-US" sz="2604">
                <a:solidFill>
                  <a:srgbClr val="000000"/>
                </a:solidFill>
                <a:latin typeface="Objectivity 1"/>
                <a:ea typeface="Objectivity 1"/>
                <a:cs typeface="Objectivity 1"/>
                <a:sym typeface="Objectivity 1"/>
              </a:rPr>
              <a:t>Większy nacisk na kompetencje i doświadczenia edukacyjne oraz elastyczne reagowanie na potrzeby współczesnego świata</a:t>
            </a:r>
          </a:p>
          <a:p>
            <a:pPr marL="562366" lvl="1" indent="-281183" algn="l">
              <a:lnSpc>
                <a:spcPts val="3646"/>
              </a:lnSpc>
              <a:buFont typeface="Arial"/>
              <a:buChar char="•"/>
            </a:pPr>
            <a:r>
              <a:rPr lang="en-US" sz="2604">
                <a:solidFill>
                  <a:srgbClr val="000000"/>
                </a:solidFill>
                <a:latin typeface="Objectivity 1"/>
                <a:ea typeface="Objectivity 1"/>
                <a:cs typeface="Objectivity 1"/>
                <a:sym typeface="Objectivity 1"/>
              </a:rPr>
              <a:t>Szerzej opisane osiągnięcia — zawierają m.in. kompetencje społeczne, emocjonalne i praktyczne oraz doświadczenia edukacyjne </a:t>
            </a:r>
          </a:p>
          <a:p>
            <a:pPr marL="562366" lvl="1" indent="-281183" algn="l">
              <a:lnSpc>
                <a:spcPts val="3646"/>
              </a:lnSpc>
              <a:buFont typeface="Arial"/>
              <a:buChar char="•"/>
            </a:pPr>
            <a:r>
              <a:rPr lang="en-US" sz="2604">
                <a:solidFill>
                  <a:srgbClr val="000000"/>
                </a:solidFill>
                <a:latin typeface="Objectivity 1"/>
                <a:ea typeface="Objectivity 1"/>
                <a:cs typeface="Objectivity 1"/>
                <a:sym typeface="Objectivity 1"/>
              </a:rPr>
              <a:t>Nowe wskazania zgodne z nową filozofią wychowania (mocny nacisk na rozwój kompetencji, adaptację do zmian środowiskowych, m.in. ograniczenie ekranów — projekt dotyczy zakazu używania urządzeń cyfrowych) </a:t>
            </a:r>
          </a:p>
          <a:p>
            <a:pPr algn="l">
              <a:lnSpc>
                <a:spcPts val="4558"/>
              </a:lnSpc>
              <a:spcBef>
                <a:spcPct val="0"/>
              </a:spcBef>
            </a:pPr>
            <a:endParaRPr lang="en-US" sz="2604">
              <a:solidFill>
                <a:srgbClr val="000000"/>
              </a:solidFill>
              <a:latin typeface="Objectivity 1"/>
              <a:ea typeface="Objectivity 1"/>
              <a:cs typeface="Objectivity 1"/>
              <a:sym typeface="Objectivity 1"/>
            </a:endParaRPr>
          </a:p>
        </p:txBody>
      </p:sp>
      <p:sp>
        <p:nvSpPr>
          <p:cNvPr id="5" name="TextBox 5"/>
          <p:cNvSpPr txBox="1"/>
          <p:nvPr/>
        </p:nvSpPr>
        <p:spPr>
          <a:xfrm>
            <a:off x="513359" y="1693132"/>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6" name="TextBox 6"/>
          <p:cNvSpPr txBox="1"/>
          <p:nvPr/>
        </p:nvSpPr>
        <p:spPr>
          <a:xfrm>
            <a:off x="9943529" y="1693132"/>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019334"/>
            <a:ext cx="8000112" cy="7266863"/>
          </a:xfrm>
          <a:prstGeom prst="rect">
            <a:avLst/>
          </a:prstGeom>
        </p:spPr>
        <p:txBody>
          <a:bodyPr lIns="0" tIns="0" rIns="0" bIns="0" rtlCol="0" anchor="t">
            <a:spAutoFit/>
          </a:bodyPr>
          <a:lstStyle/>
          <a:p>
            <a:pPr algn="l">
              <a:lnSpc>
                <a:spcPts val="3928"/>
              </a:lnSpc>
            </a:pPr>
            <a:endParaRP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Podejście rozwojowe oparte na zabawie jako podstawowej formie aktywności </a:t>
            </a: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Tradycyjna struktura dokumentu — cele, zadania, osiągnięcia i warunki realizacji </a:t>
            </a: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Dokument „proceduralny” — co, jak i kiedy realizować</a:t>
            </a:r>
          </a:p>
          <a:p>
            <a:pPr algn="l">
              <a:lnSpc>
                <a:spcPts val="3499"/>
              </a:lnSpc>
            </a:pPr>
            <a:endParaRPr lang="en-US" sz="2600">
              <a:solidFill>
                <a:srgbClr val="000000"/>
              </a:solidFill>
              <a:latin typeface="Objectivity 1"/>
              <a:ea typeface="Objectivity 1"/>
              <a:cs typeface="Objectivity 1"/>
              <a:sym typeface="Objectivity 1"/>
            </a:endParaRPr>
          </a:p>
          <a:p>
            <a:pPr algn="l">
              <a:lnSpc>
                <a:spcPts val="3499"/>
              </a:lnSpc>
            </a:pPr>
            <a:endParaRPr lang="en-US" sz="2600">
              <a:solidFill>
                <a:srgbClr val="000000"/>
              </a:solidFill>
              <a:latin typeface="Objectivity 1"/>
              <a:ea typeface="Objectivity 1"/>
              <a:cs typeface="Objectivity 1"/>
              <a:sym typeface="Objectivity 1"/>
            </a:endParaRPr>
          </a:p>
          <a:p>
            <a:pPr algn="l">
              <a:lnSpc>
                <a:spcPts val="3499"/>
              </a:lnSpc>
            </a:pPr>
            <a:endParaRPr lang="en-US" sz="2600">
              <a:solidFill>
                <a:srgbClr val="000000"/>
              </a:solidFill>
              <a:latin typeface="Objectivity 1"/>
              <a:ea typeface="Objectivity 1"/>
              <a:cs typeface="Objectivity 1"/>
              <a:sym typeface="Objectivity 1"/>
            </a:endParaRPr>
          </a:p>
          <a:p>
            <a:pPr algn="l">
              <a:lnSpc>
                <a:spcPts val="3640"/>
              </a:lnSpc>
            </a:pPr>
            <a:r>
              <a:rPr lang="en-US" sz="2600">
                <a:solidFill>
                  <a:srgbClr val="000000"/>
                </a:solidFill>
                <a:latin typeface="Objectivity 1"/>
                <a:ea typeface="Objectivity 1"/>
                <a:cs typeface="Objectivity 1"/>
                <a:sym typeface="Objectivity 1"/>
              </a:rPr>
              <a:t> Stara podstawa koncentruje się bardziej na:</a:t>
            </a: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klasycznych obszarach rozwoju (zabawa, motoryka, język)</a:t>
            </a: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detalicznym opisie doświadczeń dziecka</a:t>
            </a:r>
          </a:p>
          <a:p>
            <a:pPr algn="l">
              <a:lnSpc>
                <a:spcPts val="3499"/>
              </a:lnSpc>
            </a:pPr>
            <a:endParaRPr lang="en-US" sz="2600">
              <a:solidFill>
                <a:srgbClr val="000000"/>
              </a:solidFill>
              <a:latin typeface="Objectivity 1"/>
              <a:ea typeface="Objectivity 1"/>
              <a:cs typeface="Objectivity 1"/>
              <a:sym typeface="Objectivity 1"/>
            </a:endParaRPr>
          </a:p>
          <a:p>
            <a:pPr algn="l">
              <a:lnSpc>
                <a:spcPts val="3499"/>
              </a:lnSpc>
            </a:pPr>
            <a:endParaRPr lang="en-US" sz="2600">
              <a:solidFill>
                <a:srgbClr val="000000"/>
              </a:solidFill>
              <a:latin typeface="Objectivity 1"/>
              <a:ea typeface="Objectivity 1"/>
              <a:cs typeface="Objectivity 1"/>
              <a:sym typeface="Objectivity 1"/>
            </a:endParaRPr>
          </a:p>
        </p:txBody>
      </p:sp>
      <p:sp>
        <p:nvSpPr>
          <p:cNvPr id="4" name="TextBox 4"/>
          <p:cNvSpPr txBox="1"/>
          <p:nvPr/>
        </p:nvSpPr>
        <p:spPr>
          <a:xfrm>
            <a:off x="8719206" y="2076709"/>
            <a:ext cx="9132974" cy="7848341"/>
          </a:xfrm>
          <a:prstGeom prst="rect">
            <a:avLst/>
          </a:prstGeom>
        </p:spPr>
        <p:txBody>
          <a:bodyPr lIns="0" tIns="0" rIns="0" bIns="0" rtlCol="0" anchor="t">
            <a:spAutoFit/>
          </a:bodyPr>
          <a:lstStyle/>
          <a:p>
            <a:pPr algn="l">
              <a:lnSpc>
                <a:spcPts val="3499"/>
              </a:lnSpc>
            </a:pPr>
            <a:endParaRP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Nacisk na kompetencje, sprawczość, wartości demokratyczne (wolność, odpowiedzialność, wspólnota itp.)</a:t>
            </a: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Wyraźne wydzielenie kompetencji oraz doświadczeń edukacyjnych (cz. projektowa)</a:t>
            </a:r>
          </a:p>
          <a:p>
            <a:pPr marL="561341" lvl="1" indent="-280670" algn="l">
              <a:lnSpc>
                <a:spcPts val="3640"/>
              </a:lnSpc>
              <a:buFont typeface="Arial"/>
              <a:buChar char="•"/>
            </a:pPr>
            <a:r>
              <a:rPr lang="en-US" sz="2600">
                <a:solidFill>
                  <a:srgbClr val="000000"/>
                </a:solidFill>
                <a:latin typeface="Objectivity 1"/>
                <a:ea typeface="Objectivity 1"/>
                <a:cs typeface="Objectivity 1"/>
                <a:sym typeface="Objectivity 1"/>
              </a:rPr>
              <a:t>Dokument „kompetencyjny” — co dziecko ma umieć i rozumieć, a mniej szczegółów technicznych </a:t>
            </a:r>
          </a:p>
          <a:p>
            <a:pPr algn="l">
              <a:lnSpc>
                <a:spcPts val="3499"/>
              </a:lnSpc>
            </a:pPr>
            <a:endParaRPr lang="en-US" sz="2600">
              <a:solidFill>
                <a:srgbClr val="000000"/>
              </a:solidFill>
              <a:latin typeface="Objectivity 1"/>
              <a:ea typeface="Objectivity 1"/>
              <a:cs typeface="Objectivity 1"/>
              <a:sym typeface="Objectivity 1"/>
            </a:endParaRPr>
          </a:p>
          <a:p>
            <a:pPr algn="l">
              <a:lnSpc>
                <a:spcPts val="3499"/>
              </a:lnSpc>
            </a:pPr>
            <a:endParaRPr lang="en-US" sz="2600">
              <a:solidFill>
                <a:srgbClr val="000000"/>
              </a:solidFill>
              <a:latin typeface="Objectivity 1"/>
              <a:ea typeface="Objectivity 1"/>
              <a:cs typeface="Objectivity 1"/>
              <a:sym typeface="Objectivity 1"/>
            </a:endParaRPr>
          </a:p>
          <a:p>
            <a:pPr algn="l">
              <a:lnSpc>
                <a:spcPts val="3639"/>
              </a:lnSpc>
            </a:pPr>
            <a:r>
              <a:rPr lang="en-US" sz="2599">
                <a:solidFill>
                  <a:srgbClr val="000000"/>
                </a:solidFill>
                <a:latin typeface="Objectivity 1"/>
                <a:ea typeface="Objectivity 1"/>
                <a:cs typeface="Objectivity 1"/>
                <a:sym typeface="Objectivity 1"/>
              </a:rPr>
              <a:t>Nowa podstawa większy nacisk kładzie na:</a:t>
            </a:r>
          </a:p>
          <a:p>
            <a:pPr marL="561339" lvl="1" indent="-280669" algn="l">
              <a:lnSpc>
                <a:spcPts val="3639"/>
              </a:lnSpc>
              <a:buFont typeface="Arial"/>
              <a:buChar char="•"/>
            </a:pPr>
            <a:r>
              <a:rPr lang="en-US" sz="2599">
                <a:solidFill>
                  <a:srgbClr val="000000"/>
                </a:solidFill>
                <a:latin typeface="Objectivity 1"/>
                <a:ea typeface="Objectivity 1"/>
                <a:cs typeface="Objectivity 1"/>
                <a:sym typeface="Objectivity 1"/>
              </a:rPr>
              <a:t>kompetencje dziecka (społeczne, emocjonalne, poznawcze)</a:t>
            </a:r>
          </a:p>
          <a:p>
            <a:pPr marL="561339" lvl="1" indent="-280669" algn="l">
              <a:lnSpc>
                <a:spcPts val="3639"/>
              </a:lnSpc>
              <a:buFont typeface="Arial"/>
              <a:buChar char="•"/>
            </a:pPr>
            <a:r>
              <a:rPr lang="en-US" sz="2599">
                <a:solidFill>
                  <a:srgbClr val="000000"/>
                </a:solidFill>
                <a:latin typeface="Objectivity 1"/>
                <a:ea typeface="Objectivity 1"/>
                <a:cs typeface="Objectivity 1"/>
                <a:sym typeface="Objectivity 1"/>
              </a:rPr>
              <a:t>sprawczość i aktywne działanie</a:t>
            </a:r>
          </a:p>
          <a:p>
            <a:pPr marL="561339" lvl="1" indent="-280669" algn="l">
              <a:lnSpc>
                <a:spcPts val="3639"/>
              </a:lnSpc>
              <a:buFont typeface="Arial"/>
              <a:buChar char="•"/>
            </a:pPr>
            <a:r>
              <a:rPr lang="en-US" sz="2599">
                <a:solidFill>
                  <a:srgbClr val="000000"/>
                </a:solidFill>
                <a:latin typeface="Objectivity 1"/>
                <a:ea typeface="Objectivity 1"/>
                <a:cs typeface="Objectivity 1"/>
                <a:sym typeface="Objectivity 1"/>
              </a:rPr>
              <a:t>wartości i kontekst demokratyczny oraz społeczny </a:t>
            </a:r>
          </a:p>
          <a:p>
            <a:pPr algn="l">
              <a:lnSpc>
                <a:spcPts val="3499"/>
              </a:lnSpc>
            </a:pPr>
            <a:endParaRPr lang="en-US" sz="2599">
              <a:solidFill>
                <a:srgbClr val="000000"/>
              </a:solidFill>
              <a:latin typeface="Objectivity 1"/>
              <a:ea typeface="Objectivity 1"/>
              <a:cs typeface="Objectivity 1"/>
              <a:sym typeface="Objectivity 1"/>
            </a:endParaRPr>
          </a:p>
          <a:p>
            <a:pPr algn="l">
              <a:lnSpc>
                <a:spcPts val="4928"/>
              </a:lnSpc>
              <a:spcBef>
                <a:spcPct val="0"/>
              </a:spcBef>
            </a:pPr>
            <a:endParaRPr lang="en-US" sz="2599">
              <a:solidFill>
                <a:srgbClr val="000000"/>
              </a:solidFill>
              <a:latin typeface="Objectivity 1"/>
              <a:ea typeface="Objectivity 1"/>
              <a:cs typeface="Objectivity 1"/>
              <a:sym typeface="Objectivity 1"/>
            </a:endParaRPr>
          </a:p>
        </p:txBody>
      </p:sp>
      <p:sp>
        <p:nvSpPr>
          <p:cNvPr id="5" name="TextBox 5"/>
          <p:cNvSpPr txBox="1"/>
          <p:nvPr/>
        </p:nvSpPr>
        <p:spPr>
          <a:xfrm>
            <a:off x="513359" y="1693132"/>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6" name="TextBox 6"/>
          <p:cNvSpPr txBox="1"/>
          <p:nvPr/>
        </p:nvSpPr>
        <p:spPr>
          <a:xfrm>
            <a:off x="9943529" y="1693132"/>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858000" y="647700"/>
            <a:ext cx="7652751" cy="750570"/>
          </a:xfrm>
          <a:prstGeom prst="rect">
            <a:avLst/>
          </a:prstGeom>
        </p:spPr>
        <p:txBody>
          <a:bodyPr wrap="square" lIns="0" tIns="0" rIns="0" bIns="0" rtlCol="0" anchor="t">
            <a:spAutoFit/>
          </a:bodyPr>
          <a:lstStyle/>
          <a:p>
            <a:pPr marL="0" lvl="0" indent="0" algn="l">
              <a:lnSpc>
                <a:spcPts val="5880"/>
              </a:lnSpc>
              <a:spcBef>
                <a:spcPct val="0"/>
              </a:spcBef>
            </a:pPr>
            <a:r>
              <a:rPr lang="en-US" sz="4200" b="1" u="none" strike="noStrike" dirty="0">
                <a:solidFill>
                  <a:srgbClr val="607EFF"/>
                </a:solidFill>
                <a:latin typeface="Objectivity 1 Bold"/>
                <a:ea typeface="Objectivity 1 Bold"/>
                <a:cs typeface="Objectivity 1 Bold"/>
                <a:sym typeface="Objectivity 1 Bold"/>
              </a:rPr>
              <a:t>KORZYŚCI DLA UCZNIA</a:t>
            </a:r>
          </a:p>
        </p:txBody>
      </p:sp>
      <p:sp>
        <p:nvSpPr>
          <p:cNvPr id="4" name="TextBox 4"/>
          <p:cNvSpPr txBox="1"/>
          <p:nvPr/>
        </p:nvSpPr>
        <p:spPr>
          <a:xfrm>
            <a:off x="513359" y="2705100"/>
            <a:ext cx="16401915" cy="4176655"/>
          </a:xfrm>
          <a:prstGeom prst="rect">
            <a:avLst/>
          </a:prstGeom>
        </p:spPr>
        <p:txBody>
          <a:bodyPr lIns="0" tIns="0" rIns="0" bIns="0" rtlCol="0" anchor="t">
            <a:spAutoFit/>
          </a:bodyPr>
          <a:lstStyle/>
          <a:p>
            <a:pPr marL="850597" lvl="1" indent="-425298" algn="l">
              <a:lnSpc>
                <a:spcPts val="5515"/>
              </a:lnSpc>
              <a:buFont typeface="Arial"/>
              <a:buChar char="•"/>
            </a:pPr>
            <a:r>
              <a:rPr lang="en-US" sz="3939" dirty="0">
                <a:solidFill>
                  <a:srgbClr val="000000"/>
                </a:solidFill>
                <a:latin typeface="Objectivity 1"/>
                <a:ea typeface="Objectivity 1"/>
                <a:cs typeface="Objectivity 1"/>
                <a:sym typeface="Objectivity 1"/>
              </a:rPr>
              <a:t>Nauka </a:t>
            </a:r>
            <a:r>
              <a:rPr lang="en-US" sz="3939" dirty="0" err="1">
                <a:solidFill>
                  <a:srgbClr val="000000"/>
                </a:solidFill>
                <a:latin typeface="Objectivity 1"/>
                <a:ea typeface="Objectivity 1"/>
                <a:cs typeface="Objectivity 1"/>
                <a:sym typeface="Objectivity 1"/>
              </a:rPr>
              <a:t>bardziej</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praktyczna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angażująca</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Rozwój</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kompetencji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społecznych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emocjonalnych</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Lepsze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przygotowanie</a:t>
            </a:r>
            <a:r>
              <a:rPr lang="en-US" sz="3939" dirty="0">
                <a:solidFill>
                  <a:srgbClr val="000000"/>
                </a:solidFill>
                <a:latin typeface="Objectivity 1"/>
                <a:ea typeface="Objectivity 1"/>
                <a:cs typeface="Objectivity 1"/>
                <a:sym typeface="Objectivity 1"/>
              </a:rPr>
              <a:t> do </a:t>
            </a:r>
            <a:r>
              <a:rPr lang="en-US" sz="3939" dirty="0" err="1">
                <a:solidFill>
                  <a:srgbClr val="000000"/>
                </a:solidFill>
                <a:latin typeface="Objectivity 1"/>
                <a:ea typeface="Objectivity 1"/>
                <a:cs typeface="Objectivity 1"/>
                <a:sym typeface="Objectivity 1"/>
              </a:rPr>
              <a:t>życia</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zmieniającym</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się</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świecie</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Indywidualne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podejście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wsparcie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dla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każdego</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dziecka</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Większa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satysfakcja</a:t>
            </a:r>
            <a:r>
              <a:rPr lang="en-US" sz="3939" dirty="0">
                <a:solidFill>
                  <a:srgbClr val="000000"/>
                </a:solidFill>
                <a:latin typeface="Objectivity 1"/>
                <a:ea typeface="Objectivity 1"/>
                <a:cs typeface="Objectivity 1"/>
                <a:sym typeface="Objectivity 1"/>
              </a:rPr>
              <a:t> z </a:t>
            </a:r>
            <a:r>
              <a:rPr lang="en-US" sz="3939" dirty="0" err="1">
                <a:solidFill>
                  <a:srgbClr val="000000"/>
                </a:solidFill>
                <a:latin typeface="Objectivity 1"/>
                <a:ea typeface="Objectivity 1"/>
                <a:cs typeface="Objectivity 1"/>
                <a:sym typeface="Objectivity 1"/>
              </a:rPr>
              <a:t>nauki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przez</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zabawę</a:t>
            </a:r>
            <a:endParaRPr lang="en-US" sz="3939" dirty="0">
              <a:solidFill>
                <a:srgbClr val="000000"/>
              </a:solidFill>
              <a:latin typeface="Objectivity 1"/>
              <a:ea typeface="Objectivity 1"/>
              <a:cs typeface="Objectivity 1"/>
              <a:sym typeface="Objectivity 1"/>
            </a:endParaRPr>
          </a:p>
          <a:p>
            <a:pPr algn="l">
              <a:lnSpc>
                <a:spcPts val="5515"/>
              </a:lnSpc>
              <a:spcBef>
                <a:spcPct val="0"/>
              </a:spcBef>
            </a:pP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440643" y="719320"/>
            <a:ext cx="8646957" cy="729046"/>
          </a:xfrm>
          <a:prstGeom prst="rect">
            <a:avLst/>
          </a:prstGeom>
        </p:spPr>
        <p:txBody>
          <a:bodyPr wrap="square" lIns="0" tIns="0" rIns="0" bIns="0" rtlCol="0" anchor="t">
            <a:spAutoFit/>
          </a:bodyPr>
          <a:lstStyle/>
          <a:p>
            <a:pPr marL="0" lvl="0" indent="0" algn="l">
              <a:lnSpc>
                <a:spcPts val="5880"/>
              </a:lnSpc>
              <a:spcBef>
                <a:spcPct val="0"/>
              </a:spcBef>
            </a:pPr>
            <a:r>
              <a:rPr lang="en-US" sz="4200" b="1" u="none" strike="noStrike" dirty="0">
                <a:solidFill>
                  <a:srgbClr val="607EFF"/>
                </a:solidFill>
                <a:latin typeface="Objectivity 1 Bold"/>
                <a:ea typeface="Objectivity 1 Bold"/>
                <a:cs typeface="Objectivity 1 Bold"/>
                <a:sym typeface="Objectivity 1 Bold"/>
              </a:rPr>
              <a:t>KORZYŚCI DLA NAUCZYCIELA</a:t>
            </a:r>
          </a:p>
        </p:txBody>
      </p:sp>
      <p:sp>
        <p:nvSpPr>
          <p:cNvPr id="4" name="TextBox 4"/>
          <p:cNvSpPr txBox="1"/>
          <p:nvPr/>
        </p:nvSpPr>
        <p:spPr>
          <a:xfrm>
            <a:off x="430897" y="2508250"/>
            <a:ext cx="17596624" cy="5109210"/>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Łatwiejsze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planowanie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pracy</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przejrzysta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podstawa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mniej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formalności</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Większa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autonomia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zawodowa</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możliwość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wyboru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metod</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efektów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nauczania</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Wsparcie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merytoryczne</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przewodniki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materiały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narzędzia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szkolenia</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Więcej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czasu</a:t>
            </a:r>
            <a:r>
              <a:rPr lang="en-US" sz="3600" dirty="0">
                <a:solidFill>
                  <a:srgbClr val="000000"/>
                </a:solidFill>
                <a:latin typeface="Objectivity 1"/>
                <a:ea typeface="Objectivity 1"/>
                <a:cs typeface="Objectivity 1"/>
                <a:sym typeface="Objectivity 1"/>
              </a:rPr>
              <a:t> z </a:t>
            </a:r>
            <a:r>
              <a:rPr lang="en-US" sz="3600" dirty="0" err="1">
                <a:solidFill>
                  <a:srgbClr val="000000"/>
                </a:solidFill>
                <a:latin typeface="Objectivity 1"/>
                <a:ea typeface="Objectivity 1"/>
                <a:cs typeface="Objectivity 1"/>
                <a:sym typeface="Objectivity 1"/>
              </a:rPr>
              <a:t>dziećmi</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mniej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biurokracji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więcej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zajęć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angażujących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Rozwój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zawodowy</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dostęp</a:t>
            </a:r>
            <a:r>
              <a:rPr lang="en-US" sz="3600" dirty="0">
                <a:solidFill>
                  <a:srgbClr val="000000"/>
                </a:solidFill>
                <a:latin typeface="Objectivity 1"/>
                <a:ea typeface="Objectivity 1"/>
                <a:cs typeface="Objectivity 1"/>
                <a:sym typeface="Objectivity 1"/>
              </a:rPr>
              <a:t> do </a:t>
            </a:r>
            <a:r>
              <a:rPr lang="en-US" sz="3600" dirty="0" err="1">
                <a:solidFill>
                  <a:srgbClr val="000000"/>
                </a:solidFill>
                <a:latin typeface="Objectivity 1"/>
                <a:ea typeface="Objectivity 1"/>
                <a:cs typeface="Objectivity 1"/>
                <a:sym typeface="Objectivity 1"/>
              </a:rPr>
              <a:t>bezpłatnych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szkoleń</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doskonalenia</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Lepszy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dobrostan</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mniejsze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przeciążenie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większa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satysfakcja</a:t>
            </a:r>
            <a:r>
              <a:rPr lang="en-US" sz="3600" dirty="0">
                <a:solidFill>
                  <a:srgbClr val="000000"/>
                </a:solidFill>
                <a:latin typeface="Objectivity 1"/>
                <a:ea typeface="Objectivity 1"/>
                <a:cs typeface="Objectivity 1"/>
                <a:sym typeface="Objectivity 1"/>
              </a:rPr>
              <a:t> </a:t>
            </a:r>
          </a:p>
          <a:p>
            <a:pPr algn="l">
              <a:lnSpc>
                <a:spcPts val="5040"/>
              </a:lnSpc>
              <a:spcBef>
                <a:spcPct val="0"/>
              </a:spcBef>
            </a:pPr>
            <a:r>
              <a:rPr lang="en-US" sz="3600" dirty="0">
                <a:solidFill>
                  <a:srgbClr val="000000"/>
                </a:solidFill>
                <a:latin typeface="Objectivity 1"/>
                <a:ea typeface="Objectivity 1"/>
                <a:cs typeface="Objectivity 1"/>
                <a:sym typeface="Objectivity 1"/>
              </a:rPr>
              <a:t>     z </a:t>
            </a:r>
            <a:r>
              <a:rPr lang="en-US" sz="3600" dirty="0" err="1">
                <a:solidFill>
                  <a:srgbClr val="000000"/>
                </a:solidFill>
                <a:latin typeface="Objectivity 1"/>
                <a:ea typeface="Objectivity 1"/>
                <a:cs typeface="Objectivity 1"/>
                <a:sym typeface="Objectivity 1"/>
              </a:rPr>
              <a:t>pracy</a:t>
            </a:r>
            <a:endParaRPr lang="en-US" sz="3600" dirty="0">
              <a:solidFill>
                <a:srgbClr val="000000"/>
              </a:solidFill>
              <a:latin typeface="Objectivity 1"/>
              <a:ea typeface="Objectivity 1"/>
              <a:cs typeface="Objectivity 1"/>
              <a:sym typeface="Objectivity 1"/>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960" y="586178"/>
            <a:ext cx="5619444" cy="1660996"/>
          </a:xfrm>
          <a:custGeom>
            <a:avLst/>
            <a:gdLst/>
            <a:ahLst/>
            <a:cxnLst/>
            <a:rect l="l" t="t" r="r" b="b"/>
            <a:pathLst>
              <a:path w="5619444" h="1660996">
                <a:moveTo>
                  <a:pt x="0" y="0"/>
                </a:moveTo>
                <a:lnTo>
                  <a:pt x="5619444" y="0"/>
                </a:lnTo>
                <a:lnTo>
                  <a:pt x="5619444" y="1660996"/>
                </a:lnTo>
                <a:lnTo>
                  <a:pt x="0" y="1660996"/>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845297" y="2909331"/>
            <a:ext cx="15204009" cy="1174982"/>
          </a:xfrm>
          <a:prstGeom prst="rect">
            <a:avLst/>
          </a:prstGeom>
        </p:spPr>
        <p:txBody>
          <a:bodyPr lIns="0" tIns="0" rIns="0" bIns="0" rtlCol="0" anchor="t">
            <a:spAutoFit/>
          </a:bodyPr>
          <a:lstStyle/>
          <a:p>
            <a:pPr algn="l">
              <a:lnSpc>
                <a:spcPts val="9262"/>
              </a:lnSpc>
            </a:pPr>
            <a:r>
              <a:rPr lang="en-US" sz="6615" b="1">
                <a:solidFill>
                  <a:srgbClr val="607EFF"/>
                </a:solidFill>
                <a:latin typeface="Objectivity 1 Bold"/>
                <a:ea typeface="Objectivity 1 Bold"/>
                <a:cs typeface="Objectivity 1 Bold"/>
                <a:sym typeface="Objectivity 1 Bold"/>
              </a:rPr>
              <a:t>EDUKACJA WCZESNOSZKOLNA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631287"/>
            <a:ext cx="8630641" cy="7483689"/>
          </a:xfrm>
          <a:prstGeom prst="rect">
            <a:avLst/>
          </a:prstGeom>
        </p:spPr>
        <p:txBody>
          <a:bodyPr lIns="0" tIns="0" rIns="0" bIns="0" rtlCol="0" anchor="t">
            <a:spAutoFit/>
          </a:bodyPr>
          <a:lstStyle/>
          <a:p>
            <a:pPr marL="672915" lvl="1" indent="-336457" algn="l">
              <a:lnSpc>
                <a:spcPts val="4363"/>
              </a:lnSpc>
              <a:buFont typeface="Arial"/>
              <a:buChar char="•"/>
            </a:pPr>
            <a:r>
              <a:rPr lang="en-US" sz="3116">
                <a:solidFill>
                  <a:srgbClr val="000000"/>
                </a:solidFill>
                <a:latin typeface="Objectivity 1"/>
                <a:ea typeface="Objectivity 1"/>
                <a:cs typeface="Objectivity 1"/>
                <a:sym typeface="Objectivity 1"/>
              </a:rPr>
              <a:t>Kształcenie zintegrowane, stałe bloki edukacyjne</a:t>
            </a:r>
          </a:p>
          <a:p>
            <a:pPr marL="672915" lvl="1" indent="-336457" algn="l">
              <a:lnSpc>
                <a:spcPts val="4363"/>
              </a:lnSpc>
              <a:buFont typeface="Arial"/>
              <a:buChar char="•"/>
            </a:pPr>
            <a:r>
              <a:rPr lang="en-US" sz="3116">
                <a:solidFill>
                  <a:srgbClr val="000000"/>
                </a:solidFill>
                <a:latin typeface="Objectivity 1"/>
                <a:ea typeface="Objectivity 1"/>
                <a:cs typeface="Objectivity 1"/>
                <a:sym typeface="Objectivity 1"/>
              </a:rPr>
              <a:t>Wiedza oraz podstawowe umiejętności</a:t>
            </a:r>
          </a:p>
          <a:p>
            <a:pPr algn="l">
              <a:lnSpc>
                <a:spcPts val="4083"/>
              </a:lnSpc>
            </a:pPr>
            <a:endParaRPr lang="en-US" sz="3116">
              <a:solidFill>
                <a:srgbClr val="000000"/>
              </a:solidFill>
              <a:latin typeface="Objectivity 1"/>
              <a:ea typeface="Objectivity 1"/>
              <a:cs typeface="Objectivity 1"/>
              <a:sym typeface="Objectivity 1"/>
            </a:endParaRPr>
          </a:p>
          <a:p>
            <a:pPr marL="669289" lvl="1" indent="-334645" algn="l">
              <a:lnSpc>
                <a:spcPts val="4339"/>
              </a:lnSpc>
              <a:buFont typeface="Arial"/>
              <a:buChar char="•"/>
            </a:pPr>
            <a:r>
              <a:rPr lang="en-US" sz="3099">
                <a:solidFill>
                  <a:srgbClr val="000000"/>
                </a:solidFill>
                <a:latin typeface="Objectivity 1"/>
                <a:ea typeface="Objectivity 1"/>
                <a:cs typeface="Objectivity 1"/>
                <a:sym typeface="Objectivity 1"/>
              </a:rPr>
              <a:t>Szczegółowe wymagania, mała swoboda interpretacji</a:t>
            </a:r>
          </a:p>
          <a:p>
            <a:pPr algn="l">
              <a:lnSpc>
                <a:spcPts val="1260"/>
              </a:lnSpc>
            </a:pPr>
            <a:endParaRPr lang="en-US" sz="3099">
              <a:solidFill>
                <a:srgbClr val="000000"/>
              </a:solidFill>
              <a:latin typeface="Objectivity 1"/>
              <a:ea typeface="Objectivity 1"/>
              <a:cs typeface="Objectivity 1"/>
              <a:sym typeface="Objectivity 1"/>
            </a:endParaRPr>
          </a:p>
          <a:p>
            <a:pPr marL="669289" lvl="1" indent="-334645" algn="l">
              <a:lnSpc>
                <a:spcPts val="4339"/>
              </a:lnSpc>
              <a:buFont typeface="Arial"/>
              <a:buChar char="•"/>
            </a:pPr>
            <a:r>
              <a:rPr lang="en-US" sz="3099">
                <a:solidFill>
                  <a:srgbClr val="000000"/>
                </a:solidFill>
                <a:latin typeface="Objectivity 1"/>
                <a:ea typeface="Objectivity 1"/>
                <a:cs typeface="Objectivity 1"/>
                <a:sym typeface="Objectivity 1"/>
              </a:rPr>
              <a:t>Niespójność między wymaganiami       a narzędziami</a:t>
            </a:r>
          </a:p>
          <a:p>
            <a:pPr marL="669289" lvl="1" indent="-334645" algn="l">
              <a:lnSpc>
                <a:spcPts val="4339"/>
              </a:lnSpc>
              <a:buFont typeface="Arial"/>
              <a:buChar char="•"/>
            </a:pPr>
            <a:r>
              <a:rPr lang="en-US" sz="3099">
                <a:solidFill>
                  <a:srgbClr val="000000"/>
                </a:solidFill>
                <a:latin typeface="Objectivity 1"/>
                <a:ea typeface="Objectivity 1"/>
                <a:cs typeface="Objectivity 1"/>
                <a:sym typeface="Objectivity 1"/>
              </a:rPr>
              <a:t>Ograniczona integracja treści  między  obszarami</a:t>
            </a:r>
          </a:p>
          <a:p>
            <a:pPr marL="669289" lvl="1" indent="-334645" algn="l">
              <a:lnSpc>
                <a:spcPts val="4339"/>
              </a:lnSpc>
              <a:buFont typeface="Arial"/>
              <a:buChar char="•"/>
            </a:pPr>
            <a:r>
              <a:rPr lang="en-US" sz="3099">
                <a:solidFill>
                  <a:srgbClr val="000000"/>
                </a:solidFill>
                <a:latin typeface="Objectivity 1"/>
                <a:ea typeface="Objectivity 1"/>
                <a:cs typeface="Objectivity 1"/>
                <a:sym typeface="Objectivity 1"/>
              </a:rPr>
              <a:t>Uczeń - odbiorca treści</a:t>
            </a:r>
          </a:p>
          <a:p>
            <a:pPr algn="l">
              <a:lnSpc>
                <a:spcPts val="4363"/>
              </a:lnSpc>
            </a:pPr>
            <a:endParaRPr lang="en-US" sz="3099">
              <a:solidFill>
                <a:srgbClr val="000000"/>
              </a:solidFill>
              <a:latin typeface="Objectivity 1"/>
              <a:ea typeface="Objectivity 1"/>
              <a:cs typeface="Objectivity 1"/>
              <a:sym typeface="Objectivity 1"/>
            </a:endParaRPr>
          </a:p>
          <a:p>
            <a:pPr algn="l">
              <a:lnSpc>
                <a:spcPts val="6462"/>
              </a:lnSpc>
              <a:spcBef>
                <a:spcPct val="0"/>
              </a:spcBef>
            </a:pPr>
            <a:endParaRPr lang="en-US" sz="3099">
              <a:solidFill>
                <a:srgbClr val="000000"/>
              </a:solidFill>
              <a:latin typeface="Objectivity 1"/>
              <a:ea typeface="Objectivity 1"/>
              <a:cs typeface="Objectivity 1"/>
              <a:sym typeface="Objectivity 1"/>
            </a:endParaRPr>
          </a:p>
        </p:txBody>
      </p:sp>
      <p:sp>
        <p:nvSpPr>
          <p:cNvPr id="4" name="TextBox 4"/>
          <p:cNvSpPr txBox="1"/>
          <p:nvPr/>
        </p:nvSpPr>
        <p:spPr>
          <a:xfrm>
            <a:off x="9178589" y="2631287"/>
            <a:ext cx="8923500" cy="7287330"/>
          </a:xfrm>
          <a:prstGeom prst="rect">
            <a:avLst/>
          </a:prstGeom>
        </p:spPr>
        <p:txBody>
          <a:bodyPr lIns="0" tIns="0" rIns="0" bIns="0" rtlCol="0" anchor="t">
            <a:spAutoFit/>
          </a:bodyPr>
          <a:lstStyle/>
          <a:p>
            <a:pPr marL="673608" lvl="1" indent="-336804" algn="l">
              <a:lnSpc>
                <a:spcPts val="4367"/>
              </a:lnSpc>
              <a:buFont typeface="Arial"/>
              <a:buChar char="•"/>
            </a:pPr>
            <a:r>
              <a:rPr lang="en-US" sz="3119">
                <a:solidFill>
                  <a:srgbClr val="000000"/>
                </a:solidFill>
                <a:latin typeface="Objectivity 1"/>
                <a:ea typeface="Objectivity 1"/>
                <a:cs typeface="Objectivity 1"/>
                <a:sym typeface="Objectivity 1"/>
              </a:rPr>
              <a:t>Moduły tematyczne, elastyczne łączenie treści</a:t>
            </a:r>
          </a:p>
          <a:p>
            <a:pPr marL="669056" lvl="1" indent="-334528" algn="l">
              <a:lnSpc>
                <a:spcPts val="4338"/>
              </a:lnSpc>
              <a:buFont typeface="Arial"/>
              <a:buChar char="•"/>
            </a:pPr>
            <a:r>
              <a:rPr lang="en-US" sz="3098">
                <a:solidFill>
                  <a:srgbClr val="000000"/>
                </a:solidFill>
                <a:latin typeface="Objectivity 1"/>
                <a:ea typeface="Objectivity 1"/>
                <a:cs typeface="Objectivity 1"/>
                <a:sym typeface="Objectivity 1"/>
              </a:rPr>
              <a:t>Kompetencje kluczowe, myślenie krytyczne, sprawczość</a:t>
            </a:r>
          </a:p>
          <a:p>
            <a:pPr marL="669056" lvl="1" indent="-334528" algn="l">
              <a:lnSpc>
                <a:spcPts val="4338"/>
              </a:lnSpc>
              <a:buFont typeface="Arial"/>
              <a:buChar char="•"/>
            </a:pPr>
            <a:r>
              <a:rPr lang="en-US" sz="3098">
                <a:solidFill>
                  <a:srgbClr val="000000"/>
                </a:solidFill>
                <a:latin typeface="Objectivity 1"/>
                <a:ea typeface="Objectivity 1"/>
                <a:cs typeface="Objectivity 1"/>
                <a:sym typeface="Objectivity 1"/>
              </a:rPr>
              <a:t>Ramowe zapisy, większa autonomia nauczyciela</a:t>
            </a:r>
          </a:p>
          <a:p>
            <a:pPr marL="669056" lvl="1" indent="-334528" algn="l">
              <a:lnSpc>
                <a:spcPts val="4338"/>
              </a:lnSpc>
              <a:buFont typeface="Arial"/>
              <a:buChar char="•"/>
            </a:pPr>
            <a:r>
              <a:rPr lang="en-US" sz="3098">
                <a:solidFill>
                  <a:srgbClr val="000000"/>
                </a:solidFill>
                <a:latin typeface="Objectivity 1"/>
                <a:ea typeface="Objectivity 1"/>
                <a:cs typeface="Objectivity 1"/>
                <a:sym typeface="Objectivity 1"/>
              </a:rPr>
              <a:t>Jasne cele to łatwiejsza diagnoza            i monitorowanie postępów</a:t>
            </a:r>
          </a:p>
          <a:p>
            <a:pPr marL="669056" lvl="1" indent="-334528" algn="l">
              <a:lnSpc>
                <a:spcPts val="4338"/>
              </a:lnSpc>
              <a:buFont typeface="Arial"/>
              <a:buChar char="•"/>
            </a:pPr>
            <a:r>
              <a:rPr lang="en-US" sz="3098">
                <a:solidFill>
                  <a:srgbClr val="000000"/>
                </a:solidFill>
                <a:latin typeface="Objectivity 1"/>
                <a:ea typeface="Objectivity 1"/>
                <a:cs typeface="Objectivity 1"/>
                <a:sym typeface="Objectivity 1"/>
              </a:rPr>
              <a:t>Silna integracja kompetencji </a:t>
            </a:r>
          </a:p>
          <a:p>
            <a:pPr algn="l">
              <a:lnSpc>
                <a:spcPts val="4338"/>
              </a:lnSpc>
            </a:pPr>
            <a:r>
              <a:rPr lang="en-US" sz="3098">
                <a:solidFill>
                  <a:srgbClr val="000000"/>
                </a:solidFill>
                <a:latin typeface="Objectivity 1"/>
                <a:ea typeface="Objectivity 1"/>
                <a:cs typeface="Objectivity 1"/>
                <a:sym typeface="Objectivity 1"/>
              </a:rPr>
              <a:t>      i modułów tematycznych</a:t>
            </a:r>
          </a:p>
          <a:p>
            <a:pPr marL="669056" lvl="1" indent="-334528" algn="l">
              <a:lnSpc>
                <a:spcPts val="4338"/>
              </a:lnSpc>
              <a:buFont typeface="Arial"/>
              <a:buChar char="•"/>
            </a:pPr>
            <a:r>
              <a:rPr lang="en-US" sz="3098">
                <a:solidFill>
                  <a:srgbClr val="000000"/>
                </a:solidFill>
                <a:latin typeface="Objectivity 1"/>
                <a:ea typeface="Objectivity 1"/>
                <a:cs typeface="Objectivity 1"/>
                <a:sym typeface="Objectivity 1"/>
              </a:rPr>
              <a:t>Uczeń - aktywny uczestnik, twórca, badacz</a:t>
            </a:r>
          </a:p>
          <a:p>
            <a:pPr algn="l">
              <a:lnSpc>
                <a:spcPts val="6054"/>
              </a:lnSpc>
              <a:spcBef>
                <a:spcPct val="0"/>
              </a:spcBef>
            </a:pPr>
            <a:endParaRPr lang="en-US" sz="3098">
              <a:solidFill>
                <a:srgbClr val="000000"/>
              </a:solidFill>
              <a:latin typeface="Objectivity 1"/>
              <a:ea typeface="Objectivity 1"/>
              <a:cs typeface="Objectivity 1"/>
              <a:sym typeface="Objectivity 1"/>
            </a:endParaRPr>
          </a:p>
        </p:txBody>
      </p:sp>
      <p:sp>
        <p:nvSpPr>
          <p:cNvPr id="5" name="TextBox 5"/>
          <p:cNvSpPr txBox="1"/>
          <p:nvPr/>
        </p:nvSpPr>
        <p:spPr>
          <a:xfrm>
            <a:off x="513359" y="1693132"/>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6" name="TextBox 6"/>
          <p:cNvSpPr txBox="1"/>
          <p:nvPr/>
        </p:nvSpPr>
        <p:spPr>
          <a:xfrm>
            <a:off x="9943529" y="1693132"/>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839048" y="719320"/>
            <a:ext cx="7267352"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
        <p:nvSpPr>
          <p:cNvPr id="4" name="TextBox 4"/>
          <p:cNvSpPr txBox="1"/>
          <p:nvPr/>
        </p:nvSpPr>
        <p:spPr>
          <a:xfrm>
            <a:off x="513359" y="2146497"/>
            <a:ext cx="17005228" cy="7112096"/>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Więcej</a:t>
            </a:r>
            <a:r>
              <a:rPr lang="en-US" sz="3600" dirty="0">
                <a:solidFill>
                  <a:srgbClr val="000000"/>
                </a:solidFill>
                <a:latin typeface="Objectivity 1"/>
                <a:ea typeface="Objectivity 1"/>
                <a:cs typeface="Objectivity 1"/>
                <a:sym typeface="Objectivity 1"/>
              </a:rPr>
              <a:t> sensu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powiązań</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moduły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tematyczne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pomagają</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rozumieć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świat</a:t>
            </a:r>
            <a:r>
              <a:rPr lang="en-US" sz="3600" dirty="0">
                <a:solidFill>
                  <a:srgbClr val="000000"/>
                </a:solidFill>
                <a:latin typeface="Objectivity 1"/>
                <a:ea typeface="Objectivity 1"/>
                <a:cs typeface="Objectivity 1"/>
                <a:sym typeface="Objectivity 1"/>
              </a:rPr>
              <a:t>, a </a:t>
            </a:r>
            <a:r>
              <a:rPr lang="en-US" sz="3600" dirty="0" err="1">
                <a:solidFill>
                  <a:srgbClr val="000000"/>
                </a:solidFill>
                <a:latin typeface="Objectivity 1"/>
                <a:ea typeface="Objectivity 1"/>
                <a:cs typeface="Objectivity 1"/>
                <a:sym typeface="Objectivity 1"/>
              </a:rPr>
              <a:t>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tylko</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zapamiętywać</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Większa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sprawczość</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uczeń</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częściej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decyduje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bada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tworzy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działa</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Lepsze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przygotowanie</a:t>
            </a:r>
            <a:r>
              <a:rPr lang="en-US" sz="3600" dirty="0">
                <a:solidFill>
                  <a:srgbClr val="000000"/>
                </a:solidFill>
                <a:latin typeface="Objectivity 1"/>
                <a:ea typeface="Objectivity 1"/>
                <a:cs typeface="Objectivity 1"/>
                <a:sym typeface="Objectivity 1"/>
              </a:rPr>
              <a:t> do </a:t>
            </a:r>
            <a:r>
              <a:rPr lang="en-US" sz="3600" dirty="0" err="1">
                <a:solidFill>
                  <a:srgbClr val="000000"/>
                </a:solidFill>
                <a:latin typeface="Objectivity 1"/>
                <a:ea typeface="Objectivity 1"/>
                <a:cs typeface="Objectivity 1"/>
                <a:sym typeface="Objectivity 1"/>
              </a:rPr>
              <a:t>przyszłości</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rozwija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kompetencje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które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naprawdę</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przydadzą</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się</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życiu</a:t>
            </a:r>
            <a:r>
              <a:rPr lang="en-US" sz="3600" dirty="0">
                <a:solidFill>
                  <a:srgbClr val="000000"/>
                </a:solidFill>
                <a:latin typeface="Objectivity 1"/>
                <a:ea typeface="Objectivity 1"/>
                <a:cs typeface="Objectivity 1"/>
                <a:sym typeface="Objectivity 1"/>
              </a:rPr>
              <a:t>,   np.: </a:t>
            </a:r>
            <a:r>
              <a:rPr lang="en-US" sz="3600" dirty="0" err="1">
                <a:solidFill>
                  <a:srgbClr val="000000"/>
                </a:solidFill>
                <a:latin typeface="Objectivity 1"/>
                <a:ea typeface="Objectivity 1"/>
                <a:cs typeface="Objectivity 1"/>
                <a:sym typeface="Objectivity 1"/>
              </a:rPr>
              <a:t>komunikacja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współpraca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krytyczne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myślenie</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Mniej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przeciążenia</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mniej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szczegółowych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treści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więcej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czasu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zrozumienie</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Silniejsze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zaangażowanie</a:t>
            </a:r>
            <a:r>
              <a:rPr lang="en-US" sz="3600" dirty="0">
                <a:solidFill>
                  <a:srgbClr val="000000"/>
                </a:solidFill>
                <a:latin typeface="Objectivity 1"/>
                <a:ea typeface="Objectivity 1"/>
                <a:cs typeface="Objectivity 1"/>
                <a:sym typeface="Objectivity 1"/>
              </a:rPr>
              <a:t> — </a:t>
            </a:r>
            <a:r>
              <a:rPr lang="en-US" sz="3600" dirty="0" err="1">
                <a:solidFill>
                  <a:srgbClr val="000000"/>
                </a:solidFill>
                <a:latin typeface="Objectivity 1"/>
                <a:ea typeface="Objectivity 1"/>
                <a:cs typeface="Objectivity 1"/>
                <a:sym typeface="Objectivity 1"/>
              </a:rPr>
              <a:t>nauka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staje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się</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ciekawsza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bo</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łączy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różne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obszary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realne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problemy</a:t>
            </a:r>
            <a:endParaRPr lang="en-US" sz="3600" dirty="0">
              <a:solidFill>
                <a:srgbClr val="000000"/>
              </a:solidFill>
              <a:latin typeface="Objectivity 1"/>
              <a:ea typeface="Objectivity 1"/>
              <a:cs typeface="Objectivity 1"/>
              <a:sym typeface="Objectivity 1"/>
            </a:endParaRPr>
          </a:p>
          <a:p>
            <a:pPr algn="l">
              <a:lnSpc>
                <a:spcPts val="5799"/>
              </a:lnSpc>
              <a:spcBef>
                <a:spcPct val="0"/>
              </a:spcBef>
            </a:pPr>
            <a:endParaRPr lang="en-US" sz="3600" dirty="0">
              <a:solidFill>
                <a:srgbClr val="000000"/>
              </a:solidFill>
              <a:latin typeface="Objectivity 1"/>
              <a:ea typeface="Objectivity 1"/>
              <a:cs typeface="Objectivity 1"/>
              <a:sym typeface="Objectivity 1"/>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638800" y="776470"/>
            <a:ext cx="8737814"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
        <p:nvSpPr>
          <p:cNvPr id="4" name="TextBox 4"/>
          <p:cNvSpPr txBox="1"/>
          <p:nvPr/>
        </p:nvSpPr>
        <p:spPr>
          <a:xfrm>
            <a:off x="513359" y="2190827"/>
            <a:ext cx="15857867" cy="7067473"/>
          </a:xfrm>
          <a:prstGeom prst="rect">
            <a:avLst/>
          </a:prstGeom>
        </p:spPr>
        <p:txBody>
          <a:bodyPr lIns="0" tIns="0" rIns="0" bIns="0" rtlCol="0" anchor="t">
            <a:spAutoFit/>
          </a:bodyPr>
          <a:lstStyle/>
          <a:p>
            <a:pPr marL="777899" lvl="1" indent="-388950" algn="l">
              <a:lnSpc>
                <a:spcPts val="5044"/>
              </a:lnSpc>
              <a:buFont typeface="Arial"/>
              <a:buChar char="•"/>
            </a:pPr>
            <a:r>
              <a:rPr lang="en-US" sz="3603" dirty="0" err="1">
                <a:solidFill>
                  <a:srgbClr val="000000"/>
                </a:solidFill>
                <a:latin typeface="Objectivity 1"/>
                <a:ea typeface="Objectivity 1"/>
                <a:cs typeface="Objectivity 1"/>
                <a:sym typeface="Objectivity 1"/>
              </a:rPr>
              <a:t>Większa</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autonomia</a:t>
            </a:r>
            <a:r>
              <a:rPr lang="en-US" sz="3603" dirty="0">
                <a:solidFill>
                  <a:srgbClr val="000000"/>
                </a:solidFill>
                <a:latin typeface="Objectivity 1"/>
                <a:ea typeface="Objectivity 1"/>
                <a:cs typeface="Objectivity 1"/>
                <a:sym typeface="Objectivity 1"/>
              </a:rPr>
              <a:t> — </a:t>
            </a:r>
            <a:r>
              <a:rPr lang="en-US" sz="3603" dirty="0" err="1">
                <a:solidFill>
                  <a:srgbClr val="000000"/>
                </a:solidFill>
                <a:latin typeface="Objectivity 1"/>
                <a:ea typeface="Objectivity 1"/>
                <a:cs typeface="Objectivity 1"/>
                <a:sym typeface="Objectivity 1"/>
              </a:rPr>
              <a:t>elastyczna</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podstawa</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pozwala</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dopasować</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treści</a:t>
            </a:r>
            <a:r>
              <a:rPr lang="en-US" sz="3603" dirty="0">
                <a:solidFill>
                  <a:srgbClr val="000000"/>
                </a:solidFill>
                <a:latin typeface="Objectivity 1"/>
                <a:ea typeface="Objectivity 1"/>
                <a:cs typeface="Objectivity 1"/>
                <a:sym typeface="Objectivity 1"/>
              </a:rPr>
              <a:t> do </a:t>
            </a:r>
            <a:r>
              <a:rPr lang="en-US" sz="3603" dirty="0" err="1">
                <a:solidFill>
                  <a:srgbClr val="000000"/>
                </a:solidFill>
                <a:latin typeface="Objectivity 1"/>
                <a:ea typeface="Objectivity 1"/>
                <a:cs typeface="Objectivity 1"/>
                <a:sym typeface="Objectivity 1"/>
              </a:rPr>
              <a:t>klasy</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kontekstu</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i</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stylu</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pracy</a:t>
            </a:r>
            <a:endParaRPr lang="en-US" sz="3603" dirty="0">
              <a:solidFill>
                <a:srgbClr val="000000"/>
              </a:solidFill>
              <a:latin typeface="Objectivity 1"/>
              <a:ea typeface="Objectivity 1"/>
              <a:cs typeface="Objectivity 1"/>
              <a:sym typeface="Objectivity 1"/>
            </a:endParaRPr>
          </a:p>
          <a:p>
            <a:pPr marL="777899" lvl="1" indent="-388950" algn="l">
              <a:lnSpc>
                <a:spcPts val="5044"/>
              </a:lnSpc>
              <a:buFont typeface="Arial"/>
              <a:buChar char="•"/>
            </a:pPr>
            <a:r>
              <a:rPr lang="en-US" sz="3603" dirty="0" err="1">
                <a:solidFill>
                  <a:srgbClr val="000000"/>
                </a:solidFill>
                <a:latin typeface="Objectivity 1"/>
                <a:ea typeface="Objectivity 1"/>
                <a:cs typeface="Objectivity 1"/>
                <a:sym typeface="Objectivity 1"/>
              </a:rPr>
              <a:t>Łatwiejsza</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diagnoza</a:t>
            </a:r>
            <a:r>
              <a:rPr lang="en-US" sz="3603" dirty="0">
                <a:solidFill>
                  <a:srgbClr val="000000"/>
                </a:solidFill>
                <a:latin typeface="Objectivity 1"/>
                <a:ea typeface="Objectivity 1"/>
                <a:cs typeface="Objectivity 1"/>
                <a:sym typeface="Objectivity 1"/>
              </a:rPr>
              <a:t> — </a:t>
            </a:r>
            <a:r>
              <a:rPr lang="en-US" sz="3603" dirty="0" err="1">
                <a:solidFill>
                  <a:srgbClr val="000000"/>
                </a:solidFill>
                <a:latin typeface="Objectivity 1"/>
                <a:ea typeface="Objectivity 1"/>
                <a:cs typeface="Objectivity 1"/>
                <a:sym typeface="Objectivity 1"/>
              </a:rPr>
              <a:t>jasne</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cele</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i</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kompetencje</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ułatwiają</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ocenianie</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i</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planowanie</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działań</a:t>
            </a:r>
            <a:endParaRPr lang="en-US" sz="3603" dirty="0">
              <a:solidFill>
                <a:srgbClr val="000000"/>
              </a:solidFill>
              <a:latin typeface="Objectivity 1"/>
              <a:ea typeface="Objectivity 1"/>
              <a:cs typeface="Objectivity 1"/>
              <a:sym typeface="Objectivity 1"/>
            </a:endParaRPr>
          </a:p>
          <a:p>
            <a:pPr marL="777899" lvl="1" indent="-388950" algn="l">
              <a:lnSpc>
                <a:spcPts val="5044"/>
              </a:lnSpc>
              <a:buFont typeface="Arial"/>
              <a:buChar char="•"/>
            </a:pPr>
            <a:r>
              <a:rPr lang="en-US" sz="3603" dirty="0" err="1">
                <a:solidFill>
                  <a:srgbClr val="000000"/>
                </a:solidFill>
                <a:latin typeface="Objectivity 1"/>
                <a:ea typeface="Objectivity 1"/>
                <a:cs typeface="Objectivity 1"/>
                <a:sym typeface="Objectivity 1"/>
              </a:rPr>
              <a:t>Mniej</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odhaczania</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treści</a:t>
            </a:r>
            <a:r>
              <a:rPr lang="en-US" sz="3603" dirty="0">
                <a:solidFill>
                  <a:srgbClr val="000000"/>
                </a:solidFill>
                <a:latin typeface="Objectivity 1"/>
                <a:ea typeface="Objectivity 1"/>
                <a:cs typeface="Objectivity 1"/>
                <a:sym typeface="Objectivity 1"/>
              </a:rPr>
              <a:t>” — </a:t>
            </a:r>
            <a:r>
              <a:rPr lang="en-US" sz="3603" dirty="0" err="1">
                <a:solidFill>
                  <a:srgbClr val="000000"/>
                </a:solidFill>
                <a:latin typeface="Objectivity 1"/>
                <a:ea typeface="Objectivity 1"/>
                <a:cs typeface="Objectivity 1"/>
                <a:sym typeface="Objectivity 1"/>
              </a:rPr>
              <a:t>więcej</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przestrzeni</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na</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metody</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aktywizujące</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projekty</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pracę</a:t>
            </a:r>
            <a:r>
              <a:rPr lang="en-US" sz="3603" dirty="0">
                <a:solidFill>
                  <a:srgbClr val="000000"/>
                </a:solidFill>
                <a:latin typeface="Objectivity 1"/>
                <a:ea typeface="Objectivity 1"/>
                <a:cs typeface="Objectivity 1"/>
                <a:sym typeface="Objectivity 1"/>
              </a:rPr>
              <a:t> w </a:t>
            </a:r>
            <a:r>
              <a:rPr lang="en-US" sz="3603" dirty="0" err="1">
                <a:solidFill>
                  <a:srgbClr val="000000"/>
                </a:solidFill>
                <a:latin typeface="Objectivity 1"/>
                <a:ea typeface="Objectivity 1"/>
                <a:cs typeface="Objectivity 1"/>
                <a:sym typeface="Objectivity 1"/>
              </a:rPr>
              <a:t>grupach</a:t>
            </a:r>
            <a:endParaRPr lang="en-US" sz="3603" dirty="0">
              <a:solidFill>
                <a:srgbClr val="000000"/>
              </a:solidFill>
              <a:latin typeface="Objectivity 1"/>
              <a:ea typeface="Objectivity 1"/>
              <a:cs typeface="Objectivity 1"/>
              <a:sym typeface="Objectivity 1"/>
            </a:endParaRPr>
          </a:p>
          <a:p>
            <a:pPr marL="777899" lvl="1" indent="-388950" algn="l">
              <a:lnSpc>
                <a:spcPts val="5044"/>
              </a:lnSpc>
              <a:buFont typeface="Arial"/>
              <a:buChar char="•"/>
            </a:pPr>
            <a:r>
              <a:rPr lang="en-US" sz="3603" dirty="0" err="1">
                <a:solidFill>
                  <a:srgbClr val="000000"/>
                </a:solidFill>
                <a:latin typeface="Objectivity 1"/>
                <a:ea typeface="Objectivity 1"/>
                <a:cs typeface="Objectivity 1"/>
                <a:sym typeface="Objectivity 1"/>
              </a:rPr>
              <a:t>Spójność</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między</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obszarami</a:t>
            </a:r>
            <a:r>
              <a:rPr lang="en-US" sz="3603" dirty="0">
                <a:solidFill>
                  <a:srgbClr val="000000"/>
                </a:solidFill>
                <a:latin typeface="Objectivity 1"/>
                <a:ea typeface="Objectivity 1"/>
                <a:cs typeface="Objectivity 1"/>
                <a:sym typeface="Objectivity 1"/>
              </a:rPr>
              <a:t> — </a:t>
            </a:r>
            <a:r>
              <a:rPr lang="en-US" sz="3603" dirty="0" err="1">
                <a:solidFill>
                  <a:srgbClr val="000000"/>
                </a:solidFill>
                <a:latin typeface="Objectivity 1"/>
                <a:ea typeface="Objectivity 1"/>
                <a:cs typeface="Objectivity 1"/>
                <a:sym typeface="Objectivity 1"/>
              </a:rPr>
              <a:t>moduły</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ułatwiają</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integrację</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działań</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i</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planowanie</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pracy</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rocznej</a:t>
            </a:r>
            <a:endParaRPr lang="en-US" sz="3603" dirty="0">
              <a:solidFill>
                <a:srgbClr val="000000"/>
              </a:solidFill>
              <a:latin typeface="Objectivity 1"/>
              <a:ea typeface="Objectivity 1"/>
              <a:cs typeface="Objectivity 1"/>
              <a:sym typeface="Objectivity 1"/>
            </a:endParaRPr>
          </a:p>
          <a:p>
            <a:pPr marL="777899" lvl="1" indent="-388950" algn="l">
              <a:lnSpc>
                <a:spcPts val="5044"/>
              </a:lnSpc>
              <a:buFont typeface="Arial"/>
              <a:buChar char="•"/>
            </a:pPr>
            <a:r>
              <a:rPr lang="en-US" sz="3603" dirty="0" err="1">
                <a:solidFill>
                  <a:srgbClr val="000000"/>
                </a:solidFill>
                <a:latin typeface="Objectivity 1"/>
                <a:ea typeface="Objectivity 1"/>
                <a:cs typeface="Objectivity 1"/>
                <a:sym typeface="Objectivity 1"/>
              </a:rPr>
              <a:t>Większa</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satysfakcja</a:t>
            </a:r>
            <a:r>
              <a:rPr lang="en-US" sz="3603" dirty="0">
                <a:solidFill>
                  <a:srgbClr val="000000"/>
                </a:solidFill>
                <a:latin typeface="Objectivity 1"/>
                <a:ea typeface="Objectivity 1"/>
                <a:cs typeface="Objectivity 1"/>
                <a:sym typeface="Objectivity 1"/>
              </a:rPr>
              <a:t> z </a:t>
            </a:r>
            <a:r>
              <a:rPr lang="en-US" sz="3603" dirty="0" err="1">
                <a:solidFill>
                  <a:srgbClr val="000000"/>
                </a:solidFill>
                <a:latin typeface="Objectivity 1"/>
                <a:ea typeface="Objectivity 1"/>
                <a:cs typeface="Objectivity 1"/>
                <a:sym typeface="Objectivity 1"/>
              </a:rPr>
              <a:t>pracy</a:t>
            </a:r>
            <a:r>
              <a:rPr lang="en-US" sz="3603" dirty="0">
                <a:solidFill>
                  <a:srgbClr val="000000"/>
                </a:solidFill>
                <a:latin typeface="Objectivity 1"/>
                <a:ea typeface="Objectivity 1"/>
                <a:cs typeface="Objectivity 1"/>
                <a:sym typeface="Objectivity 1"/>
              </a:rPr>
              <a:t> — </a:t>
            </a:r>
            <a:r>
              <a:rPr lang="en-US" sz="3603" dirty="0" err="1">
                <a:solidFill>
                  <a:srgbClr val="000000"/>
                </a:solidFill>
                <a:latin typeface="Objectivity 1"/>
                <a:ea typeface="Objectivity 1"/>
                <a:cs typeface="Objectivity 1"/>
                <a:sym typeface="Objectivity 1"/>
              </a:rPr>
              <a:t>nauczyciel</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może</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tworzyć</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łączyć</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eksperymentować</a:t>
            </a:r>
            <a:r>
              <a:rPr lang="en-US" sz="3603" dirty="0">
                <a:solidFill>
                  <a:srgbClr val="000000"/>
                </a:solidFill>
                <a:latin typeface="Objectivity 1"/>
                <a:ea typeface="Objectivity 1"/>
                <a:cs typeface="Objectivity 1"/>
                <a:sym typeface="Objectivity 1"/>
              </a:rPr>
              <a:t>, a </a:t>
            </a:r>
            <a:r>
              <a:rPr lang="en-US" sz="3603" dirty="0" err="1">
                <a:solidFill>
                  <a:srgbClr val="000000"/>
                </a:solidFill>
                <a:latin typeface="Objectivity 1"/>
                <a:ea typeface="Objectivity 1"/>
                <a:cs typeface="Objectivity 1"/>
                <a:sym typeface="Objectivity 1"/>
              </a:rPr>
              <a:t>nie</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tylko</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realizować</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listę</a:t>
            </a:r>
            <a:r>
              <a:rPr lang="en-US" sz="3603" dirty="0">
                <a:solidFill>
                  <a:srgbClr val="000000"/>
                </a:solidFill>
                <a:latin typeface="Objectivity 1"/>
                <a:ea typeface="Objectivity 1"/>
                <a:cs typeface="Objectivity 1"/>
                <a:sym typeface="Objectivity 1"/>
              </a:rPr>
              <a:t> </a:t>
            </a:r>
            <a:r>
              <a:rPr lang="en-US" sz="3603" dirty="0" err="1">
                <a:solidFill>
                  <a:srgbClr val="000000"/>
                </a:solidFill>
                <a:latin typeface="Objectivity 1"/>
                <a:ea typeface="Objectivity 1"/>
                <a:cs typeface="Objectivity 1"/>
                <a:sym typeface="Objectivity 1"/>
              </a:rPr>
              <a:t>punktów</a:t>
            </a:r>
            <a:endParaRPr lang="en-US" sz="3603" dirty="0">
              <a:solidFill>
                <a:srgbClr val="000000"/>
              </a:solidFill>
              <a:latin typeface="Objectivity 1"/>
              <a:ea typeface="Objectivity 1"/>
              <a:cs typeface="Objectivity 1"/>
              <a:sym typeface="Objectivity 1"/>
            </a:endParaRPr>
          </a:p>
          <a:p>
            <a:pPr algn="l">
              <a:lnSpc>
                <a:spcPts val="5464"/>
              </a:lnSpc>
              <a:spcBef>
                <a:spcPct val="0"/>
              </a:spcBef>
            </a:pPr>
            <a:endParaRPr lang="en-US" sz="3603" dirty="0">
              <a:solidFill>
                <a:srgbClr val="000000"/>
              </a:solidFill>
              <a:latin typeface="Objectivity 1"/>
              <a:ea typeface="Objectivity 1"/>
              <a:cs typeface="Objectivity 1"/>
              <a:sym typeface="Objectivity 1"/>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960" y="586178"/>
            <a:ext cx="5619444" cy="1660996"/>
          </a:xfrm>
          <a:custGeom>
            <a:avLst/>
            <a:gdLst/>
            <a:ahLst/>
            <a:cxnLst/>
            <a:rect l="l" t="t" r="r" b="b"/>
            <a:pathLst>
              <a:path w="5619444" h="1660996">
                <a:moveTo>
                  <a:pt x="0" y="0"/>
                </a:moveTo>
                <a:lnTo>
                  <a:pt x="5619444" y="0"/>
                </a:lnTo>
                <a:lnTo>
                  <a:pt x="5619444" y="1660996"/>
                </a:lnTo>
                <a:lnTo>
                  <a:pt x="0" y="1660996"/>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845297" y="2909331"/>
            <a:ext cx="15204009" cy="1174982"/>
          </a:xfrm>
          <a:prstGeom prst="rect">
            <a:avLst/>
          </a:prstGeom>
        </p:spPr>
        <p:txBody>
          <a:bodyPr lIns="0" tIns="0" rIns="0" bIns="0" rtlCol="0" anchor="t">
            <a:spAutoFit/>
          </a:bodyPr>
          <a:lstStyle/>
          <a:p>
            <a:pPr algn="l">
              <a:lnSpc>
                <a:spcPts val="9262"/>
              </a:lnSpc>
            </a:pPr>
            <a:r>
              <a:rPr lang="en-US" sz="6615" b="1">
                <a:solidFill>
                  <a:srgbClr val="607EFF"/>
                </a:solidFill>
                <a:latin typeface="Objectivity 1 Bold"/>
                <a:ea typeface="Objectivity 1 Bold"/>
                <a:cs typeface="Objectivity 1 Bold"/>
                <a:sym typeface="Objectivity 1 Bold"/>
              </a:rPr>
              <a:t>EDUKACJA HUMANISTYCZNA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451640" y="596265"/>
            <a:ext cx="6556558" cy="750570"/>
          </a:xfrm>
          <a:prstGeom prst="rect">
            <a:avLst/>
          </a:prstGeom>
        </p:spPr>
        <p:txBody>
          <a:bodyPr lIns="0" tIns="0" rIns="0" bIns="0" rtlCol="0" anchor="t">
            <a:spAutoFit/>
          </a:bodyPr>
          <a:lstStyle/>
          <a:p>
            <a:pPr algn="l">
              <a:lnSpc>
                <a:spcPts val="5880"/>
              </a:lnSpc>
            </a:pPr>
            <a:r>
              <a:rPr lang="en-US" sz="4200" b="1">
                <a:solidFill>
                  <a:srgbClr val="607EFF"/>
                </a:solidFill>
                <a:latin typeface="Objectivity 2 Bold"/>
                <a:ea typeface="Objectivity 2 Bold"/>
                <a:cs typeface="Objectivity 2 Bold"/>
                <a:sym typeface="Objectivity 2 Bold"/>
              </a:rPr>
              <a:t>JĘZYK POLSKI</a:t>
            </a:r>
          </a:p>
        </p:txBody>
      </p:sp>
      <p:sp>
        <p:nvSpPr>
          <p:cNvPr id="4" name="TextBox 4"/>
          <p:cNvSpPr txBox="1"/>
          <p:nvPr/>
        </p:nvSpPr>
        <p:spPr>
          <a:xfrm>
            <a:off x="513359" y="2479697"/>
            <a:ext cx="8367165" cy="6809141"/>
          </a:xfrm>
          <a:prstGeom prst="rect">
            <a:avLst/>
          </a:prstGeom>
        </p:spPr>
        <p:txBody>
          <a:bodyPr lIns="0" tIns="0" rIns="0" bIns="0" rtlCol="0" anchor="t">
            <a:spAutoFit/>
          </a:bodyPr>
          <a:lstStyle/>
          <a:p>
            <a:pPr marL="496268" lvl="1" indent="-248134" algn="l">
              <a:lnSpc>
                <a:spcPts val="3218"/>
              </a:lnSpc>
              <a:buFont typeface="Arial"/>
              <a:buChar char="•"/>
            </a:pPr>
            <a:r>
              <a:rPr lang="en-US" sz="2298">
                <a:solidFill>
                  <a:srgbClr val="000000"/>
                </a:solidFill>
                <a:latin typeface="Objectivity 1"/>
                <a:ea typeface="Objectivity 1"/>
                <a:cs typeface="Objectivity 1"/>
                <a:sym typeface="Objectivity 1"/>
              </a:rPr>
              <a:t>Dominacja modelu filologicznego ukierunkowanego na przekaz dziedzictwa kulturowego oraz teoretyczną wiedzę o języku</a:t>
            </a:r>
          </a:p>
          <a:p>
            <a:pPr marL="496268" lvl="1" indent="-248134" algn="l">
              <a:lnSpc>
                <a:spcPts val="3218"/>
              </a:lnSpc>
              <a:buFont typeface="Arial"/>
              <a:buChar char="•"/>
            </a:pPr>
            <a:r>
              <a:rPr lang="en-US" sz="2298">
                <a:solidFill>
                  <a:srgbClr val="000000"/>
                </a:solidFill>
                <a:latin typeface="Objectivity 1"/>
                <a:ea typeface="Objectivity 1"/>
                <a:cs typeface="Objectivity 1"/>
                <a:sym typeface="Objectivity 1"/>
              </a:rPr>
              <a:t>Realizacja sztywnego i obszernego zestawu lektur obowiązkowych przy marginalnym wpływie ucznia na wybór tekstów</a:t>
            </a:r>
          </a:p>
          <a:p>
            <a:pPr marL="496268" lvl="1" indent="-248134" algn="l">
              <a:lnSpc>
                <a:spcPts val="3218"/>
              </a:lnSpc>
              <a:buFont typeface="Arial"/>
              <a:buChar char="•"/>
            </a:pPr>
            <a:r>
              <a:rPr lang="en-US" sz="2298">
                <a:solidFill>
                  <a:srgbClr val="000000"/>
                </a:solidFill>
                <a:latin typeface="Objectivity 1"/>
                <a:ea typeface="Objectivity 1"/>
                <a:cs typeface="Objectivity 1"/>
                <a:sym typeface="Objectivity 1"/>
              </a:rPr>
              <a:t>Traktowanie mediów jako elementu pomocniczego ograniczonego do analizy prostych przekazów</a:t>
            </a:r>
          </a:p>
          <a:p>
            <a:pPr algn="l">
              <a:lnSpc>
                <a:spcPts val="3218"/>
              </a:lnSpc>
            </a:pPr>
            <a:endParaRPr lang="en-US" sz="2298">
              <a:solidFill>
                <a:srgbClr val="000000"/>
              </a:solidFill>
              <a:latin typeface="Objectivity 1"/>
              <a:ea typeface="Objectivity 1"/>
              <a:cs typeface="Objectivity 1"/>
              <a:sym typeface="Objectivity 1"/>
            </a:endParaRPr>
          </a:p>
          <a:p>
            <a:pPr marL="496268" lvl="1" indent="-248134" algn="l">
              <a:lnSpc>
                <a:spcPts val="3218"/>
              </a:lnSpc>
              <a:buFont typeface="Arial"/>
              <a:buChar char="•"/>
            </a:pPr>
            <a:r>
              <a:rPr lang="en-US" sz="2298">
                <a:solidFill>
                  <a:srgbClr val="000000"/>
                </a:solidFill>
                <a:latin typeface="Objectivity 1"/>
                <a:ea typeface="Objectivity 1"/>
                <a:cs typeface="Objectivity 1"/>
                <a:sym typeface="Objectivity 1"/>
              </a:rPr>
              <a:t>Nacisk na rozbudowaną teorię gramatyczną oraz szczegółową analizę struktur i kategorii językowych</a:t>
            </a:r>
          </a:p>
          <a:p>
            <a:pPr marL="496268" lvl="1" indent="-248134" algn="l">
              <a:lnSpc>
                <a:spcPts val="3218"/>
              </a:lnSpc>
              <a:buFont typeface="Arial"/>
              <a:buChar char="•"/>
            </a:pPr>
            <a:r>
              <a:rPr lang="en-US" sz="2298">
                <a:solidFill>
                  <a:srgbClr val="000000"/>
                </a:solidFill>
                <a:latin typeface="Objectivity 1"/>
                <a:ea typeface="Objectivity 1"/>
                <a:cs typeface="Objectivity 1"/>
                <a:sym typeface="Objectivity 1"/>
              </a:rPr>
              <a:t>Postrzeganie nauczyciela jako głównego źródła wiedzy oraz nadrzędnego autorytetu w zakresie interpretacji faktów</a:t>
            </a:r>
          </a:p>
          <a:p>
            <a:pPr marL="496268" lvl="1" indent="-248134" algn="l">
              <a:lnSpc>
                <a:spcPts val="3218"/>
              </a:lnSpc>
              <a:buFont typeface="Arial"/>
              <a:buChar char="•"/>
            </a:pPr>
            <a:r>
              <a:rPr lang="en-US" sz="2298">
                <a:solidFill>
                  <a:srgbClr val="000000"/>
                </a:solidFill>
                <a:latin typeface="Objectivity 1"/>
                <a:ea typeface="Objectivity 1"/>
                <a:cs typeface="Objectivity 1"/>
                <a:sym typeface="Objectivity 1"/>
              </a:rPr>
              <a:t>Brak systemowego uwzględnienia sfery emocjonalnej i kondycji psychicznej ucznia w obowiązującym programie nauczania</a:t>
            </a:r>
          </a:p>
        </p:txBody>
      </p:sp>
      <p:sp>
        <p:nvSpPr>
          <p:cNvPr id="5" name="TextBox 5"/>
          <p:cNvSpPr txBox="1"/>
          <p:nvPr/>
        </p:nvSpPr>
        <p:spPr>
          <a:xfrm>
            <a:off x="8880524" y="2479697"/>
            <a:ext cx="9347662" cy="7209155"/>
          </a:xfrm>
          <a:prstGeom prst="rect">
            <a:avLst/>
          </a:prstGeom>
        </p:spPr>
        <p:txBody>
          <a:bodyPr lIns="0" tIns="0" rIns="0" bIns="0" rtlCol="0" anchor="t">
            <a:spAutoFit/>
          </a:bodyPr>
          <a:lstStyle/>
          <a:p>
            <a:pPr marL="496569" lvl="1" indent="-248284" algn="l">
              <a:lnSpc>
                <a:spcPts val="3219"/>
              </a:lnSpc>
              <a:buFont typeface="Arial"/>
              <a:buChar char="•"/>
            </a:pPr>
            <a:r>
              <a:rPr lang="en-US" sz="2299">
                <a:solidFill>
                  <a:srgbClr val="000000"/>
                </a:solidFill>
                <a:latin typeface="Objectivity 1"/>
                <a:ea typeface="Objectivity 1"/>
                <a:cs typeface="Objectivity 1"/>
                <a:sym typeface="Objectivity 1"/>
              </a:rPr>
              <a:t>Wdrożenie modelu kompetencyjnego zorientowanego na rozwój sprawstwa, tożsamości oraz umiejętności krytycznego myślenia</a:t>
            </a:r>
          </a:p>
          <a:p>
            <a:pPr marL="496569" lvl="1" indent="-248284" algn="l">
              <a:lnSpc>
                <a:spcPts val="3219"/>
              </a:lnSpc>
              <a:buFont typeface="Arial"/>
              <a:buChar char="•"/>
            </a:pPr>
            <a:r>
              <a:rPr lang="en-US" sz="2299">
                <a:solidFill>
                  <a:srgbClr val="000000"/>
                </a:solidFill>
                <a:latin typeface="Objectivity 1"/>
                <a:ea typeface="Objectivity 1"/>
                <a:cs typeface="Objectivity 1"/>
                <a:sym typeface="Objectivity 1"/>
              </a:rPr>
              <a:t>Ograniczenie kanonu do niezbędnego minimum przy zapewnieniu udziału uczniów w doborze co najmniej czterech pozycji rocznie</a:t>
            </a:r>
          </a:p>
          <a:p>
            <a:pPr marL="496569" lvl="1" indent="-248284" algn="l">
              <a:lnSpc>
                <a:spcPts val="3219"/>
              </a:lnSpc>
              <a:buFont typeface="Arial"/>
              <a:buChar char="•"/>
            </a:pPr>
            <a:r>
              <a:rPr lang="en-US" sz="2299">
                <a:solidFill>
                  <a:srgbClr val="000000"/>
                </a:solidFill>
                <a:latin typeface="Objectivity 1"/>
                <a:ea typeface="Objectivity 1"/>
                <a:cs typeface="Objectivity 1"/>
                <a:sym typeface="Objectivity 1"/>
              </a:rPr>
              <a:t>Integracja zaawansowanego modułu medialnego obejmującego analizę AI, mechanizmy dezinformacji oraz zasady higieny cyfrowej</a:t>
            </a:r>
          </a:p>
          <a:p>
            <a:pPr marL="496569" lvl="1" indent="-248284" algn="l">
              <a:lnSpc>
                <a:spcPts val="3219"/>
              </a:lnSpc>
              <a:buFont typeface="Arial"/>
              <a:buChar char="•"/>
            </a:pPr>
            <a:r>
              <a:rPr lang="en-US" sz="2299">
                <a:solidFill>
                  <a:srgbClr val="000000"/>
                </a:solidFill>
                <a:latin typeface="Objectivity 1"/>
                <a:ea typeface="Objectivity 1"/>
                <a:cs typeface="Objectivity 1"/>
                <a:sym typeface="Objectivity 1"/>
              </a:rPr>
              <a:t>Dominacja funkcjonalności komunikacyjnej poprzez ograniczenie teorii do zakresu niezbędnego w praktycznym porozumiewaniu się</a:t>
            </a:r>
          </a:p>
          <a:p>
            <a:pPr marL="496569" lvl="1" indent="-248284" algn="l">
              <a:lnSpc>
                <a:spcPts val="3219"/>
              </a:lnSpc>
              <a:buFont typeface="Arial"/>
              <a:buChar char="•"/>
            </a:pPr>
            <a:r>
              <a:rPr lang="en-US" sz="2299">
                <a:solidFill>
                  <a:srgbClr val="000000"/>
                </a:solidFill>
                <a:latin typeface="Objectivity 1"/>
                <a:ea typeface="Objectivity 1"/>
                <a:cs typeface="Objectivity 1"/>
                <a:sym typeface="Objectivity 1"/>
              </a:rPr>
              <a:t>Ewolucja roli nauczyciela w stronę facylitatora wspierającego samodzielność poznawczą i podmiotowe decyzje ucznia</a:t>
            </a:r>
          </a:p>
          <a:p>
            <a:pPr marL="496569" lvl="1" indent="-248284" algn="l">
              <a:lnSpc>
                <a:spcPts val="3219"/>
              </a:lnSpc>
              <a:buFont typeface="Arial"/>
              <a:buChar char="•"/>
            </a:pPr>
            <a:r>
              <a:rPr lang="en-US" sz="2299">
                <a:solidFill>
                  <a:srgbClr val="000000"/>
                </a:solidFill>
                <a:latin typeface="Objectivity 1"/>
                <a:ea typeface="Objectivity 1"/>
                <a:cs typeface="Objectivity 1"/>
                <a:sym typeface="Objectivity 1"/>
              </a:rPr>
              <a:t>Wsparcie dobrostanu poprzez moduł filozoficzny, służący pogłębionej autorefleksji, nazywaniu emocji i budowaniu odporności psychicznej uczniów</a:t>
            </a:r>
          </a:p>
        </p:txBody>
      </p:sp>
      <p:sp>
        <p:nvSpPr>
          <p:cNvPr id="6" name="TextBox 6"/>
          <p:cNvSpPr txBox="1"/>
          <p:nvPr/>
        </p:nvSpPr>
        <p:spPr>
          <a:xfrm>
            <a:off x="893540" y="1613744"/>
            <a:ext cx="7095012" cy="683999"/>
          </a:xfrm>
          <a:prstGeom prst="rect">
            <a:avLst/>
          </a:prstGeom>
        </p:spPr>
        <p:txBody>
          <a:bodyPr lIns="0" tIns="0" rIns="0" bIns="0" rtlCol="0" anchor="t">
            <a:spAutoFit/>
          </a:bodyPr>
          <a:lstStyle/>
          <a:p>
            <a:pPr algn="ctr">
              <a:lnSpc>
                <a:spcPts val="5349"/>
              </a:lnSpc>
              <a:spcBef>
                <a:spcPct val="0"/>
              </a:spcBef>
            </a:pPr>
            <a:r>
              <a:rPr lang="en-US" sz="3820"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144000" y="1613744"/>
            <a:ext cx="7095012" cy="683999"/>
          </a:xfrm>
          <a:prstGeom prst="rect">
            <a:avLst/>
          </a:prstGeom>
        </p:spPr>
        <p:txBody>
          <a:bodyPr lIns="0" tIns="0" rIns="0" bIns="0" rtlCol="0" anchor="t">
            <a:spAutoFit/>
          </a:bodyPr>
          <a:lstStyle/>
          <a:p>
            <a:pPr algn="ctr">
              <a:lnSpc>
                <a:spcPts val="5349"/>
              </a:lnSpc>
              <a:spcBef>
                <a:spcPct val="0"/>
              </a:spcBef>
            </a:pPr>
            <a:r>
              <a:rPr lang="en-US" sz="3820"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839048" y="719320"/>
            <a:ext cx="7343552"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
        <p:nvSpPr>
          <p:cNvPr id="4" name="TextBox 4"/>
          <p:cNvSpPr txBox="1"/>
          <p:nvPr/>
        </p:nvSpPr>
        <p:spPr>
          <a:xfrm>
            <a:off x="513359" y="2037783"/>
            <a:ext cx="17774641" cy="7972262"/>
          </a:xfrm>
          <a:prstGeom prst="rect">
            <a:avLst/>
          </a:prstGeom>
        </p:spPr>
        <p:txBody>
          <a:bodyPr lIns="0" tIns="0" rIns="0" bIns="0" rtlCol="0" anchor="t">
            <a:spAutoFit/>
          </a:bodyPr>
          <a:lstStyle/>
          <a:p>
            <a:pPr marL="669288" lvl="1" indent="-334644" algn="l">
              <a:lnSpc>
                <a:spcPts val="4339"/>
              </a:lnSpc>
              <a:buFont typeface="Arial"/>
              <a:buChar char="•"/>
            </a:pPr>
            <a:r>
              <a:rPr lang="en-US" sz="3099">
                <a:solidFill>
                  <a:srgbClr val="000000"/>
                </a:solidFill>
                <a:latin typeface="Objectivity 1"/>
                <a:ea typeface="Objectivity 1"/>
                <a:cs typeface="Objectivity 1"/>
                <a:sym typeface="Objectivity 1"/>
              </a:rPr>
              <a:t>Redukcja obciążeń pamięciowych na rzecz głębokiego uczenia się</a:t>
            </a:r>
          </a:p>
          <a:p>
            <a:pPr marL="669288" lvl="1" indent="-334644" algn="l">
              <a:lnSpc>
                <a:spcPts val="4339"/>
              </a:lnSpc>
              <a:buFont typeface="Arial"/>
              <a:buChar char="•"/>
            </a:pPr>
            <a:r>
              <a:rPr lang="en-US" sz="3099">
                <a:solidFill>
                  <a:srgbClr val="000000"/>
                </a:solidFill>
                <a:latin typeface="Objectivity 1"/>
                <a:ea typeface="Objectivity 1"/>
                <a:cs typeface="Objectivity 1"/>
                <a:sym typeface="Objectivity 1"/>
              </a:rPr>
              <a:t>Zyskanie czasu na wnikliwą interpretację utworów i pełniejsze zrozumienie literatury</a:t>
            </a:r>
          </a:p>
          <a:p>
            <a:pPr marL="669288" lvl="1" indent="-334644" algn="l">
              <a:lnSpc>
                <a:spcPts val="4339"/>
              </a:lnSpc>
              <a:buFont typeface="Arial"/>
              <a:buChar char="•"/>
            </a:pPr>
            <a:r>
              <a:rPr lang="en-US" sz="3099">
                <a:solidFill>
                  <a:srgbClr val="000000"/>
                </a:solidFill>
                <a:latin typeface="Objectivity 1"/>
                <a:ea typeface="Objectivity 1"/>
                <a:cs typeface="Objectivity 1"/>
                <a:sym typeface="Objectivity 1"/>
              </a:rPr>
              <a:t>Wzrost poczucia sprawczości poprzez współdecydowanie o procesie nauki</a:t>
            </a:r>
          </a:p>
          <a:p>
            <a:pPr marL="669288" lvl="1" indent="-334644" algn="l">
              <a:lnSpc>
                <a:spcPts val="4339"/>
              </a:lnSpc>
              <a:buFont typeface="Arial"/>
              <a:buChar char="•"/>
            </a:pPr>
            <a:r>
              <a:rPr lang="en-US" sz="3099">
                <a:solidFill>
                  <a:srgbClr val="000000"/>
                </a:solidFill>
                <a:latin typeface="Objectivity 1"/>
                <a:ea typeface="Objectivity 1"/>
                <a:cs typeface="Objectivity 1"/>
                <a:sym typeface="Objectivity 1"/>
              </a:rPr>
              <a:t>Przygotowanie do wyzwań XXI wieku poprzez rozwój krytycznego myślenia</a:t>
            </a:r>
          </a:p>
          <a:p>
            <a:pPr marL="669288" lvl="1" indent="-334644" algn="l">
              <a:lnSpc>
                <a:spcPts val="4339"/>
              </a:lnSpc>
              <a:buFont typeface="Arial"/>
              <a:buChar char="•"/>
            </a:pPr>
            <a:r>
              <a:rPr lang="en-US" sz="3099">
                <a:solidFill>
                  <a:srgbClr val="000000"/>
                </a:solidFill>
                <a:latin typeface="Objectivity 1"/>
                <a:ea typeface="Objectivity 1"/>
                <a:cs typeface="Objectivity 1"/>
                <a:sym typeface="Objectivity 1"/>
              </a:rPr>
              <a:t>Wyposażenie uczniów w narzędzia do identyfikacji dezinformacji i manipulacji</a:t>
            </a:r>
          </a:p>
          <a:p>
            <a:pPr marL="669288" lvl="1" indent="-334644" algn="l">
              <a:lnSpc>
                <a:spcPts val="4339"/>
              </a:lnSpc>
              <a:buFont typeface="Arial"/>
              <a:buChar char="•"/>
            </a:pPr>
            <a:r>
              <a:rPr lang="en-US" sz="3099">
                <a:solidFill>
                  <a:srgbClr val="000000"/>
                </a:solidFill>
                <a:latin typeface="Objectivity 1"/>
                <a:ea typeface="Objectivity 1"/>
                <a:cs typeface="Objectivity 1"/>
                <a:sym typeface="Objectivity 1"/>
              </a:rPr>
              <a:t>Intensywny rozwój kompetencji miękkich i społecznych</a:t>
            </a:r>
          </a:p>
          <a:p>
            <a:pPr marL="658496" lvl="1" indent="-329248" algn="l">
              <a:lnSpc>
                <a:spcPts val="4270"/>
              </a:lnSpc>
              <a:buFont typeface="Arial"/>
              <a:buChar char="•"/>
            </a:pPr>
            <a:r>
              <a:rPr lang="en-US" sz="3050">
                <a:solidFill>
                  <a:srgbClr val="000000"/>
                </a:solidFill>
                <a:latin typeface="Objectivity 1"/>
                <a:ea typeface="Objectivity 1"/>
                <a:cs typeface="Objectivity 1"/>
                <a:sym typeface="Objectivity 1"/>
              </a:rPr>
              <a:t>Nacisk na techniki debaty, pracę metodą projektu oraz trening asertywnej komunikacji</a:t>
            </a:r>
          </a:p>
          <a:p>
            <a:pPr marL="658496" lvl="1" indent="-329248" algn="l">
              <a:lnSpc>
                <a:spcPts val="4270"/>
              </a:lnSpc>
              <a:buFont typeface="Arial"/>
              <a:buChar char="•"/>
            </a:pPr>
            <a:r>
              <a:rPr lang="en-US" sz="3050">
                <a:solidFill>
                  <a:srgbClr val="000000"/>
                </a:solidFill>
                <a:latin typeface="Objectivity 1"/>
                <a:ea typeface="Objectivity 1"/>
                <a:cs typeface="Objectivity 1"/>
                <a:sym typeface="Objectivity 1"/>
              </a:rPr>
              <a:t>Przygotowanie do przyszłych wyzwań zawodowych oraz budowania relacji opartych na wzajemnym szacunku</a:t>
            </a:r>
          </a:p>
          <a:p>
            <a:pPr marL="669288" lvl="1" indent="-334644" algn="l">
              <a:lnSpc>
                <a:spcPts val="4339"/>
              </a:lnSpc>
              <a:buFont typeface="Arial"/>
              <a:buChar char="•"/>
            </a:pPr>
            <a:r>
              <a:rPr lang="en-US" sz="3099">
                <a:solidFill>
                  <a:srgbClr val="000000"/>
                </a:solidFill>
                <a:latin typeface="Objectivity 1"/>
                <a:ea typeface="Objectivity 1"/>
                <a:cs typeface="Objectivity 1"/>
                <a:sym typeface="Objectivity 1"/>
              </a:rPr>
              <a:t>Wsparcie procesu budowania tożsamości i odporności psychicznej </a:t>
            </a:r>
          </a:p>
          <a:p>
            <a:pPr marL="669288" lvl="1" indent="-334644" algn="l">
              <a:lnSpc>
                <a:spcPts val="4339"/>
              </a:lnSpc>
              <a:buFont typeface="Arial"/>
              <a:buChar char="•"/>
            </a:pPr>
            <a:r>
              <a:rPr lang="en-US" sz="3099">
                <a:solidFill>
                  <a:srgbClr val="000000"/>
                </a:solidFill>
                <a:latin typeface="Objectivity 1"/>
                <a:ea typeface="Objectivity 1"/>
                <a:cs typeface="Objectivity 1"/>
                <a:sym typeface="Objectivity 1"/>
              </a:rPr>
              <a:t>Wykorzystanie modułu filozoficznego do pogłębionej autorefleksji nad własnym systemem wartości</a:t>
            </a:r>
          </a:p>
          <a:p>
            <a:pPr marL="669288" lvl="1" indent="-334644" algn="l">
              <a:lnSpc>
                <a:spcPts val="4339"/>
              </a:lnSpc>
              <a:buFont typeface="Arial"/>
              <a:buChar char="•"/>
            </a:pPr>
            <a:r>
              <a:rPr lang="en-US" sz="3099">
                <a:solidFill>
                  <a:srgbClr val="000000"/>
                </a:solidFill>
                <a:latin typeface="Objectivity 1"/>
                <a:ea typeface="Objectivity 1"/>
                <a:cs typeface="Objectivity 1"/>
                <a:sym typeface="Objectivity 1"/>
              </a:rPr>
              <a:t>Lepsze zrozumienie emocji w okresie dojrzewania jako element wzmacniania stabilności emocjonalnej</a:t>
            </a:r>
          </a:p>
          <a:p>
            <a:pPr algn="l">
              <a:lnSpc>
                <a:spcPts val="3027"/>
              </a:lnSpc>
              <a:spcBef>
                <a:spcPct val="0"/>
              </a:spcBef>
            </a:pPr>
            <a:endParaRPr lang="en-US" sz="3099">
              <a:solidFill>
                <a:srgbClr val="000000"/>
              </a:solidFill>
              <a:latin typeface="Objectivity 1"/>
              <a:ea typeface="Objectivity 1"/>
              <a:cs typeface="Objectivity 1"/>
              <a:sym typeface="Objectivity 1"/>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440643" y="719320"/>
            <a:ext cx="8646957" cy="750570"/>
          </a:xfrm>
          <a:prstGeom prst="rect">
            <a:avLst/>
          </a:prstGeom>
        </p:spPr>
        <p:txBody>
          <a:bodyPr wrap="square" lIns="0" tIns="0" rIns="0" bIns="0" rtlCol="0" anchor="t">
            <a:spAutoFit/>
          </a:bodyPr>
          <a:lstStyle/>
          <a:p>
            <a:pPr algn="just">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
        <p:nvSpPr>
          <p:cNvPr id="4" name="TextBox 4"/>
          <p:cNvSpPr txBox="1"/>
          <p:nvPr/>
        </p:nvSpPr>
        <p:spPr>
          <a:xfrm>
            <a:off x="513359" y="1999977"/>
            <a:ext cx="17589200" cy="8180354"/>
          </a:xfrm>
          <a:prstGeom prst="rect">
            <a:avLst/>
          </a:prstGeom>
        </p:spPr>
        <p:txBody>
          <a:bodyPr lIns="0" tIns="0" rIns="0" bIns="0" rtlCol="0" anchor="t">
            <a:spAutoFit/>
          </a:bodyPr>
          <a:lstStyle/>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Zwiększenie autonomii oraz elastyczności w projektowaniu procesu dydaktycznego</a:t>
            </a:r>
          </a:p>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Możliwość swobodnego dopasowania tekstów i metod pracy do potencjału oraz bieżących potrzeb konkretnej grupy uczniów</a:t>
            </a:r>
          </a:p>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Kreowanie angażującego środowiska pracy poprzez metody aktywizujące</a:t>
            </a:r>
          </a:p>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Wykorzystanie projektów, multimediów jako narzędzi podnoszących atrakcyjność lekcji </a:t>
            </a:r>
          </a:p>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Wdrażanie nowoczesnych technologii i systemów AI jako pełnoprawnych narzędzi badawczych</a:t>
            </a:r>
          </a:p>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Uznanie zasobów cyfrowych za istotny element nauczania</a:t>
            </a:r>
          </a:p>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Koncentracja na realnych efektach kształcenia przy zachowaniu swobody proceduralnej</a:t>
            </a:r>
          </a:p>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Określenie konkretnych umiejętności końcowych zamiast narzucania schematów działania</a:t>
            </a:r>
          </a:p>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Rozszerzenie perspektywy interdyscyplinarnej i integracja wiedzy</a:t>
            </a:r>
          </a:p>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Wykorzystanie modułów kulturowych oraz filozoficznych do budowania mostów między językiem polskim a historią, sztuką czy informatyką </a:t>
            </a:r>
          </a:p>
          <a:p>
            <a:pPr marL="636904" lvl="1" indent="-318452" algn="l">
              <a:lnSpc>
                <a:spcPts val="4129"/>
              </a:lnSpc>
              <a:buFont typeface="Arial"/>
              <a:buChar char="•"/>
            </a:pPr>
            <a:r>
              <a:rPr lang="en-US" sz="2949">
                <a:solidFill>
                  <a:srgbClr val="000000"/>
                </a:solidFill>
                <a:latin typeface="Objectivity 1"/>
                <a:ea typeface="Objectivity 1"/>
                <a:cs typeface="Objectivity 1"/>
                <a:sym typeface="Objectivity 1"/>
              </a:rPr>
              <a:t>Podkreślenie roli języka polskiego jako przedmiotu spajającej różne obszary kompetencji</a:t>
            </a:r>
          </a:p>
          <a:p>
            <a:pPr algn="l">
              <a:lnSpc>
                <a:spcPts val="2348"/>
              </a:lnSpc>
              <a:spcBef>
                <a:spcPct val="0"/>
              </a:spcBef>
            </a:pPr>
            <a:endParaRPr lang="en-US" sz="2949">
              <a:solidFill>
                <a:srgbClr val="000000"/>
              </a:solidFill>
              <a:latin typeface="Objectivity 1"/>
              <a:ea typeface="Objectivity 1"/>
              <a:cs typeface="Objectivity 1"/>
              <a:sym typeface="Objectivity 1"/>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330194" y="596265"/>
            <a:ext cx="6556558" cy="75057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HISTORIA</a:t>
            </a:r>
          </a:p>
        </p:txBody>
      </p:sp>
      <p:sp>
        <p:nvSpPr>
          <p:cNvPr id="4" name="TextBox 4"/>
          <p:cNvSpPr txBox="1"/>
          <p:nvPr/>
        </p:nvSpPr>
        <p:spPr>
          <a:xfrm>
            <a:off x="513359" y="2622487"/>
            <a:ext cx="8367165" cy="7055299"/>
          </a:xfrm>
          <a:prstGeom prst="rect">
            <a:avLst/>
          </a:prstGeom>
        </p:spPr>
        <p:txBody>
          <a:bodyPr lIns="0" tIns="0" rIns="0" bIns="0" rtlCol="0" anchor="t">
            <a:spAutoFit/>
          </a:bodyPr>
          <a:lstStyle/>
          <a:p>
            <a:pPr marL="539749" lvl="1" indent="-269875" algn="l">
              <a:lnSpc>
                <a:spcPts val="3499"/>
              </a:lnSpc>
              <a:buFont typeface="Arial"/>
              <a:buChar char="•"/>
            </a:pPr>
            <a:r>
              <a:rPr lang="en-US" sz="2499">
                <a:solidFill>
                  <a:srgbClr val="000000"/>
                </a:solidFill>
                <a:latin typeface="Objectivity 1"/>
                <a:ea typeface="Objectivity 1"/>
                <a:cs typeface="Objectivity 1"/>
                <a:sym typeface="Objectivity 1"/>
              </a:rPr>
              <a:t>Zastosowanie układu chronologicznego             w prezentowaniu treści - nacisk na faktografię oraz kształtowanie pamięci narodowej</a:t>
            </a:r>
          </a:p>
          <a:p>
            <a:pPr algn="l">
              <a:lnSpc>
                <a:spcPts val="3220"/>
              </a:lnSpc>
            </a:pPr>
            <a:endParaRPr lang="en-US" sz="2499">
              <a:solidFill>
                <a:srgbClr val="000000"/>
              </a:solidFill>
              <a:latin typeface="Objectivity 1"/>
              <a:ea typeface="Objectivity 1"/>
              <a:cs typeface="Objectivity 1"/>
              <a:sym typeface="Objectivity 1"/>
            </a:endParaRPr>
          </a:p>
          <a:p>
            <a:pPr marL="539749" lvl="1" indent="-269875" algn="l">
              <a:lnSpc>
                <a:spcPts val="3499"/>
              </a:lnSpc>
              <a:buFont typeface="Arial"/>
              <a:buChar char="•"/>
            </a:pPr>
            <a:r>
              <a:rPr lang="en-US" sz="2499">
                <a:solidFill>
                  <a:srgbClr val="000000"/>
                </a:solidFill>
                <a:latin typeface="Objectivity 1"/>
                <a:ea typeface="Objectivity 1"/>
                <a:cs typeface="Objectivity 1"/>
                <a:sym typeface="Objectivity 1"/>
              </a:rPr>
              <a:t>Nauczyciel pracując z tekstem źródłowym samodzielnie decydował o wyborze tekstu źródłowego</a:t>
            </a:r>
          </a:p>
          <a:p>
            <a:pPr marL="539749" lvl="1" indent="-269875" algn="l">
              <a:lnSpc>
                <a:spcPts val="3499"/>
              </a:lnSpc>
              <a:buFont typeface="Arial"/>
              <a:buChar char="•"/>
            </a:pPr>
            <a:r>
              <a:rPr lang="en-US" sz="2499">
                <a:solidFill>
                  <a:srgbClr val="000000"/>
                </a:solidFill>
                <a:latin typeface="Objectivity 1"/>
                <a:ea typeface="Objectivity 1"/>
                <a:cs typeface="Objectivity 1"/>
                <a:sym typeface="Objectivity 1"/>
              </a:rPr>
              <a:t>Szeroki zakres faktów, dat oraz postaci historycznych - nacisk  na historię państwa           i narodu polskiego</a:t>
            </a:r>
          </a:p>
          <a:p>
            <a:pPr algn="l">
              <a:lnSpc>
                <a:spcPts val="3499"/>
              </a:lnSpc>
            </a:pPr>
            <a:endParaRPr lang="en-US" sz="2499">
              <a:solidFill>
                <a:srgbClr val="000000"/>
              </a:solidFill>
              <a:latin typeface="Objectivity 1"/>
              <a:ea typeface="Objectivity 1"/>
              <a:cs typeface="Objectivity 1"/>
              <a:sym typeface="Objectivity 1"/>
            </a:endParaRPr>
          </a:p>
          <a:p>
            <a:pPr marL="539749" lvl="1" indent="-269875" algn="l">
              <a:lnSpc>
                <a:spcPts val="3499"/>
              </a:lnSpc>
              <a:buFont typeface="Arial"/>
              <a:buChar char="•"/>
            </a:pPr>
            <a:r>
              <a:rPr lang="en-US" sz="2499">
                <a:solidFill>
                  <a:srgbClr val="000000"/>
                </a:solidFill>
                <a:latin typeface="Objectivity 1"/>
                <a:ea typeface="Objectivity 1"/>
                <a:cs typeface="Objectivity 1"/>
                <a:sym typeface="Objectivity 1"/>
              </a:rPr>
              <a:t>Kształtowanie umiejętności krytycznego myślenia poprzez  rozumienie wydarzeń historycznych oraz budowanie trwałej pamięci historycznej</a:t>
            </a:r>
          </a:p>
          <a:p>
            <a:pPr algn="l">
              <a:lnSpc>
                <a:spcPts val="4150"/>
              </a:lnSpc>
              <a:spcBef>
                <a:spcPct val="0"/>
              </a:spcBef>
            </a:pPr>
            <a:endParaRPr lang="en-US" sz="2499">
              <a:solidFill>
                <a:srgbClr val="000000"/>
              </a:solidFill>
              <a:latin typeface="Objectivity 1"/>
              <a:ea typeface="Objectivity 1"/>
              <a:cs typeface="Objectivity 1"/>
              <a:sym typeface="Objectivity 1"/>
            </a:endParaRPr>
          </a:p>
        </p:txBody>
      </p:sp>
      <p:sp>
        <p:nvSpPr>
          <p:cNvPr id="5" name="TextBox 5"/>
          <p:cNvSpPr txBox="1"/>
          <p:nvPr/>
        </p:nvSpPr>
        <p:spPr>
          <a:xfrm>
            <a:off x="9144000" y="2622487"/>
            <a:ext cx="8799451" cy="7013575"/>
          </a:xfrm>
          <a:prstGeom prst="rect">
            <a:avLst/>
          </a:prstGeom>
        </p:spPr>
        <p:txBody>
          <a:bodyPr lIns="0" tIns="0" rIns="0" bIns="0" rtlCol="0" anchor="t">
            <a:spAutoFit/>
          </a:bodyPr>
          <a:lstStyle/>
          <a:p>
            <a:pPr marL="539748" lvl="1" indent="-269874" algn="l">
              <a:lnSpc>
                <a:spcPts val="3499"/>
              </a:lnSpc>
              <a:buFont typeface="Arial"/>
              <a:buChar char="•"/>
            </a:pPr>
            <a:r>
              <a:rPr lang="en-US" sz="2499">
                <a:solidFill>
                  <a:srgbClr val="000000"/>
                </a:solidFill>
                <a:latin typeface="Objectivity 1"/>
                <a:ea typeface="Objectivity 1"/>
                <a:cs typeface="Objectivity 1"/>
                <a:sym typeface="Objectivity 1"/>
              </a:rPr>
              <a:t>Zachowanie chronologicznego układu treści oraz wzmocnienie celów kompetencyjnych,                     z podkreśleniem sprawczości uczniów</a:t>
            </a:r>
          </a:p>
          <a:p>
            <a:pPr algn="l">
              <a:lnSpc>
                <a:spcPts val="3499"/>
              </a:lnSpc>
            </a:pPr>
            <a:endParaRPr lang="en-US" sz="2499">
              <a:solidFill>
                <a:srgbClr val="000000"/>
              </a:solidFill>
              <a:latin typeface="Objectivity 1"/>
              <a:ea typeface="Objectivity 1"/>
              <a:cs typeface="Objectivity 1"/>
              <a:sym typeface="Objectivity 1"/>
            </a:endParaRPr>
          </a:p>
          <a:p>
            <a:pPr marL="539748" lvl="1" indent="-269874" algn="l">
              <a:lnSpc>
                <a:spcPts val="3499"/>
              </a:lnSpc>
              <a:buFont typeface="Arial"/>
              <a:buChar char="•"/>
            </a:pPr>
            <a:r>
              <a:rPr lang="en-US" sz="2499">
                <a:solidFill>
                  <a:srgbClr val="000000"/>
                </a:solidFill>
                <a:latin typeface="Objectivity 1"/>
                <a:ea typeface="Objectivity 1"/>
                <a:cs typeface="Objectivity 1"/>
                <a:sym typeface="Objectivity 1"/>
              </a:rPr>
              <a:t>Katalog tekstów źródłowych do obowiązkowej pracy ze źródłami i tekstami kultury </a:t>
            </a:r>
          </a:p>
          <a:p>
            <a:pPr algn="l">
              <a:lnSpc>
                <a:spcPts val="3499"/>
              </a:lnSpc>
            </a:pPr>
            <a:endParaRPr lang="en-US" sz="2499">
              <a:solidFill>
                <a:srgbClr val="000000"/>
              </a:solidFill>
              <a:latin typeface="Objectivity 1"/>
              <a:ea typeface="Objectivity 1"/>
              <a:cs typeface="Objectivity 1"/>
              <a:sym typeface="Objectivity 1"/>
            </a:endParaRPr>
          </a:p>
          <a:p>
            <a:pPr marL="539748" lvl="1" indent="-269874" algn="l">
              <a:lnSpc>
                <a:spcPts val="3499"/>
              </a:lnSpc>
              <a:buFont typeface="Arial"/>
              <a:buChar char="•"/>
            </a:pPr>
            <a:r>
              <a:rPr lang="en-US" sz="2499">
                <a:solidFill>
                  <a:srgbClr val="000000"/>
                </a:solidFill>
                <a:latin typeface="Objectivity 1"/>
                <a:ea typeface="Objectivity 1"/>
                <a:cs typeface="Objectivity 1"/>
                <a:sym typeface="Objectivity 1"/>
              </a:rPr>
              <a:t>Precyzyjnie określone minimum wiadomości</a:t>
            </a:r>
          </a:p>
          <a:p>
            <a:pPr marL="539748" lvl="1" indent="-269874" algn="l">
              <a:lnSpc>
                <a:spcPts val="3499"/>
              </a:lnSpc>
              <a:buFont typeface="Arial"/>
              <a:buChar char="•"/>
            </a:pPr>
            <a:r>
              <a:rPr lang="en-US" sz="2499">
                <a:solidFill>
                  <a:srgbClr val="000000"/>
                </a:solidFill>
                <a:latin typeface="Objectivity 1"/>
                <a:ea typeface="Objectivity 1"/>
                <a:cs typeface="Objectivity 1"/>
                <a:sym typeface="Objectivity 1"/>
              </a:rPr>
              <a:t>Znaczące zwiększenie udziału historii najnowszej - nacisk na eksponowanie wątków lokalnych oraz społecznych</a:t>
            </a:r>
          </a:p>
          <a:p>
            <a:pPr marL="539748" lvl="1" indent="-269874" algn="l">
              <a:lnSpc>
                <a:spcPts val="3499"/>
              </a:lnSpc>
              <a:buFont typeface="Arial"/>
              <a:buChar char="•"/>
            </a:pPr>
            <a:r>
              <a:rPr lang="en-US" sz="2499">
                <a:solidFill>
                  <a:srgbClr val="000000"/>
                </a:solidFill>
                <a:latin typeface="Objectivity 1"/>
                <a:ea typeface="Objectivity 1"/>
                <a:cs typeface="Objectivity 1"/>
                <a:sym typeface="Objectivity 1"/>
              </a:rPr>
              <a:t>Kształcenie kompetencji krytycznego                       i kreatywnego myślenia poprzez systematyczną pracę ze źródłami oraz inicjowanie dyskusji</a:t>
            </a:r>
          </a:p>
          <a:p>
            <a:pPr marL="539748" lvl="1" indent="-269874" algn="l">
              <a:lnSpc>
                <a:spcPts val="3499"/>
              </a:lnSpc>
              <a:spcBef>
                <a:spcPct val="0"/>
              </a:spcBef>
              <a:buFont typeface="Arial"/>
              <a:buChar char="•"/>
            </a:pPr>
            <a:r>
              <a:rPr lang="en-US" sz="2499">
                <a:solidFill>
                  <a:srgbClr val="000000"/>
                </a:solidFill>
                <a:latin typeface="Objectivity 1"/>
                <a:ea typeface="Objectivity 1"/>
                <a:cs typeface="Objectivity 1"/>
                <a:sym typeface="Objectivity 1"/>
              </a:rPr>
              <a:t>Kształtowanie  umiejętności argumentowania         i poszukiwania kompromisu </a:t>
            </a:r>
          </a:p>
        </p:txBody>
      </p:sp>
      <p:sp>
        <p:nvSpPr>
          <p:cNvPr id="6" name="TextBox 6"/>
          <p:cNvSpPr txBox="1"/>
          <p:nvPr/>
        </p:nvSpPr>
        <p:spPr>
          <a:xfrm>
            <a:off x="513359" y="1693132"/>
            <a:ext cx="7095012" cy="683999"/>
          </a:xfrm>
          <a:prstGeom prst="rect">
            <a:avLst/>
          </a:prstGeom>
        </p:spPr>
        <p:txBody>
          <a:bodyPr lIns="0" tIns="0" rIns="0" bIns="0" rtlCol="0" anchor="t">
            <a:spAutoFit/>
          </a:bodyPr>
          <a:lstStyle/>
          <a:p>
            <a:pPr algn="ctr">
              <a:lnSpc>
                <a:spcPts val="5349"/>
              </a:lnSpc>
              <a:spcBef>
                <a:spcPct val="0"/>
              </a:spcBef>
            </a:pPr>
            <a:r>
              <a:rPr lang="en-US" sz="3820"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144000" y="1693132"/>
            <a:ext cx="7095012" cy="683999"/>
          </a:xfrm>
          <a:prstGeom prst="rect">
            <a:avLst/>
          </a:prstGeom>
        </p:spPr>
        <p:txBody>
          <a:bodyPr lIns="0" tIns="0" rIns="0" bIns="0" rtlCol="0" anchor="t">
            <a:spAutoFit/>
          </a:bodyPr>
          <a:lstStyle/>
          <a:p>
            <a:pPr algn="ctr">
              <a:lnSpc>
                <a:spcPts val="5349"/>
              </a:lnSpc>
              <a:spcBef>
                <a:spcPct val="0"/>
              </a:spcBef>
            </a:pPr>
            <a:r>
              <a:rPr lang="en-US" sz="3820"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130094" y="719320"/>
            <a:ext cx="67383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
        <p:nvSpPr>
          <p:cNvPr id="4" name="TextBox 4"/>
          <p:cNvSpPr txBox="1"/>
          <p:nvPr/>
        </p:nvSpPr>
        <p:spPr>
          <a:xfrm>
            <a:off x="513359" y="1834808"/>
            <a:ext cx="17242291" cy="7874472"/>
          </a:xfrm>
          <a:prstGeom prst="rect">
            <a:avLst/>
          </a:prstGeom>
        </p:spPr>
        <p:txBody>
          <a:bodyPr lIns="0" tIns="0" rIns="0" bIns="0" rtlCol="0" anchor="t">
            <a:spAutoFit/>
          </a:bodyPr>
          <a:lstStyle/>
          <a:p>
            <a:pPr algn="l">
              <a:lnSpc>
                <a:spcPts val="4479"/>
              </a:lnSpc>
            </a:pPr>
            <a:endParaRPr dirty="0"/>
          </a:p>
          <a:p>
            <a:pPr marL="690877" lvl="1" indent="-345439" algn="l">
              <a:lnSpc>
                <a:spcPts val="4479"/>
              </a:lnSpc>
              <a:buFont typeface="Arial"/>
              <a:buChar char="•"/>
            </a:pPr>
            <a:r>
              <a:rPr lang="en-US" sz="3199" dirty="0" err="1">
                <a:solidFill>
                  <a:srgbClr val="000000"/>
                </a:solidFill>
                <a:latin typeface="Objectivity 1"/>
                <a:ea typeface="Objectivity 1"/>
                <a:cs typeface="Objectivity 1"/>
                <a:sym typeface="Objectivity 1"/>
              </a:rPr>
              <a:t>Lepsze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rozumienie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relacji</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między</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epokami</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pozwalające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na</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analizowanie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związków</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przyczynowych</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łączących</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historię</a:t>
            </a:r>
            <a:r>
              <a:rPr lang="en-US" sz="3199" dirty="0">
                <a:solidFill>
                  <a:srgbClr val="000000"/>
                </a:solidFill>
                <a:latin typeface="Objectivity 1"/>
                <a:ea typeface="Objectivity 1"/>
                <a:cs typeface="Objectivity 1"/>
                <a:sym typeface="Objectivity 1"/>
              </a:rPr>
              <a:t> ze </a:t>
            </a:r>
            <a:r>
              <a:rPr lang="en-US" sz="3199" dirty="0" err="1">
                <a:solidFill>
                  <a:srgbClr val="000000"/>
                </a:solidFill>
                <a:latin typeface="Objectivity 1"/>
                <a:ea typeface="Objectivity 1"/>
                <a:cs typeface="Objectivity 1"/>
                <a:sym typeface="Objectivity 1"/>
              </a:rPr>
              <a:t>współczesnością</a:t>
            </a:r>
            <a:endParaRPr lang="en-US" sz="3199" dirty="0">
              <a:solidFill>
                <a:srgbClr val="000000"/>
              </a:solidFill>
              <a:latin typeface="Objectivity 1"/>
              <a:ea typeface="Objectivity 1"/>
              <a:cs typeface="Objectivity 1"/>
              <a:sym typeface="Objectivity 1"/>
            </a:endParaRPr>
          </a:p>
          <a:p>
            <a:pPr marL="690877" lvl="1" indent="-345439" algn="l">
              <a:lnSpc>
                <a:spcPts val="4479"/>
              </a:lnSpc>
              <a:buFont typeface="Arial"/>
              <a:buChar char="•"/>
            </a:pPr>
            <a:r>
              <a:rPr lang="en-US" sz="3199" dirty="0" err="1">
                <a:solidFill>
                  <a:srgbClr val="000000"/>
                </a:solidFill>
                <a:latin typeface="Objectivity 1"/>
                <a:ea typeface="Objectivity 1"/>
                <a:cs typeface="Objectivity 1"/>
                <a:sym typeface="Objectivity 1"/>
              </a:rPr>
              <a:t>Intensywny</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rozwój</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myślenia</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krytycznego</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oraz</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przyczynowo</a:t>
            </a:r>
            <a:r>
              <a:rPr lang="en-US" sz="3199" dirty="0">
                <a:solidFill>
                  <a:srgbClr val="000000"/>
                </a:solidFill>
                <a:latin typeface="Objectivity 1"/>
                <a:ea typeface="Objectivity 1"/>
                <a:cs typeface="Objectivity 1"/>
                <a:sym typeface="Objectivity 1"/>
              </a:rPr>
              <a:t> - </a:t>
            </a:r>
            <a:r>
              <a:rPr lang="en-US" sz="3199" dirty="0" err="1">
                <a:solidFill>
                  <a:srgbClr val="000000"/>
                </a:solidFill>
                <a:latin typeface="Objectivity 1"/>
                <a:ea typeface="Objectivity 1"/>
                <a:cs typeface="Objectivity 1"/>
                <a:sym typeface="Objectivity 1"/>
              </a:rPr>
              <a:t>skutkowego</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umożliwia</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uczniom</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samodzielną</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ocenę</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faktów</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i</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wyciąganie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logicznych</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wniosków</a:t>
            </a:r>
            <a:r>
              <a:rPr lang="en-US" sz="3199" dirty="0">
                <a:solidFill>
                  <a:srgbClr val="000000"/>
                </a:solidFill>
                <a:latin typeface="Objectivity 1"/>
                <a:ea typeface="Objectivity 1"/>
                <a:cs typeface="Objectivity 1"/>
                <a:sym typeface="Objectivity 1"/>
              </a:rPr>
              <a:t> z </a:t>
            </a:r>
            <a:r>
              <a:rPr lang="en-US" sz="3199" dirty="0" err="1">
                <a:solidFill>
                  <a:srgbClr val="000000"/>
                </a:solidFill>
                <a:latin typeface="Objectivity 1"/>
                <a:ea typeface="Objectivity 1"/>
                <a:cs typeface="Objectivity 1"/>
                <a:sym typeface="Objectivity 1"/>
              </a:rPr>
              <a:t>procesów</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dziejowych</a:t>
            </a:r>
            <a:endParaRPr lang="en-US" sz="3199" dirty="0">
              <a:solidFill>
                <a:srgbClr val="000000"/>
              </a:solidFill>
              <a:latin typeface="Objectivity 1"/>
              <a:ea typeface="Objectivity 1"/>
              <a:cs typeface="Objectivity 1"/>
              <a:sym typeface="Objectivity 1"/>
            </a:endParaRPr>
          </a:p>
          <a:p>
            <a:pPr marL="690877" lvl="1" indent="-345439" algn="l">
              <a:lnSpc>
                <a:spcPts val="4479"/>
              </a:lnSpc>
              <a:buFont typeface="Arial"/>
              <a:buChar char="•"/>
            </a:pPr>
            <a:r>
              <a:rPr lang="en-US" sz="3199" dirty="0" err="1">
                <a:solidFill>
                  <a:srgbClr val="000000"/>
                </a:solidFill>
                <a:latin typeface="Objectivity 1"/>
                <a:ea typeface="Objectivity 1"/>
                <a:cs typeface="Objectivity 1"/>
                <a:sym typeface="Objectivity 1"/>
              </a:rPr>
              <a:t>Regularna</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analiza</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różnorodnych</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źródeł</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pozwala</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na</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wielozmysłowe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immersyjne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poznawanie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historii</a:t>
            </a:r>
            <a:endParaRPr lang="en-US" sz="3199" dirty="0">
              <a:solidFill>
                <a:srgbClr val="000000"/>
              </a:solidFill>
              <a:latin typeface="Objectivity 1"/>
              <a:ea typeface="Objectivity 1"/>
              <a:cs typeface="Objectivity 1"/>
              <a:sym typeface="Objectivity 1"/>
            </a:endParaRPr>
          </a:p>
          <a:p>
            <a:pPr marL="690877" lvl="1" indent="-345439" algn="l">
              <a:lnSpc>
                <a:spcPts val="4479"/>
              </a:lnSpc>
              <a:buFont typeface="Arial"/>
              <a:buChar char="•"/>
            </a:pPr>
            <a:r>
              <a:rPr lang="en-US" sz="3199" dirty="0" err="1">
                <a:solidFill>
                  <a:srgbClr val="000000"/>
                </a:solidFill>
                <a:latin typeface="Objectivity 1"/>
                <a:ea typeface="Objectivity 1"/>
                <a:cs typeface="Objectivity 1"/>
                <a:sym typeface="Objectivity 1"/>
              </a:rPr>
              <a:t>Wzmacnianie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podmiotowości</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ucznia</a:t>
            </a:r>
            <a:r>
              <a:rPr lang="en-US" sz="3199" dirty="0">
                <a:solidFill>
                  <a:srgbClr val="000000"/>
                </a:solidFill>
                <a:latin typeface="Objectivity 1"/>
                <a:ea typeface="Objectivity 1"/>
                <a:cs typeface="Objectivity 1"/>
                <a:sym typeface="Objectivity 1"/>
              </a:rPr>
              <a:t> – </a:t>
            </a:r>
            <a:r>
              <a:rPr lang="en-US" sz="3199" dirty="0" err="1">
                <a:solidFill>
                  <a:srgbClr val="000000"/>
                </a:solidFill>
                <a:latin typeface="Objectivity 1"/>
                <a:ea typeface="Objectivity 1"/>
                <a:cs typeface="Objectivity 1"/>
                <a:sym typeface="Objectivity 1"/>
              </a:rPr>
              <a:t>promowanie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sprawczości</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poprzez</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stosowanie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metod</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aktywizujących</a:t>
            </a:r>
            <a:r>
              <a:rPr lang="en-US" sz="3199" dirty="0">
                <a:solidFill>
                  <a:srgbClr val="000000"/>
                </a:solidFill>
                <a:latin typeface="Objectivity 1"/>
                <a:ea typeface="Objectivity 1"/>
                <a:cs typeface="Objectivity 1"/>
                <a:sym typeface="Objectivity 1"/>
              </a:rPr>
              <a:t>, w </a:t>
            </a:r>
            <a:r>
              <a:rPr lang="en-US" sz="3199" dirty="0" err="1">
                <a:solidFill>
                  <a:srgbClr val="000000"/>
                </a:solidFill>
                <a:latin typeface="Objectivity 1"/>
                <a:ea typeface="Objectivity 1"/>
                <a:cs typeface="Objectivity 1"/>
                <a:sym typeface="Objectivity 1"/>
              </a:rPr>
              <a:t>tym</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realizację</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projektów</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edukacyjnych</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udział</a:t>
            </a:r>
            <a:r>
              <a:rPr lang="en-US" sz="3199" dirty="0">
                <a:solidFill>
                  <a:srgbClr val="000000"/>
                </a:solidFill>
                <a:latin typeface="Objectivity 1"/>
                <a:ea typeface="Objectivity 1"/>
                <a:cs typeface="Objectivity 1"/>
                <a:sym typeface="Objectivity 1"/>
              </a:rPr>
              <a:t> w </a:t>
            </a:r>
            <a:r>
              <a:rPr lang="en-US" sz="3199" dirty="0" err="1">
                <a:solidFill>
                  <a:srgbClr val="000000"/>
                </a:solidFill>
                <a:latin typeface="Objectivity 1"/>
                <a:ea typeface="Objectivity 1"/>
                <a:cs typeface="Objectivity 1"/>
                <a:sym typeface="Objectivity 1"/>
              </a:rPr>
              <a:t>dyskusjach</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oraz</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prowadzenie</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ustrukturyzowanych</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debat</a:t>
            </a:r>
            <a:r>
              <a:rPr lang="en-US" sz="3199" dirty="0">
                <a:solidFill>
                  <a:srgbClr val="000000"/>
                </a:solidFill>
                <a:latin typeface="Objectivity 1"/>
                <a:ea typeface="Objectivity 1"/>
                <a:cs typeface="Objectivity 1"/>
                <a:sym typeface="Objectivity 1"/>
              </a:rPr>
              <a:t> </a:t>
            </a:r>
            <a:r>
              <a:rPr lang="en-US" sz="3199" dirty="0" err="1">
                <a:solidFill>
                  <a:srgbClr val="000000"/>
                </a:solidFill>
                <a:latin typeface="Objectivity 1"/>
                <a:ea typeface="Objectivity 1"/>
                <a:cs typeface="Objectivity 1"/>
                <a:sym typeface="Objectivity 1"/>
              </a:rPr>
              <a:t>oksfordzkich</a:t>
            </a:r>
            <a:endParaRPr lang="en-US" sz="3199" dirty="0">
              <a:solidFill>
                <a:srgbClr val="000000"/>
              </a:solidFill>
              <a:latin typeface="Objectivity 1"/>
              <a:ea typeface="Objectivity 1"/>
              <a:cs typeface="Objectivity 1"/>
              <a:sym typeface="Objectivity 1"/>
            </a:endParaRPr>
          </a:p>
          <a:p>
            <a:pPr algn="l">
              <a:lnSpc>
                <a:spcPts val="4479"/>
              </a:lnSpc>
            </a:pPr>
            <a:endParaRPr lang="en-US" sz="3199" dirty="0">
              <a:solidFill>
                <a:srgbClr val="000000"/>
              </a:solidFill>
              <a:latin typeface="Objectivity 1"/>
              <a:ea typeface="Objectivity 1"/>
              <a:cs typeface="Objectivity 1"/>
              <a:sym typeface="Objectivity 1"/>
            </a:endParaRPr>
          </a:p>
          <a:p>
            <a:pPr algn="l">
              <a:lnSpc>
                <a:spcPts val="2542"/>
              </a:lnSpc>
            </a:pPr>
            <a:endParaRPr lang="en-US" sz="3199" dirty="0">
              <a:solidFill>
                <a:srgbClr val="000000"/>
              </a:solidFill>
              <a:latin typeface="Objectivity 1"/>
              <a:ea typeface="Objectivity 1"/>
              <a:cs typeface="Objectivity 1"/>
              <a:sym typeface="Objectivity 1"/>
            </a:endParaRPr>
          </a:p>
          <a:p>
            <a:pPr algn="l">
              <a:lnSpc>
                <a:spcPts val="3167"/>
              </a:lnSpc>
            </a:pPr>
            <a:endParaRPr lang="en-US" sz="3199" dirty="0">
              <a:solidFill>
                <a:srgbClr val="000000"/>
              </a:solidFill>
              <a:latin typeface="Objectivity 1"/>
              <a:ea typeface="Objectivity 1"/>
              <a:cs typeface="Objectivity 1"/>
              <a:sym typeface="Objectivity 1"/>
            </a:endParaRPr>
          </a:p>
          <a:p>
            <a:pPr algn="l">
              <a:lnSpc>
                <a:spcPts val="3167"/>
              </a:lnSpc>
              <a:spcBef>
                <a:spcPct val="0"/>
              </a:spcBef>
            </a:pPr>
            <a:endParaRPr lang="en-US" sz="3199" dirty="0">
              <a:solidFill>
                <a:srgbClr val="000000"/>
              </a:solidFill>
              <a:latin typeface="Objectivity 1"/>
              <a:ea typeface="Objectivity 1"/>
              <a:cs typeface="Objectivity 1"/>
              <a:sym typeface="Objectivity 1"/>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440643" y="719320"/>
            <a:ext cx="8570757" cy="750570"/>
          </a:xfrm>
          <a:prstGeom prst="rect">
            <a:avLst/>
          </a:prstGeom>
        </p:spPr>
        <p:txBody>
          <a:bodyPr wrap="square" lIns="0" tIns="0" rIns="0" bIns="0" rtlCol="0" anchor="t">
            <a:spAutoFit/>
          </a:bodyPr>
          <a:lstStyle/>
          <a:p>
            <a:pPr algn="just">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
        <p:nvSpPr>
          <p:cNvPr id="3" name="Freeform 3"/>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4" name="TextBox 4"/>
          <p:cNvSpPr txBox="1"/>
          <p:nvPr/>
        </p:nvSpPr>
        <p:spPr>
          <a:xfrm>
            <a:off x="513359" y="1997509"/>
            <a:ext cx="17573988" cy="7965078"/>
          </a:xfrm>
          <a:prstGeom prst="rect">
            <a:avLst/>
          </a:prstGeom>
        </p:spPr>
        <p:txBody>
          <a:bodyPr lIns="0" tIns="0" rIns="0" bIns="0" rtlCol="0" anchor="t">
            <a:spAutoFit/>
          </a:bodyPr>
          <a:lstStyle/>
          <a:p>
            <a:pPr marL="669481" lvl="1" indent="-334740" algn="l">
              <a:lnSpc>
                <a:spcPts val="4341"/>
              </a:lnSpc>
              <a:buFont typeface="Arial"/>
              <a:buChar char="•"/>
            </a:pPr>
            <a:r>
              <a:rPr lang="en-US" sz="3100">
                <a:solidFill>
                  <a:srgbClr val="000000"/>
                </a:solidFill>
                <a:latin typeface="Objectivity 1"/>
                <a:ea typeface="Objectivity 1"/>
                <a:cs typeface="Objectivity 1"/>
                <a:sym typeface="Objectivity 1"/>
              </a:rPr>
              <a:t>Zwiększenie autonomii zawodowej, co umożliwia pełne wykorzystanie kreatywności nauczyciela i dostosowanie narzędzi do specyfiki danej klasy</a:t>
            </a:r>
          </a:p>
          <a:p>
            <a:pPr marL="669481" lvl="1" indent="-334740" algn="l">
              <a:lnSpc>
                <a:spcPts val="4341"/>
              </a:lnSpc>
              <a:buFont typeface="Arial"/>
              <a:buChar char="•"/>
            </a:pPr>
            <a:r>
              <a:rPr lang="en-US" sz="3100">
                <a:solidFill>
                  <a:srgbClr val="000000"/>
                </a:solidFill>
                <a:latin typeface="Objectivity 1"/>
                <a:ea typeface="Objectivity 1"/>
                <a:cs typeface="Objectivity 1"/>
                <a:sym typeface="Objectivity 1"/>
              </a:rPr>
              <a:t>Przejście na model problemowy pozwala na głębszą analizę zjawisk i czyni proces nauczania bardziej wartościowym intelektualnie</a:t>
            </a:r>
          </a:p>
          <a:p>
            <a:pPr marL="669481" lvl="1" indent="-334740" algn="l">
              <a:lnSpc>
                <a:spcPts val="4341"/>
              </a:lnSpc>
              <a:buFont typeface="Arial"/>
              <a:buChar char="•"/>
            </a:pPr>
            <a:r>
              <a:rPr lang="en-US" sz="3100">
                <a:solidFill>
                  <a:srgbClr val="000000"/>
                </a:solidFill>
                <a:latin typeface="Objectivity 1"/>
                <a:ea typeface="Objectivity 1"/>
                <a:cs typeface="Objectivity 1"/>
                <a:sym typeface="Objectivity 1"/>
              </a:rPr>
              <a:t>Optymalizacja programu nauczania redukuje presję czasu i pozwala na rzetelne utrwalenie kluczowych wiadomości</a:t>
            </a:r>
          </a:p>
          <a:p>
            <a:pPr marL="669481" lvl="1" indent="-334740" algn="l">
              <a:lnSpc>
                <a:spcPts val="4341"/>
              </a:lnSpc>
              <a:buFont typeface="Arial"/>
              <a:buChar char="•"/>
            </a:pPr>
            <a:r>
              <a:rPr lang="en-US" sz="3100">
                <a:solidFill>
                  <a:srgbClr val="000000"/>
                </a:solidFill>
                <a:latin typeface="Objectivity 1"/>
                <a:ea typeface="Objectivity 1"/>
                <a:cs typeface="Objectivity 1"/>
                <a:sym typeface="Objectivity 1"/>
              </a:rPr>
              <a:t>Integracja międzyprzedmiotowa sprzyja budowaniu holistycznej wiedzy u uczniów    i ułatwia planowanie wspólnych projektów</a:t>
            </a:r>
          </a:p>
          <a:p>
            <a:pPr marL="669481" lvl="1" indent="-334740" algn="l">
              <a:lnSpc>
                <a:spcPts val="4341"/>
              </a:lnSpc>
              <a:buFont typeface="Arial"/>
              <a:buChar char="•"/>
            </a:pPr>
            <a:r>
              <a:rPr lang="en-US" sz="3100">
                <a:solidFill>
                  <a:srgbClr val="000000"/>
                </a:solidFill>
                <a:latin typeface="Objectivity 1"/>
                <a:ea typeface="Objectivity 1"/>
                <a:cs typeface="Objectivity 1"/>
                <a:sym typeface="Objectivity 1"/>
              </a:rPr>
              <a:t>Wzrost prestiżu przedmiotu – pozycjonuje się historię jako kluczowe narzędzie rozwoju nowoczesnych kompetencji, takich jak analiza krytyczna czy synteza informacji, co podnosi rangę przedmiotu w systemie edukacji </a:t>
            </a:r>
          </a:p>
          <a:p>
            <a:pPr marL="669481" lvl="1" indent="-334740" algn="l">
              <a:lnSpc>
                <a:spcPts val="4341"/>
              </a:lnSpc>
              <a:buFont typeface="Arial"/>
              <a:buChar char="•"/>
            </a:pPr>
            <a:r>
              <a:rPr lang="en-US" sz="3100">
                <a:solidFill>
                  <a:srgbClr val="000000"/>
                </a:solidFill>
                <a:latin typeface="Objectivity 1"/>
                <a:ea typeface="Objectivity 1"/>
                <a:cs typeface="Objectivity 1"/>
                <a:sym typeface="Objectivity 1"/>
              </a:rPr>
              <a:t>Model problemowy pozwala na prowadzenie zajęć opartych na analizie, interpretacji i krytycznym myśleniu</a:t>
            </a:r>
          </a:p>
          <a:p>
            <a:pPr marL="669481" lvl="1" indent="-334740" algn="l">
              <a:lnSpc>
                <a:spcPts val="4341"/>
              </a:lnSpc>
              <a:buFont typeface="Arial"/>
              <a:buChar char="•"/>
            </a:pPr>
            <a:r>
              <a:rPr lang="en-US" sz="3100">
                <a:solidFill>
                  <a:srgbClr val="000000"/>
                </a:solidFill>
                <a:latin typeface="Objectivity 1"/>
                <a:ea typeface="Objectivity 1"/>
                <a:cs typeface="Objectivity 1"/>
                <a:sym typeface="Objectivity 1"/>
              </a:rPr>
              <a:t>Nauczyciel staje się moderatorem dociekań, a nie jedynie dostarczycielem treści</a:t>
            </a:r>
          </a:p>
          <a:p>
            <a:pPr algn="l">
              <a:lnSpc>
                <a:spcPts val="2768"/>
              </a:lnSpc>
              <a:spcBef>
                <a:spcPct val="0"/>
              </a:spcBef>
            </a:pPr>
            <a:endParaRPr lang="en-US" sz="3100">
              <a:solidFill>
                <a:srgbClr val="000000"/>
              </a:solidFill>
              <a:latin typeface="Objectivity 1"/>
              <a:ea typeface="Objectivity 1"/>
              <a:cs typeface="Objectivity 1"/>
              <a:sym typeface="Objectivity 1"/>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736761" y="505603"/>
            <a:ext cx="10905870" cy="729046"/>
          </a:xfrm>
          <a:prstGeom prst="rect">
            <a:avLst/>
          </a:prstGeom>
        </p:spPr>
        <p:txBody>
          <a:bodyPr wrap="square" lIns="0" tIns="0" rIns="0" bIns="0" rtlCol="0" anchor="t">
            <a:spAutoFit/>
          </a:bodyPr>
          <a:lstStyle/>
          <a:p>
            <a:pPr algn="l">
              <a:lnSpc>
                <a:spcPts val="5880"/>
              </a:lnSpc>
            </a:pPr>
            <a:r>
              <a:rPr lang="en-US" sz="4200" b="1" dirty="0">
                <a:solidFill>
                  <a:srgbClr val="607EFF"/>
                </a:solidFill>
                <a:latin typeface="Objectivity 2 Bold"/>
                <a:ea typeface="Objectivity 2 Bold"/>
                <a:cs typeface="Objectivity 2 Bold"/>
                <a:sym typeface="Objectivity 2 Bold"/>
              </a:rPr>
              <a:t>EDUKACJA OBYWATELSKA KLASA VI</a:t>
            </a:r>
          </a:p>
        </p:txBody>
      </p:sp>
      <p:sp>
        <p:nvSpPr>
          <p:cNvPr id="4" name="TextBox 4"/>
          <p:cNvSpPr txBox="1"/>
          <p:nvPr/>
        </p:nvSpPr>
        <p:spPr>
          <a:xfrm>
            <a:off x="513359" y="2550077"/>
            <a:ext cx="8608473" cy="7529879"/>
          </a:xfrm>
          <a:prstGeom prst="rect">
            <a:avLst/>
          </a:prstGeom>
        </p:spPr>
        <p:txBody>
          <a:bodyPr lIns="0" tIns="0" rIns="0" bIns="0" rtlCol="0" anchor="t">
            <a:spAutoFit/>
          </a:bodyPr>
          <a:lstStyle/>
          <a:p>
            <a:pPr marL="561341" lvl="1" indent="-280670" algn="l">
              <a:lnSpc>
                <a:spcPts val="3640"/>
              </a:lnSpc>
              <a:buFont typeface="Arial"/>
              <a:buChar char="•"/>
            </a:pPr>
            <a:r>
              <a:rPr lang="en-US" sz="2600" b="1">
                <a:solidFill>
                  <a:srgbClr val="000000"/>
                </a:solidFill>
                <a:latin typeface="Objectivity 1 Bold"/>
                <a:ea typeface="Objectivity 1 Bold"/>
                <a:cs typeface="Objectivity 1 Bold"/>
                <a:sym typeface="Objectivity 1 Bold"/>
              </a:rPr>
              <a:t>Wiedza o społeczeństwie </a:t>
            </a:r>
          </a:p>
          <a:p>
            <a:pPr marL="561337" lvl="1" indent="-280669" algn="l">
              <a:lnSpc>
                <a:spcPts val="3639"/>
              </a:lnSpc>
              <a:buFont typeface="Arial"/>
              <a:buChar char="•"/>
            </a:pPr>
            <a:r>
              <a:rPr lang="en-US" sz="2599">
                <a:solidFill>
                  <a:srgbClr val="000000"/>
                </a:solidFill>
                <a:latin typeface="Objectivity 1"/>
                <a:ea typeface="Objectivity 1"/>
                <a:cs typeface="Objectivity 1"/>
                <a:sym typeface="Objectivity 1"/>
              </a:rPr>
              <a:t>Przekaz teoretycznej wiedzy o państwie, prawie i społeczeństwie</a:t>
            </a:r>
          </a:p>
          <a:p>
            <a:pPr marL="561337" lvl="1" indent="-280669" algn="l">
              <a:lnSpc>
                <a:spcPts val="3639"/>
              </a:lnSpc>
              <a:buFont typeface="Arial"/>
              <a:buChar char="•"/>
            </a:pPr>
            <a:r>
              <a:rPr lang="en-US" sz="2599">
                <a:solidFill>
                  <a:srgbClr val="000000"/>
                </a:solidFill>
                <a:latin typeface="Objectivity 1"/>
                <a:ea typeface="Objectivity 1"/>
                <a:cs typeface="Objectivity 1"/>
                <a:sym typeface="Objectivity 1"/>
              </a:rPr>
              <a:t>Lekcje o charakterze problemowo‑opisowym</a:t>
            </a:r>
          </a:p>
          <a:p>
            <a:pPr marL="561337" lvl="1" indent="-280669" algn="l">
              <a:lnSpc>
                <a:spcPts val="3639"/>
              </a:lnSpc>
              <a:buFont typeface="Arial"/>
              <a:buChar char="•"/>
            </a:pPr>
            <a:r>
              <a:rPr lang="en-US" sz="2599">
                <a:solidFill>
                  <a:srgbClr val="000000"/>
                </a:solidFill>
                <a:latin typeface="Objectivity 1"/>
                <a:ea typeface="Objectivity 1"/>
                <a:cs typeface="Objectivity 1"/>
                <a:sym typeface="Objectivity 1"/>
              </a:rPr>
              <a:t>Omawianie Konstytucji RP, działania organów władzy, praw i obowiązków obywatela oraz struktur UE</a:t>
            </a:r>
          </a:p>
          <a:p>
            <a:pPr marL="561337" lvl="1" indent="-280669" algn="l">
              <a:lnSpc>
                <a:spcPts val="3639"/>
              </a:lnSpc>
              <a:buFont typeface="Arial"/>
              <a:buChar char="•"/>
            </a:pPr>
            <a:r>
              <a:rPr lang="en-US" sz="2599">
                <a:solidFill>
                  <a:srgbClr val="000000"/>
                </a:solidFill>
                <a:latin typeface="Objectivity 1"/>
                <a:ea typeface="Objectivity 1"/>
                <a:cs typeface="Objectivity 1"/>
                <a:sym typeface="Objectivity 1"/>
              </a:rPr>
              <a:t>Rozpoznawanie instytucji publicznych, definiowanie pojęć, opisywanie procedur prawnych i administracyjnych</a:t>
            </a:r>
          </a:p>
          <a:p>
            <a:pPr marL="561337" lvl="1" indent="-280669" algn="l">
              <a:lnSpc>
                <a:spcPts val="3639"/>
              </a:lnSpc>
              <a:buFont typeface="Arial"/>
              <a:buChar char="•"/>
            </a:pPr>
            <a:r>
              <a:rPr lang="en-US" sz="2599">
                <a:solidFill>
                  <a:srgbClr val="000000"/>
                </a:solidFill>
                <a:latin typeface="Objectivity 1"/>
                <a:ea typeface="Objectivity 1"/>
                <a:cs typeface="Objectivity 1"/>
                <a:sym typeface="Objectivity 1"/>
              </a:rPr>
              <a:t>Uczeń jako odbiorca wiedzy – analiza przykładów, przyswajanie gotowych modeli</a:t>
            </a:r>
          </a:p>
          <a:p>
            <a:pPr marL="561337" lvl="1" indent="-280669" algn="l">
              <a:lnSpc>
                <a:spcPts val="3639"/>
              </a:lnSpc>
              <a:buFont typeface="Arial"/>
              <a:buChar char="•"/>
            </a:pPr>
            <a:r>
              <a:rPr lang="en-US" sz="2599">
                <a:solidFill>
                  <a:srgbClr val="000000"/>
                </a:solidFill>
                <a:latin typeface="Objectivity 1"/>
                <a:ea typeface="Objectivity 1"/>
                <a:cs typeface="Objectivity 1"/>
                <a:sym typeface="Objectivity 1"/>
              </a:rPr>
              <a:t>Odwołania do aktualnych wydarzeń wprowadzane pośrednio</a:t>
            </a:r>
          </a:p>
          <a:p>
            <a:pPr algn="l">
              <a:lnSpc>
                <a:spcPts val="3079"/>
              </a:lnSpc>
            </a:pPr>
            <a:endParaRPr lang="en-US" sz="2599">
              <a:solidFill>
                <a:srgbClr val="000000"/>
              </a:solidFill>
              <a:latin typeface="Objectivity 1"/>
              <a:ea typeface="Objectivity 1"/>
              <a:cs typeface="Objectivity 1"/>
              <a:sym typeface="Objectivity 1"/>
            </a:endParaRPr>
          </a:p>
          <a:p>
            <a:pPr algn="l">
              <a:lnSpc>
                <a:spcPts val="2596"/>
              </a:lnSpc>
            </a:pPr>
            <a:endParaRPr lang="en-US" sz="2599">
              <a:solidFill>
                <a:srgbClr val="000000"/>
              </a:solidFill>
              <a:latin typeface="Objectivity 1"/>
              <a:ea typeface="Objectivity 1"/>
              <a:cs typeface="Objectivity 1"/>
              <a:sym typeface="Objectivity 1"/>
            </a:endParaRPr>
          </a:p>
          <a:p>
            <a:pPr algn="l">
              <a:lnSpc>
                <a:spcPts val="3144"/>
              </a:lnSpc>
              <a:spcBef>
                <a:spcPct val="0"/>
              </a:spcBef>
            </a:pPr>
            <a:endParaRPr lang="en-US" sz="2599">
              <a:solidFill>
                <a:srgbClr val="000000"/>
              </a:solidFill>
              <a:latin typeface="Objectivity 1"/>
              <a:ea typeface="Objectivity 1"/>
              <a:cs typeface="Objectivity 1"/>
              <a:sym typeface="Objectivity 1"/>
            </a:endParaRPr>
          </a:p>
        </p:txBody>
      </p:sp>
      <p:sp>
        <p:nvSpPr>
          <p:cNvPr id="5" name="TextBox 5"/>
          <p:cNvSpPr txBox="1"/>
          <p:nvPr/>
        </p:nvSpPr>
        <p:spPr>
          <a:xfrm>
            <a:off x="9064539" y="2550077"/>
            <a:ext cx="9105939" cy="7887124"/>
          </a:xfrm>
          <a:prstGeom prst="rect">
            <a:avLst/>
          </a:prstGeom>
        </p:spPr>
        <p:txBody>
          <a:bodyPr lIns="0" tIns="0" rIns="0" bIns="0" rtlCol="0" anchor="t">
            <a:spAutoFit/>
          </a:bodyPr>
          <a:lstStyle/>
          <a:p>
            <a:pPr marL="555037" lvl="1" indent="-277518" algn="l">
              <a:lnSpc>
                <a:spcPts val="3599"/>
              </a:lnSpc>
              <a:buFont typeface="Arial"/>
              <a:buChar char="•"/>
            </a:pPr>
            <a:r>
              <a:rPr lang="en-US" sz="2570" b="1">
                <a:solidFill>
                  <a:srgbClr val="000000"/>
                </a:solidFill>
                <a:latin typeface="Objectivity 1 Bold"/>
                <a:ea typeface="Objectivity 1 Bold"/>
                <a:cs typeface="Objectivity 1 Bold"/>
                <a:sym typeface="Objectivity 1 Bold"/>
              </a:rPr>
              <a:t>Edukacja obywatelska</a:t>
            </a:r>
          </a:p>
          <a:p>
            <a:pPr marL="555037" lvl="1" indent="-277518" algn="l">
              <a:lnSpc>
                <a:spcPts val="3599"/>
              </a:lnSpc>
              <a:buFont typeface="Arial"/>
              <a:buChar char="•"/>
            </a:pPr>
            <a:r>
              <a:rPr lang="en-US" sz="2570">
                <a:solidFill>
                  <a:srgbClr val="000000"/>
                </a:solidFill>
                <a:latin typeface="Objectivity 1"/>
                <a:ea typeface="Objectivity 1"/>
                <a:cs typeface="Objectivity 1"/>
                <a:sym typeface="Objectivity 1"/>
              </a:rPr>
              <a:t>Kształtowanie aktywnego obywatela, rozwijanie poczucia sprawczości i gotowości do udziału        w życiu publicznym</a:t>
            </a:r>
          </a:p>
          <a:p>
            <a:pPr marL="555037" lvl="1" indent="-277518" algn="l">
              <a:lnSpc>
                <a:spcPts val="3599"/>
              </a:lnSpc>
              <a:buFont typeface="Arial"/>
              <a:buChar char="•"/>
            </a:pPr>
            <a:r>
              <a:rPr lang="en-US" sz="2570">
                <a:solidFill>
                  <a:srgbClr val="000000"/>
                </a:solidFill>
                <a:latin typeface="Objectivity 1"/>
                <a:ea typeface="Objectivity 1"/>
                <a:cs typeface="Objectivity 1"/>
                <a:sym typeface="Objectivity 1"/>
              </a:rPr>
              <a:t>Wprowadzenie praktycznych narzędzi działania obywatelskiego</a:t>
            </a:r>
          </a:p>
          <a:p>
            <a:pPr marL="555037" lvl="1" indent="-277518" algn="l">
              <a:lnSpc>
                <a:spcPts val="3599"/>
              </a:lnSpc>
              <a:buFont typeface="Arial"/>
              <a:buChar char="•"/>
            </a:pPr>
            <a:r>
              <a:rPr lang="en-US" sz="2570">
                <a:solidFill>
                  <a:srgbClr val="000000"/>
                </a:solidFill>
                <a:latin typeface="Objectivity 1"/>
                <a:ea typeface="Objectivity 1"/>
                <a:cs typeface="Objectivity 1"/>
                <a:sym typeface="Objectivity 1"/>
              </a:rPr>
              <a:t>Uczeń jako pełnoprawny uczestnik życia społecznego i inicjator działań</a:t>
            </a:r>
          </a:p>
          <a:p>
            <a:pPr marL="555037" lvl="1" indent="-277518" algn="l">
              <a:lnSpc>
                <a:spcPts val="3599"/>
              </a:lnSpc>
              <a:buFont typeface="Arial"/>
              <a:buChar char="•"/>
            </a:pPr>
            <a:r>
              <a:rPr lang="en-US" sz="2570">
                <a:solidFill>
                  <a:srgbClr val="000000"/>
                </a:solidFill>
                <a:latin typeface="Objectivity 1"/>
                <a:ea typeface="Objectivity 1"/>
                <a:cs typeface="Objectivity 1"/>
                <a:sym typeface="Objectivity 1"/>
              </a:rPr>
              <a:t>Nauczanie oparte na działaniu</a:t>
            </a:r>
          </a:p>
          <a:p>
            <a:pPr marL="555037" lvl="1" indent="-277518" algn="l">
              <a:lnSpc>
                <a:spcPts val="3599"/>
              </a:lnSpc>
              <a:buFont typeface="Arial"/>
              <a:buChar char="•"/>
            </a:pPr>
            <a:r>
              <a:rPr lang="en-US" sz="2570">
                <a:solidFill>
                  <a:srgbClr val="000000"/>
                </a:solidFill>
                <a:latin typeface="Objectivity 1"/>
                <a:ea typeface="Objectivity 1"/>
                <a:cs typeface="Objectivity 1"/>
                <a:sym typeface="Objectivity 1"/>
              </a:rPr>
              <a:t>Rozwój kompetencji miękkich: komunikacji, współdecydowania, krytycznej analizy informacji, przeciwdziałania dezinformacji, pracy zespołowej</a:t>
            </a:r>
          </a:p>
          <a:p>
            <a:pPr marL="555037" lvl="1" indent="-277518" algn="l">
              <a:lnSpc>
                <a:spcPts val="3599"/>
              </a:lnSpc>
              <a:buFont typeface="Arial"/>
              <a:buChar char="•"/>
            </a:pPr>
            <a:r>
              <a:rPr lang="en-US" sz="2570">
                <a:solidFill>
                  <a:srgbClr val="000000"/>
                </a:solidFill>
                <a:latin typeface="Objectivity 1"/>
                <a:ea typeface="Objectivity 1"/>
                <a:cs typeface="Objectivity 1"/>
                <a:sym typeface="Objectivity 1"/>
              </a:rPr>
              <a:t>Bezpośrednia analiza aktualnych problemów społecznych i obywatelskich</a:t>
            </a:r>
          </a:p>
          <a:p>
            <a:pPr marL="555037" lvl="1" indent="-277518" algn="l">
              <a:lnSpc>
                <a:spcPts val="3599"/>
              </a:lnSpc>
              <a:buFont typeface="Arial"/>
              <a:buChar char="•"/>
            </a:pPr>
            <a:r>
              <a:rPr lang="en-US" sz="2570">
                <a:solidFill>
                  <a:srgbClr val="000000"/>
                </a:solidFill>
                <a:latin typeface="Objectivity 1"/>
                <a:ea typeface="Objectivity 1"/>
                <a:cs typeface="Objectivity 1"/>
                <a:sym typeface="Objectivity 1"/>
              </a:rPr>
              <a:t>Zastosowanie praktycznych narzędzi prawnych, np. statut szkoły, ustawy, kodeksy</a:t>
            </a:r>
          </a:p>
          <a:p>
            <a:pPr algn="l">
              <a:lnSpc>
                <a:spcPts val="5804"/>
              </a:lnSpc>
              <a:spcBef>
                <a:spcPct val="0"/>
              </a:spcBef>
            </a:pPr>
            <a:endParaRPr lang="en-US" sz="2570">
              <a:solidFill>
                <a:srgbClr val="000000"/>
              </a:solidFill>
              <a:latin typeface="Objectivity 1"/>
              <a:ea typeface="Objectivity 1"/>
              <a:cs typeface="Objectivity 1"/>
              <a:sym typeface="Objectivity 1"/>
            </a:endParaRPr>
          </a:p>
        </p:txBody>
      </p:sp>
      <p:sp>
        <p:nvSpPr>
          <p:cNvPr id="6" name="TextBox 6"/>
          <p:cNvSpPr txBox="1"/>
          <p:nvPr/>
        </p:nvSpPr>
        <p:spPr>
          <a:xfrm>
            <a:off x="513359" y="1777752"/>
            <a:ext cx="7095012" cy="683999"/>
          </a:xfrm>
          <a:prstGeom prst="rect">
            <a:avLst/>
          </a:prstGeom>
        </p:spPr>
        <p:txBody>
          <a:bodyPr lIns="0" tIns="0" rIns="0" bIns="0" rtlCol="0" anchor="t">
            <a:spAutoFit/>
          </a:bodyPr>
          <a:lstStyle/>
          <a:p>
            <a:pPr algn="ctr">
              <a:lnSpc>
                <a:spcPts val="5349"/>
              </a:lnSpc>
              <a:spcBef>
                <a:spcPct val="0"/>
              </a:spcBef>
            </a:pPr>
            <a:r>
              <a:rPr lang="en-US" sz="3820"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547619" y="1818453"/>
            <a:ext cx="7095012" cy="683999"/>
          </a:xfrm>
          <a:prstGeom prst="rect">
            <a:avLst/>
          </a:prstGeom>
        </p:spPr>
        <p:txBody>
          <a:bodyPr lIns="0" tIns="0" rIns="0" bIns="0" rtlCol="0" anchor="t">
            <a:spAutoFit/>
          </a:bodyPr>
          <a:lstStyle/>
          <a:p>
            <a:pPr algn="ctr">
              <a:lnSpc>
                <a:spcPts val="5349"/>
              </a:lnSpc>
              <a:spcBef>
                <a:spcPct val="0"/>
              </a:spcBef>
            </a:pPr>
            <a:r>
              <a:rPr lang="en-US" sz="3820"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130094" y="719320"/>
            <a:ext cx="71193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
        <p:nvSpPr>
          <p:cNvPr id="4" name="TextBox 4"/>
          <p:cNvSpPr txBox="1"/>
          <p:nvPr/>
        </p:nvSpPr>
        <p:spPr>
          <a:xfrm>
            <a:off x="513359" y="2400300"/>
            <a:ext cx="16901455" cy="7725882"/>
          </a:xfrm>
          <a:prstGeom prst="rect">
            <a:avLst/>
          </a:prstGeom>
        </p:spPr>
        <p:txBody>
          <a:bodyPr lIns="0" tIns="0" rIns="0" bIns="0" rtlCol="0" anchor="t">
            <a:spAutoFit/>
          </a:bodyPr>
          <a:lstStyle/>
          <a:p>
            <a:pPr marL="712467" lvl="1" indent="-356233" algn="l">
              <a:lnSpc>
                <a:spcPts val="4619"/>
              </a:lnSpc>
              <a:buFont typeface="Arial"/>
              <a:buChar char="•"/>
            </a:pPr>
            <a:r>
              <a:rPr lang="en-US" sz="3299" dirty="0" err="1">
                <a:solidFill>
                  <a:srgbClr val="000000"/>
                </a:solidFill>
                <a:latin typeface="Objectivity 1"/>
                <a:ea typeface="Objectivity 1"/>
                <a:cs typeface="Objectivity 1"/>
                <a:sym typeface="Objectivity 1"/>
              </a:rPr>
              <a:t>Praktyczne</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przygotowanie</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obywatelskie</a:t>
            </a:r>
            <a:r>
              <a:rPr lang="en-US" sz="3299" dirty="0">
                <a:solidFill>
                  <a:srgbClr val="000000"/>
                </a:solidFill>
                <a:latin typeface="Objectivity 1"/>
                <a:ea typeface="Objectivity 1"/>
                <a:cs typeface="Objectivity 1"/>
                <a:sym typeface="Objectivity 1"/>
              </a:rPr>
              <a:t> do </a:t>
            </a:r>
            <a:r>
              <a:rPr lang="en-US" sz="3299" dirty="0" err="1">
                <a:solidFill>
                  <a:srgbClr val="000000"/>
                </a:solidFill>
                <a:latin typeface="Objectivity 1"/>
                <a:ea typeface="Objectivity 1"/>
                <a:cs typeface="Objectivity 1"/>
                <a:sym typeface="Objectivity 1"/>
              </a:rPr>
              <a:t>czynnego</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i</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świadomego</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udziału</a:t>
            </a:r>
            <a:r>
              <a:rPr lang="en-US" sz="3299" dirty="0">
                <a:solidFill>
                  <a:srgbClr val="000000"/>
                </a:solidFill>
                <a:latin typeface="Objectivity 1"/>
                <a:ea typeface="Objectivity 1"/>
                <a:cs typeface="Objectivity 1"/>
                <a:sym typeface="Objectivity 1"/>
              </a:rPr>
              <a:t> w </a:t>
            </a:r>
            <a:r>
              <a:rPr lang="en-US" sz="3299" dirty="0" err="1">
                <a:solidFill>
                  <a:srgbClr val="000000"/>
                </a:solidFill>
                <a:latin typeface="Objectivity 1"/>
                <a:ea typeface="Objectivity 1"/>
                <a:cs typeface="Objectivity 1"/>
                <a:sym typeface="Objectivity 1"/>
              </a:rPr>
              <a:t>życiu</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publicznym</a:t>
            </a:r>
            <a:endParaRPr lang="en-US" sz="3299" dirty="0">
              <a:solidFill>
                <a:srgbClr val="000000"/>
              </a:solidFill>
              <a:latin typeface="Objectivity 1"/>
              <a:ea typeface="Objectivity 1"/>
              <a:cs typeface="Objectivity 1"/>
              <a:sym typeface="Objectivity 1"/>
            </a:endParaRPr>
          </a:p>
          <a:p>
            <a:pPr marL="712467" lvl="1" indent="-356233" algn="l">
              <a:lnSpc>
                <a:spcPts val="4619"/>
              </a:lnSpc>
              <a:buFont typeface="Arial"/>
              <a:buChar char="•"/>
            </a:pPr>
            <a:r>
              <a:rPr lang="en-US" sz="3299" dirty="0" err="1">
                <a:solidFill>
                  <a:srgbClr val="000000"/>
                </a:solidFill>
                <a:latin typeface="Objectivity 1"/>
                <a:ea typeface="Objectivity 1"/>
                <a:cs typeface="Objectivity 1"/>
                <a:sym typeface="Objectivity 1"/>
              </a:rPr>
              <a:t>Uczenie</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się</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przez</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działanie</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wykorzystując</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projekty</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społeczne</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oraz</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symulacje</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procesów</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decyzyjnych</a:t>
            </a:r>
            <a:endParaRPr lang="en-US" sz="3299" dirty="0">
              <a:solidFill>
                <a:srgbClr val="000000"/>
              </a:solidFill>
              <a:latin typeface="Objectivity 1"/>
              <a:ea typeface="Objectivity 1"/>
              <a:cs typeface="Objectivity 1"/>
              <a:sym typeface="Objectivity 1"/>
            </a:endParaRPr>
          </a:p>
          <a:p>
            <a:pPr marL="712467" lvl="1" indent="-356233" algn="l">
              <a:lnSpc>
                <a:spcPts val="4619"/>
              </a:lnSpc>
              <a:buFont typeface="Arial"/>
              <a:buChar char="•"/>
            </a:pPr>
            <a:r>
              <a:rPr lang="en-US" sz="3299" dirty="0" err="1">
                <a:solidFill>
                  <a:srgbClr val="000000"/>
                </a:solidFill>
                <a:latin typeface="Objectivity 1"/>
                <a:ea typeface="Objectivity 1"/>
                <a:cs typeface="Objectivity 1"/>
                <a:sym typeface="Objectivity 1"/>
              </a:rPr>
              <a:t>Rozwój</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umiejętności</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społecznych</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i</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obywatelskich</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niezbędnych</a:t>
            </a:r>
            <a:r>
              <a:rPr lang="en-US" sz="3299" dirty="0">
                <a:solidFill>
                  <a:srgbClr val="000000"/>
                </a:solidFill>
                <a:latin typeface="Objectivity 1"/>
                <a:ea typeface="Objectivity 1"/>
                <a:cs typeface="Objectivity 1"/>
                <a:sym typeface="Objectivity 1"/>
              </a:rPr>
              <a:t>                   w </a:t>
            </a:r>
            <a:r>
              <a:rPr lang="en-US" sz="3299" dirty="0" err="1">
                <a:solidFill>
                  <a:srgbClr val="000000"/>
                </a:solidFill>
                <a:latin typeface="Objectivity 1"/>
                <a:ea typeface="Objectivity 1"/>
                <a:cs typeface="Objectivity 1"/>
                <a:sym typeface="Objectivity 1"/>
              </a:rPr>
              <a:t>demokratycznym</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społeczeństwie</a:t>
            </a:r>
            <a:endParaRPr lang="en-US" sz="3299" dirty="0">
              <a:solidFill>
                <a:srgbClr val="000000"/>
              </a:solidFill>
              <a:latin typeface="Objectivity 1"/>
              <a:ea typeface="Objectivity 1"/>
              <a:cs typeface="Objectivity 1"/>
              <a:sym typeface="Objectivity 1"/>
            </a:endParaRPr>
          </a:p>
          <a:p>
            <a:pPr marL="712467" lvl="1" indent="-356233" algn="l">
              <a:lnSpc>
                <a:spcPts val="4619"/>
              </a:lnSpc>
              <a:buFont typeface="Arial"/>
              <a:buChar char="•"/>
            </a:pPr>
            <a:r>
              <a:rPr lang="en-US" sz="3299" dirty="0" err="1">
                <a:solidFill>
                  <a:srgbClr val="000000"/>
                </a:solidFill>
                <a:latin typeface="Objectivity 1"/>
                <a:ea typeface="Objectivity 1"/>
                <a:cs typeface="Objectivity 1"/>
                <a:sym typeface="Objectivity 1"/>
              </a:rPr>
              <a:t>Wzmacnianie</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podmiotowości</a:t>
            </a:r>
            <a:r>
              <a:rPr lang="en-US" sz="3299" dirty="0">
                <a:solidFill>
                  <a:srgbClr val="000000"/>
                </a:solidFill>
                <a:latin typeface="Objectivity 1"/>
                <a:ea typeface="Objectivity 1"/>
                <a:cs typeface="Objectivity 1"/>
                <a:sym typeface="Objectivity 1"/>
              </a:rPr>
              <a:t> – </a:t>
            </a:r>
            <a:r>
              <a:rPr lang="en-US" sz="3299" dirty="0" err="1">
                <a:solidFill>
                  <a:srgbClr val="000000"/>
                </a:solidFill>
                <a:latin typeface="Objectivity 1"/>
                <a:ea typeface="Objectivity 1"/>
                <a:cs typeface="Objectivity 1"/>
                <a:sym typeface="Objectivity 1"/>
              </a:rPr>
              <a:t>wzmacnianie</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poczucia</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realnej</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sprawczości</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wśród</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uczniów</a:t>
            </a:r>
            <a:endParaRPr lang="en-US" sz="3299" dirty="0">
              <a:solidFill>
                <a:srgbClr val="000000"/>
              </a:solidFill>
              <a:latin typeface="Objectivity 1"/>
              <a:ea typeface="Objectivity 1"/>
              <a:cs typeface="Objectivity 1"/>
              <a:sym typeface="Objectivity 1"/>
            </a:endParaRPr>
          </a:p>
          <a:p>
            <a:pPr marL="712467" lvl="1" indent="-356233" algn="l">
              <a:lnSpc>
                <a:spcPts val="4619"/>
              </a:lnSpc>
              <a:buFont typeface="Arial"/>
              <a:buChar char="•"/>
            </a:pPr>
            <a:r>
              <a:rPr lang="en-US" sz="3299" dirty="0" err="1">
                <a:solidFill>
                  <a:srgbClr val="000000"/>
                </a:solidFill>
                <a:latin typeface="Objectivity 1"/>
                <a:ea typeface="Objectivity 1"/>
                <a:cs typeface="Objectivity 1"/>
                <a:sym typeface="Objectivity 1"/>
              </a:rPr>
              <a:t>Kształcenie</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umiejętności</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prowadzenia</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merytorycznego</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dialogu</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oraz</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krytycznej</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analizy</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informacji</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i</a:t>
            </a:r>
            <a:r>
              <a:rPr lang="en-US" sz="3299" dirty="0">
                <a:solidFill>
                  <a:srgbClr val="000000"/>
                </a:solidFill>
                <a:latin typeface="Objectivity 1"/>
                <a:ea typeface="Objectivity 1"/>
                <a:cs typeface="Objectivity 1"/>
                <a:sym typeface="Objectivity 1"/>
              </a:rPr>
              <a:t> </a:t>
            </a:r>
            <a:r>
              <a:rPr lang="en-US" sz="3299" dirty="0" err="1">
                <a:solidFill>
                  <a:srgbClr val="000000"/>
                </a:solidFill>
                <a:latin typeface="Objectivity 1"/>
                <a:ea typeface="Objectivity 1"/>
                <a:cs typeface="Objectivity 1"/>
                <a:sym typeface="Objectivity 1"/>
              </a:rPr>
              <a:t>źródeł</a:t>
            </a:r>
            <a:endParaRPr lang="en-US" sz="3299" dirty="0">
              <a:solidFill>
                <a:srgbClr val="000000"/>
              </a:solidFill>
              <a:latin typeface="Objectivity 1"/>
              <a:ea typeface="Objectivity 1"/>
              <a:cs typeface="Objectivity 1"/>
              <a:sym typeface="Objectivity 1"/>
            </a:endParaRPr>
          </a:p>
          <a:p>
            <a:pPr algn="l">
              <a:lnSpc>
                <a:spcPts val="3919"/>
              </a:lnSpc>
            </a:pPr>
            <a:endParaRPr lang="en-US" sz="3299" dirty="0">
              <a:solidFill>
                <a:srgbClr val="000000"/>
              </a:solidFill>
              <a:latin typeface="Objectivity 1"/>
              <a:ea typeface="Objectivity 1"/>
              <a:cs typeface="Objectivity 1"/>
              <a:sym typeface="Objectivity 1"/>
            </a:endParaRPr>
          </a:p>
          <a:p>
            <a:pPr algn="l">
              <a:lnSpc>
                <a:spcPts val="3919"/>
              </a:lnSpc>
            </a:pPr>
            <a:endParaRPr lang="en-US" sz="3299" dirty="0">
              <a:solidFill>
                <a:srgbClr val="000000"/>
              </a:solidFill>
              <a:latin typeface="Objectivity 1"/>
              <a:ea typeface="Objectivity 1"/>
              <a:cs typeface="Objectivity 1"/>
              <a:sym typeface="Objectivity 1"/>
            </a:endParaRPr>
          </a:p>
          <a:p>
            <a:pPr algn="l">
              <a:lnSpc>
                <a:spcPts val="1982"/>
              </a:lnSpc>
            </a:pPr>
            <a:endParaRPr lang="en-US" sz="3299" dirty="0">
              <a:solidFill>
                <a:srgbClr val="000000"/>
              </a:solidFill>
              <a:latin typeface="Objectivity 1"/>
              <a:ea typeface="Objectivity 1"/>
              <a:cs typeface="Objectivity 1"/>
              <a:sym typeface="Objectivity 1"/>
            </a:endParaRPr>
          </a:p>
          <a:p>
            <a:pPr algn="l">
              <a:lnSpc>
                <a:spcPts val="2608"/>
              </a:lnSpc>
            </a:pPr>
            <a:endParaRPr lang="en-US" sz="3299" dirty="0">
              <a:solidFill>
                <a:srgbClr val="000000"/>
              </a:solidFill>
              <a:latin typeface="Objectivity 1"/>
              <a:ea typeface="Objectivity 1"/>
              <a:cs typeface="Objectivity 1"/>
              <a:sym typeface="Objectivity 1"/>
            </a:endParaRPr>
          </a:p>
          <a:p>
            <a:pPr algn="l">
              <a:lnSpc>
                <a:spcPts val="2608"/>
              </a:lnSpc>
              <a:spcBef>
                <a:spcPct val="0"/>
              </a:spcBef>
            </a:pPr>
            <a:endParaRPr lang="en-US" sz="3299" dirty="0">
              <a:solidFill>
                <a:srgbClr val="000000"/>
              </a:solidFill>
              <a:latin typeface="Objectivity 1"/>
              <a:ea typeface="Objectivity 1"/>
              <a:cs typeface="Objectivity 1"/>
              <a:sym typeface="Objectivity 1"/>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440643" y="719320"/>
            <a:ext cx="8799357" cy="750570"/>
          </a:xfrm>
          <a:prstGeom prst="rect">
            <a:avLst/>
          </a:prstGeom>
        </p:spPr>
        <p:txBody>
          <a:bodyPr wrap="square" lIns="0" tIns="0" rIns="0" bIns="0" rtlCol="0" anchor="t">
            <a:spAutoFit/>
          </a:bodyPr>
          <a:lstStyle/>
          <a:p>
            <a:pPr algn="just">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
        <p:nvSpPr>
          <p:cNvPr id="4" name="TextBox 4"/>
          <p:cNvSpPr txBox="1"/>
          <p:nvPr/>
        </p:nvSpPr>
        <p:spPr>
          <a:xfrm>
            <a:off x="513359" y="2750588"/>
            <a:ext cx="17450047" cy="5544458"/>
          </a:xfrm>
          <a:prstGeom prst="rect">
            <a:avLst/>
          </a:prstGeom>
        </p:spPr>
        <p:txBody>
          <a:bodyPr lIns="0" tIns="0" rIns="0" bIns="0" rtlCol="0" anchor="t">
            <a:spAutoFit/>
          </a:bodyPr>
          <a:lstStyle/>
          <a:p>
            <a:pPr marL="799017" lvl="1" indent="-399509" algn="l">
              <a:lnSpc>
                <a:spcPts val="5181"/>
              </a:lnSpc>
              <a:buFont typeface="Arial"/>
              <a:buChar char="•"/>
            </a:pPr>
            <a:r>
              <a:rPr lang="en-US" sz="3700">
                <a:solidFill>
                  <a:srgbClr val="000000"/>
                </a:solidFill>
                <a:latin typeface="Objectivity 1"/>
                <a:ea typeface="Objectivity 1"/>
                <a:cs typeface="Objectivity 1"/>
                <a:sym typeface="Objectivity 1"/>
              </a:rPr>
              <a:t>Zapewnienie szerokiej autonomii dydaktycznej – swobodny dobór metod i narzędzi</a:t>
            </a:r>
          </a:p>
          <a:p>
            <a:pPr marL="799017" lvl="1" indent="-399509" algn="l">
              <a:lnSpc>
                <a:spcPts val="5181"/>
              </a:lnSpc>
              <a:buFont typeface="Arial"/>
              <a:buChar char="•"/>
            </a:pPr>
            <a:r>
              <a:rPr lang="en-US" sz="3700">
                <a:solidFill>
                  <a:srgbClr val="000000"/>
                </a:solidFill>
                <a:latin typeface="Objectivity 1"/>
                <a:ea typeface="Objectivity 1"/>
                <a:cs typeface="Objectivity 1"/>
                <a:sym typeface="Objectivity 1"/>
              </a:rPr>
              <a:t>Odejście od modelu teoretycznego na rzecz praktycznego poznawania mechanizmów społecznych i prawnych</a:t>
            </a:r>
          </a:p>
          <a:p>
            <a:pPr marL="799017" lvl="1" indent="-399509" algn="l">
              <a:lnSpc>
                <a:spcPts val="5181"/>
              </a:lnSpc>
              <a:buFont typeface="Arial"/>
              <a:buChar char="•"/>
            </a:pPr>
            <a:r>
              <a:rPr lang="en-US" sz="3700">
                <a:solidFill>
                  <a:srgbClr val="000000"/>
                </a:solidFill>
                <a:latin typeface="Objectivity 1"/>
                <a:ea typeface="Objectivity 1"/>
                <a:cs typeface="Objectivity 1"/>
                <a:sym typeface="Objectivity 1"/>
              </a:rPr>
              <a:t>Koncentracja na celach kompetencyjnych – kształtowanie konkretnych umiejętności jako priorytet</a:t>
            </a:r>
          </a:p>
          <a:p>
            <a:pPr marL="799017" lvl="1" indent="-399509" algn="l">
              <a:lnSpc>
                <a:spcPts val="5181"/>
              </a:lnSpc>
              <a:buFont typeface="Arial"/>
              <a:buChar char="•"/>
            </a:pPr>
            <a:r>
              <a:rPr lang="en-US" sz="3700">
                <a:solidFill>
                  <a:srgbClr val="000000"/>
                </a:solidFill>
                <a:latin typeface="Objectivity 1"/>
                <a:ea typeface="Objectivity 1"/>
                <a:cs typeface="Objectivity 1"/>
                <a:sym typeface="Objectivity 1"/>
              </a:rPr>
              <a:t>Umożliwienie pracy projektowej – realizacja długofalowych projektów i współpraca z lokalnym środowiskiem oraz instytucjami publicznymi</a:t>
            </a:r>
          </a:p>
          <a:p>
            <a:pPr algn="l">
              <a:lnSpc>
                <a:spcPts val="2068"/>
              </a:lnSpc>
            </a:pPr>
            <a:endParaRPr lang="en-US" sz="3700">
              <a:solidFill>
                <a:srgbClr val="000000"/>
              </a:solidFill>
              <a:latin typeface="Objectivity 1"/>
              <a:ea typeface="Objectivity 1"/>
              <a:cs typeface="Objectivity 1"/>
              <a:sym typeface="Objectivity 1"/>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471114" y="538650"/>
            <a:ext cx="6556558" cy="75057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JĘZYK OBCY</a:t>
            </a:r>
          </a:p>
        </p:txBody>
      </p:sp>
      <p:sp>
        <p:nvSpPr>
          <p:cNvPr id="4" name="TextBox 4"/>
          <p:cNvSpPr txBox="1"/>
          <p:nvPr/>
        </p:nvSpPr>
        <p:spPr>
          <a:xfrm>
            <a:off x="513359" y="2405706"/>
            <a:ext cx="8065615" cy="6878365"/>
          </a:xfrm>
          <a:prstGeom prst="rect">
            <a:avLst/>
          </a:prstGeom>
        </p:spPr>
        <p:txBody>
          <a:bodyPr lIns="0" tIns="0" rIns="0" bIns="0" rtlCol="0" anchor="t">
            <a:spAutoFit/>
          </a:bodyPr>
          <a:lstStyle/>
          <a:p>
            <a:pPr marL="555563" lvl="1" indent="-277782" algn="l">
              <a:lnSpc>
                <a:spcPts val="3602"/>
              </a:lnSpc>
              <a:buFont typeface="Arial"/>
              <a:buChar char="•"/>
            </a:pPr>
            <a:r>
              <a:rPr lang="en-US" sz="2573">
                <a:solidFill>
                  <a:srgbClr val="000000"/>
                </a:solidFill>
                <a:latin typeface="Objectivity 1"/>
                <a:ea typeface="Objectivity 1"/>
                <a:cs typeface="Objectivity 1"/>
                <a:sym typeface="Objectivity 1"/>
              </a:rPr>
              <a:t>Cele ogólne i szczegółowe skupione na znajomości środków językowych, rozumieniu wypowiedzi, tworzeniu i reagowaniu na wypowiedzi, przetwarzaniu oraz wiedzy         o kulturze</a:t>
            </a:r>
          </a:p>
          <a:p>
            <a:pPr marL="555563" lvl="1" indent="-277782" algn="l">
              <a:lnSpc>
                <a:spcPts val="3602"/>
              </a:lnSpc>
              <a:buFont typeface="Arial"/>
              <a:buChar char="•"/>
            </a:pPr>
            <a:r>
              <a:rPr lang="en-US" sz="2573">
                <a:solidFill>
                  <a:srgbClr val="000000"/>
                </a:solidFill>
                <a:latin typeface="Objectivity 1"/>
                <a:ea typeface="Objectivity 1"/>
                <a:cs typeface="Objectivity 1"/>
                <a:sym typeface="Objectivity 1"/>
              </a:rPr>
              <a:t>Wymagania szczegółowe obejmują rozbudowane listy tematów i form wypowiedzi zarówno ustnych, jak                    i pisemnych</a:t>
            </a:r>
          </a:p>
          <a:p>
            <a:pPr marL="555563" lvl="1" indent="-277782" algn="l">
              <a:lnSpc>
                <a:spcPts val="3602"/>
              </a:lnSpc>
              <a:buFont typeface="Arial"/>
              <a:buChar char="•"/>
            </a:pPr>
            <a:r>
              <a:rPr lang="en-US" sz="2573">
                <a:solidFill>
                  <a:srgbClr val="000000"/>
                </a:solidFill>
                <a:latin typeface="Objectivity 1"/>
                <a:ea typeface="Objectivity 1"/>
                <a:cs typeface="Objectivity 1"/>
                <a:sym typeface="Objectivity 1"/>
              </a:rPr>
              <a:t>Określono wymagania, ale pp nie obejmowała formalnie doświadczeń edukacyjnych</a:t>
            </a:r>
          </a:p>
          <a:p>
            <a:pPr marL="555563" lvl="1" indent="-277782" algn="l">
              <a:lnSpc>
                <a:spcPts val="3602"/>
              </a:lnSpc>
              <a:buFont typeface="Arial"/>
              <a:buChar char="•"/>
            </a:pPr>
            <a:r>
              <a:rPr lang="en-US" sz="2573">
                <a:solidFill>
                  <a:srgbClr val="000000"/>
                </a:solidFill>
                <a:latin typeface="Objectivity 1"/>
                <a:ea typeface="Objectivity 1"/>
                <a:cs typeface="Objectivity 1"/>
                <a:sym typeface="Objectivity 1"/>
              </a:rPr>
              <a:t>Zalecenia realizacji obejmowały wyposażenie sal, prace w grupach, materiały autentyczne itd.</a:t>
            </a:r>
          </a:p>
        </p:txBody>
      </p:sp>
      <p:sp>
        <p:nvSpPr>
          <p:cNvPr id="5" name="TextBox 5"/>
          <p:cNvSpPr txBox="1"/>
          <p:nvPr/>
        </p:nvSpPr>
        <p:spPr>
          <a:xfrm>
            <a:off x="8578975" y="2415231"/>
            <a:ext cx="9338310" cy="7676387"/>
          </a:xfrm>
          <a:prstGeom prst="rect">
            <a:avLst/>
          </a:prstGeom>
        </p:spPr>
        <p:txBody>
          <a:bodyPr lIns="0" tIns="0" rIns="0" bIns="0" rtlCol="0" anchor="t">
            <a:spAutoFit/>
          </a:bodyPr>
          <a:lstStyle/>
          <a:p>
            <a:pPr marL="527235" lvl="1" indent="-263617" algn="l">
              <a:lnSpc>
                <a:spcPts val="3418"/>
              </a:lnSpc>
              <a:buFont typeface="Arial"/>
              <a:buChar char="•"/>
            </a:pPr>
            <a:r>
              <a:rPr lang="en-US" sz="2442">
                <a:solidFill>
                  <a:srgbClr val="000000"/>
                </a:solidFill>
                <a:latin typeface="Objectivity 1"/>
                <a:ea typeface="Objectivity 1"/>
                <a:cs typeface="Objectivity 1"/>
                <a:sym typeface="Objectivity 1"/>
              </a:rPr>
              <a:t>Nadrzędny cel to skuteczne porozumiewanie się oraz praktyczne wykorzystanie języka w kontekście codziennym, z naciskiem na sytuacje komunikacyjne bliskie uczniowi</a:t>
            </a:r>
          </a:p>
          <a:p>
            <a:pPr algn="l">
              <a:lnSpc>
                <a:spcPts val="4398"/>
              </a:lnSpc>
            </a:pPr>
            <a:endParaRPr lang="en-US" sz="2442">
              <a:solidFill>
                <a:srgbClr val="000000"/>
              </a:solidFill>
              <a:latin typeface="Objectivity 1"/>
              <a:ea typeface="Objectivity 1"/>
              <a:cs typeface="Objectivity 1"/>
              <a:sym typeface="Objectivity 1"/>
            </a:endParaRPr>
          </a:p>
          <a:p>
            <a:pPr marL="527235" lvl="1" indent="-263617" algn="l">
              <a:lnSpc>
                <a:spcPts val="3418"/>
              </a:lnSpc>
              <a:buFont typeface="Arial"/>
              <a:buChar char="•"/>
            </a:pPr>
            <a:r>
              <a:rPr lang="en-US" sz="2442">
                <a:solidFill>
                  <a:srgbClr val="000000"/>
                </a:solidFill>
                <a:latin typeface="Objectivity 1"/>
                <a:ea typeface="Objectivity 1"/>
                <a:cs typeface="Objectivity 1"/>
                <a:sym typeface="Objectivity 1"/>
              </a:rPr>
              <a:t>Zmniejszenie liczby wymagań szczegółowych, ograniczenie obszerności i szczegółowości dokumentu</a:t>
            </a:r>
          </a:p>
          <a:p>
            <a:pPr algn="l">
              <a:lnSpc>
                <a:spcPts val="1038"/>
              </a:lnSpc>
            </a:pPr>
            <a:endParaRPr lang="en-US" sz="2442">
              <a:solidFill>
                <a:srgbClr val="000000"/>
              </a:solidFill>
              <a:latin typeface="Objectivity 1"/>
              <a:ea typeface="Objectivity 1"/>
              <a:cs typeface="Objectivity 1"/>
              <a:sym typeface="Objectivity 1"/>
            </a:endParaRPr>
          </a:p>
          <a:p>
            <a:pPr marL="527235" lvl="1" indent="-263617" algn="l">
              <a:lnSpc>
                <a:spcPts val="3418"/>
              </a:lnSpc>
              <a:buFont typeface="Arial"/>
              <a:buChar char="•"/>
            </a:pPr>
            <a:r>
              <a:rPr lang="en-US" sz="2442">
                <a:solidFill>
                  <a:srgbClr val="000000"/>
                </a:solidFill>
                <a:latin typeface="Objectivity 1"/>
                <a:ea typeface="Objectivity 1"/>
                <a:cs typeface="Objectivity 1"/>
                <a:sym typeface="Objectivity 1"/>
              </a:rPr>
              <a:t>Realizacja doświadczeń edukacyjnych, które łączą naukę języka z kompetencjami społecznymi i innymi aktywnościami edukacyjnymi </a:t>
            </a:r>
          </a:p>
          <a:p>
            <a:pPr marL="527235" lvl="1" indent="-263617" algn="l">
              <a:lnSpc>
                <a:spcPts val="3418"/>
              </a:lnSpc>
              <a:buFont typeface="Arial"/>
              <a:buChar char="•"/>
            </a:pPr>
            <a:r>
              <a:rPr lang="en-US" sz="2442">
                <a:solidFill>
                  <a:srgbClr val="000000"/>
                </a:solidFill>
                <a:latin typeface="Objectivity 1"/>
                <a:ea typeface="Objectivity 1"/>
                <a:cs typeface="Objectivity 1"/>
                <a:sym typeface="Objectivity 1"/>
              </a:rPr>
              <a:t>Wybór doświadczeń edukacyjnych to wspólna decyzja nauczyciela i uczniów</a:t>
            </a:r>
          </a:p>
          <a:p>
            <a:pPr algn="l">
              <a:lnSpc>
                <a:spcPts val="198"/>
              </a:lnSpc>
            </a:pPr>
            <a:endParaRPr lang="en-US" sz="2442">
              <a:solidFill>
                <a:srgbClr val="000000"/>
              </a:solidFill>
              <a:latin typeface="Objectivity 1"/>
              <a:ea typeface="Objectivity 1"/>
              <a:cs typeface="Objectivity 1"/>
              <a:sym typeface="Objectivity 1"/>
            </a:endParaRPr>
          </a:p>
          <a:p>
            <a:pPr marL="527235" lvl="1" indent="-263617" algn="l">
              <a:lnSpc>
                <a:spcPts val="3418"/>
              </a:lnSpc>
              <a:buFont typeface="Arial"/>
              <a:buChar char="•"/>
            </a:pPr>
            <a:r>
              <a:rPr lang="en-US" sz="2442">
                <a:solidFill>
                  <a:srgbClr val="000000"/>
                </a:solidFill>
                <a:latin typeface="Objectivity 1"/>
                <a:ea typeface="Objectivity 1"/>
                <a:cs typeface="Objectivity 1"/>
                <a:sym typeface="Objectivity 1"/>
              </a:rPr>
              <a:t>Spiralność i kumulatywność, czyli powrót do wcześniej omawianych zagadnień i nadbudowywanie wiadomości</a:t>
            </a:r>
          </a:p>
          <a:p>
            <a:pPr algn="l">
              <a:lnSpc>
                <a:spcPts val="198"/>
              </a:lnSpc>
            </a:pPr>
            <a:endParaRPr lang="en-US" sz="2442">
              <a:solidFill>
                <a:srgbClr val="000000"/>
              </a:solidFill>
              <a:latin typeface="Objectivity 1"/>
              <a:ea typeface="Objectivity 1"/>
              <a:cs typeface="Objectivity 1"/>
              <a:sym typeface="Objectivity 1"/>
            </a:endParaRPr>
          </a:p>
          <a:p>
            <a:pPr marL="526124" lvl="1" indent="-263062" algn="l">
              <a:lnSpc>
                <a:spcPts val="3411"/>
              </a:lnSpc>
              <a:buFont typeface="Arial"/>
              <a:buChar char="•"/>
            </a:pPr>
            <a:r>
              <a:rPr lang="en-US" sz="2436">
                <a:solidFill>
                  <a:srgbClr val="000000"/>
                </a:solidFill>
                <a:latin typeface="Objectivity 1"/>
                <a:ea typeface="Objectivity 1"/>
                <a:cs typeface="Objectivity 1"/>
                <a:sym typeface="Objectivity 1"/>
              </a:rPr>
              <a:t>Zaleca się wzbudzanie i utrzymanie motywacji uczniów poprzez m.in. metodę małych kroków oraz przekazywanie informacji zwrotnej</a:t>
            </a:r>
          </a:p>
        </p:txBody>
      </p:sp>
      <p:sp>
        <p:nvSpPr>
          <p:cNvPr id="6" name="TextBox 6"/>
          <p:cNvSpPr txBox="1"/>
          <p:nvPr/>
        </p:nvSpPr>
        <p:spPr>
          <a:xfrm>
            <a:off x="513359" y="1693132"/>
            <a:ext cx="7095012" cy="683999"/>
          </a:xfrm>
          <a:prstGeom prst="rect">
            <a:avLst/>
          </a:prstGeom>
        </p:spPr>
        <p:txBody>
          <a:bodyPr lIns="0" tIns="0" rIns="0" bIns="0" rtlCol="0" anchor="t">
            <a:spAutoFit/>
          </a:bodyPr>
          <a:lstStyle/>
          <a:p>
            <a:pPr algn="ctr">
              <a:lnSpc>
                <a:spcPts val="5349"/>
              </a:lnSpc>
              <a:spcBef>
                <a:spcPct val="0"/>
              </a:spcBef>
            </a:pPr>
            <a:r>
              <a:rPr lang="en-US" sz="3820"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664928" y="1693132"/>
            <a:ext cx="7095012" cy="683999"/>
          </a:xfrm>
          <a:prstGeom prst="rect">
            <a:avLst/>
          </a:prstGeom>
        </p:spPr>
        <p:txBody>
          <a:bodyPr lIns="0" tIns="0" rIns="0" bIns="0" rtlCol="0" anchor="t">
            <a:spAutoFit/>
          </a:bodyPr>
          <a:lstStyle/>
          <a:p>
            <a:pPr algn="ctr">
              <a:lnSpc>
                <a:spcPts val="5349"/>
              </a:lnSpc>
              <a:spcBef>
                <a:spcPct val="0"/>
              </a:spcBef>
            </a:pPr>
            <a:r>
              <a:rPr lang="en-US" sz="3820"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130094" y="719320"/>
            <a:ext cx="69669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
        <p:nvSpPr>
          <p:cNvPr id="4" name="TextBox 4"/>
          <p:cNvSpPr txBox="1"/>
          <p:nvPr/>
        </p:nvSpPr>
        <p:spPr>
          <a:xfrm>
            <a:off x="513359" y="1979656"/>
            <a:ext cx="17583127" cy="7627620"/>
          </a:xfrm>
          <a:prstGeom prst="rect">
            <a:avLst/>
          </a:prstGeom>
        </p:spPr>
        <p:txBody>
          <a:bodyPr lIns="0" tIns="0" rIns="0" bIns="0" rtlCol="0" anchor="t">
            <a:spAutoFit/>
          </a:bodyPr>
          <a:lstStyle/>
          <a:p>
            <a:pPr marL="582930" lvl="1" indent="-291465" algn="l">
              <a:lnSpc>
                <a:spcPts val="3779"/>
              </a:lnSpc>
              <a:buFont typeface="Arial"/>
              <a:buChar char="•"/>
            </a:pPr>
            <a:r>
              <a:rPr lang="en-US" sz="2700">
                <a:solidFill>
                  <a:srgbClr val="000000"/>
                </a:solidFill>
                <a:latin typeface="Objectivity 1"/>
                <a:ea typeface="Objectivity 1"/>
                <a:cs typeface="Objectivity 1"/>
                <a:sym typeface="Objectivity 1"/>
              </a:rPr>
              <a:t>Praktyczne podejście do nauki - uczeń uczy się języka przede wszystkim jako narzędzia do porozumiewania się w bliskich mu realnych sytuacjach życiowych </a:t>
            </a:r>
          </a:p>
          <a:p>
            <a:pPr marL="582930" lvl="1" indent="-291465" algn="l">
              <a:lnSpc>
                <a:spcPts val="3779"/>
              </a:lnSpc>
              <a:buFont typeface="Arial"/>
              <a:buChar char="•"/>
            </a:pPr>
            <a:r>
              <a:rPr lang="en-US" sz="2700">
                <a:solidFill>
                  <a:srgbClr val="000000"/>
                </a:solidFill>
                <a:latin typeface="Objectivity 1"/>
                <a:ea typeface="Objectivity 1"/>
                <a:cs typeface="Objectivity 1"/>
                <a:sym typeface="Objectivity 1"/>
              </a:rPr>
              <a:t>Klarownie określone cele - krótsze i bardziej konkretne efekty uczenia się ułatwiają rozumienie oczekiwań edukacyjnych </a:t>
            </a:r>
          </a:p>
          <a:p>
            <a:pPr marL="582930" lvl="1" indent="-291465" algn="l">
              <a:lnSpc>
                <a:spcPts val="3779"/>
              </a:lnSpc>
              <a:buFont typeface="Arial"/>
              <a:buChar char="•"/>
            </a:pPr>
            <a:r>
              <a:rPr lang="en-US" sz="2700">
                <a:solidFill>
                  <a:srgbClr val="000000"/>
                </a:solidFill>
                <a:latin typeface="Objectivity 1"/>
                <a:ea typeface="Objectivity 1"/>
                <a:cs typeface="Objectivity 1"/>
                <a:sym typeface="Objectivity 1"/>
              </a:rPr>
              <a:t>Rozwój kompetencji społecznych - doświadczenia edukacyjne łączą umiejętności językowe           z kompetencjami interpersonalnymi </a:t>
            </a:r>
          </a:p>
          <a:p>
            <a:pPr marL="582930" lvl="1" indent="-291465" algn="l">
              <a:lnSpc>
                <a:spcPts val="3779"/>
              </a:lnSpc>
              <a:buFont typeface="Arial"/>
              <a:buChar char="•"/>
            </a:pPr>
            <a:r>
              <a:rPr lang="en-US" sz="2700">
                <a:solidFill>
                  <a:srgbClr val="000000"/>
                </a:solidFill>
                <a:latin typeface="Objectivity 1"/>
                <a:ea typeface="Objectivity 1"/>
                <a:cs typeface="Objectivity 1"/>
                <a:sym typeface="Objectivity 1"/>
              </a:rPr>
              <a:t>Zredukowana ilość materiału – bardziej dogłębne rozumienie: mniejsza ilość obowiązkowych treści sprzyja pełniejszemu opanowaniu języka oraz bardziej świadomemu procesowi uczenia się</a:t>
            </a:r>
          </a:p>
          <a:p>
            <a:pPr marL="582930" lvl="1" indent="-291465" algn="l">
              <a:lnSpc>
                <a:spcPts val="3779"/>
              </a:lnSpc>
              <a:buFont typeface="Arial"/>
              <a:buChar char="•"/>
            </a:pPr>
            <a:r>
              <a:rPr lang="en-US" sz="2700">
                <a:solidFill>
                  <a:srgbClr val="000000"/>
                </a:solidFill>
                <a:latin typeface="Objectivity 1"/>
                <a:ea typeface="Objectivity 1"/>
                <a:cs typeface="Objectivity 1"/>
                <a:sym typeface="Objectivity 1"/>
              </a:rPr>
              <a:t>Realne użycie języka - większy nacisk na komunikację i interakcje między uczniami </a:t>
            </a:r>
          </a:p>
          <a:p>
            <a:pPr marL="582930" lvl="1" indent="-291465" algn="l">
              <a:lnSpc>
                <a:spcPts val="3779"/>
              </a:lnSpc>
              <a:buFont typeface="Arial"/>
              <a:buChar char="•"/>
            </a:pPr>
            <a:r>
              <a:rPr lang="en-US" sz="2700">
                <a:solidFill>
                  <a:srgbClr val="000000"/>
                </a:solidFill>
                <a:latin typeface="Objectivity 1"/>
                <a:ea typeface="Objectivity 1"/>
                <a:cs typeface="Objectivity 1"/>
                <a:sym typeface="Objectivity 1"/>
              </a:rPr>
              <a:t>Strategie komunikacyjne - uczniowie uczą się, jak radzić sobie w sytuacji nieznajomości słów     czy struktur </a:t>
            </a:r>
          </a:p>
          <a:p>
            <a:pPr marL="582930" lvl="1" indent="-291465" algn="l">
              <a:lnSpc>
                <a:spcPts val="3779"/>
              </a:lnSpc>
              <a:buFont typeface="Arial"/>
              <a:buChar char="•"/>
            </a:pPr>
            <a:r>
              <a:rPr lang="en-US" sz="2700">
                <a:solidFill>
                  <a:srgbClr val="000000"/>
                </a:solidFill>
                <a:latin typeface="Objectivity 1"/>
                <a:ea typeface="Objectivity 1"/>
                <a:cs typeface="Objectivity 1"/>
                <a:sym typeface="Objectivity 1"/>
              </a:rPr>
              <a:t>Dostosowanie do potrzeb ucznia - mniej wymagań szczegółowych umożliwia elastyczność           w pracy z różnymi uczniami </a:t>
            </a:r>
          </a:p>
          <a:p>
            <a:pPr marL="582930" lvl="1" indent="-291465" algn="l">
              <a:lnSpc>
                <a:spcPts val="3779"/>
              </a:lnSpc>
              <a:buFont typeface="Arial"/>
              <a:buChar char="•"/>
            </a:pPr>
            <a:r>
              <a:rPr lang="en-US" sz="2700">
                <a:solidFill>
                  <a:srgbClr val="000000"/>
                </a:solidFill>
                <a:latin typeface="Objectivity 1"/>
                <a:ea typeface="Objectivity 1"/>
                <a:cs typeface="Objectivity 1"/>
                <a:sym typeface="Objectivity 1"/>
              </a:rPr>
              <a:t>Integracja kompetencji - język obcy staje się narzędziem do realizacji projektów, doświadczeń edukacyjnych i innych form aktywności</a:t>
            </a:r>
          </a:p>
          <a:p>
            <a:pPr algn="l">
              <a:lnSpc>
                <a:spcPts val="3779"/>
              </a:lnSpc>
              <a:spcBef>
                <a:spcPct val="0"/>
              </a:spcBef>
            </a:pPr>
            <a:endParaRPr lang="en-US" sz="2700">
              <a:solidFill>
                <a:srgbClr val="000000"/>
              </a:solidFill>
              <a:latin typeface="Objectivity 1"/>
              <a:ea typeface="Objectivity 1"/>
              <a:cs typeface="Objectivity 1"/>
              <a:sym typeface="Objectivity 1"/>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440643" y="719320"/>
            <a:ext cx="87231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
        <p:nvSpPr>
          <p:cNvPr id="4" name="TextBox 4"/>
          <p:cNvSpPr txBox="1"/>
          <p:nvPr/>
        </p:nvSpPr>
        <p:spPr>
          <a:xfrm>
            <a:off x="513359" y="2535424"/>
            <a:ext cx="17573988" cy="6453483"/>
          </a:xfrm>
          <a:prstGeom prst="rect">
            <a:avLst/>
          </a:prstGeom>
        </p:spPr>
        <p:txBody>
          <a:bodyPr lIns="0" tIns="0" rIns="0" bIns="0" rtlCol="0" anchor="t">
            <a:spAutoFit/>
          </a:bodyPr>
          <a:lstStyle/>
          <a:p>
            <a:pPr marL="604711" lvl="1" indent="-302355" algn="l">
              <a:lnSpc>
                <a:spcPts val="3921"/>
              </a:lnSpc>
              <a:buFont typeface="Arial"/>
              <a:buChar char="•"/>
            </a:pPr>
            <a:r>
              <a:rPr lang="en-US" sz="2800">
                <a:solidFill>
                  <a:srgbClr val="000000"/>
                </a:solidFill>
                <a:latin typeface="Objectivity 1"/>
                <a:ea typeface="Objectivity 1"/>
                <a:cs typeface="Objectivity 1"/>
                <a:sym typeface="Objectivity 1"/>
              </a:rPr>
              <a:t>Uszczegółowienie efektów uczenia się ułatwia planowanie zajęć </a:t>
            </a:r>
          </a:p>
          <a:p>
            <a:pPr marL="604711" lvl="1" indent="-302355" algn="l">
              <a:lnSpc>
                <a:spcPts val="3921"/>
              </a:lnSpc>
              <a:buFont typeface="Arial"/>
              <a:buChar char="•"/>
            </a:pPr>
            <a:r>
              <a:rPr lang="en-US" sz="2800">
                <a:solidFill>
                  <a:srgbClr val="000000"/>
                </a:solidFill>
                <a:latin typeface="Objectivity 1"/>
                <a:ea typeface="Objectivity 1"/>
                <a:cs typeface="Objectivity 1"/>
                <a:sym typeface="Objectivity 1"/>
              </a:rPr>
              <a:t>Większa elastyczność - nauczyciel może skupić się na praktycznych umiejętnościach, dostosowując tempo i metody do potrzeb uczniów </a:t>
            </a:r>
          </a:p>
          <a:p>
            <a:pPr marL="604711" lvl="1" indent="-302355" algn="l">
              <a:lnSpc>
                <a:spcPts val="3921"/>
              </a:lnSpc>
              <a:buFont typeface="Arial"/>
              <a:buChar char="•"/>
            </a:pPr>
            <a:r>
              <a:rPr lang="en-US" sz="2800">
                <a:solidFill>
                  <a:srgbClr val="000000"/>
                </a:solidFill>
                <a:latin typeface="Objectivity 1"/>
                <a:ea typeface="Objectivity 1"/>
                <a:cs typeface="Objectivity 1"/>
                <a:sym typeface="Objectivity 1"/>
              </a:rPr>
              <a:t>Zredukowane treści – mniejsze obciążenie nauczyciela i uczniów</a:t>
            </a:r>
          </a:p>
          <a:p>
            <a:pPr marL="604711" lvl="1" indent="-302355" algn="l">
              <a:lnSpc>
                <a:spcPts val="3921"/>
              </a:lnSpc>
              <a:buFont typeface="Arial"/>
              <a:buChar char="•"/>
            </a:pPr>
            <a:r>
              <a:rPr lang="en-US" sz="2800">
                <a:solidFill>
                  <a:srgbClr val="000000"/>
                </a:solidFill>
                <a:latin typeface="Objectivity 1"/>
                <a:ea typeface="Objectivity 1"/>
                <a:cs typeface="Objectivity 1"/>
                <a:sym typeface="Objectivity 1"/>
              </a:rPr>
              <a:t>Wsparcie dla aktywności uczniów - doświadczenia edukacyjne sprzyjają pracy w grupach, pracy projektowej i kreatywnym formom pracy</a:t>
            </a:r>
          </a:p>
          <a:p>
            <a:pPr marL="604711" lvl="1" indent="-302355" algn="l">
              <a:lnSpc>
                <a:spcPts val="3921"/>
              </a:lnSpc>
              <a:buFont typeface="Arial"/>
              <a:buChar char="•"/>
            </a:pPr>
            <a:r>
              <a:rPr lang="en-US" sz="2800">
                <a:solidFill>
                  <a:srgbClr val="000000"/>
                </a:solidFill>
                <a:latin typeface="Objectivity 1"/>
                <a:ea typeface="Objectivity 1"/>
                <a:cs typeface="Objectivity 1"/>
                <a:sym typeface="Objectivity 1"/>
              </a:rPr>
              <a:t>Praca nad kompetencjami kluczowymi - integracja języka z kompetencjami społecznymi            i komunikacyjnymi ułatwia nauczanie w kontekście życia codziennego </a:t>
            </a:r>
          </a:p>
          <a:p>
            <a:pPr marL="604711" lvl="1" indent="-302355" algn="l">
              <a:lnSpc>
                <a:spcPts val="3921"/>
              </a:lnSpc>
              <a:buFont typeface="Arial"/>
              <a:buChar char="•"/>
            </a:pPr>
            <a:r>
              <a:rPr lang="en-US" sz="2800">
                <a:solidFill>
                  <a:srgbClr val="000000"/>
                </a:solidFill>
                <a:latin typeface="Objectivity 1"/>
                <a:ea typeface="Objectivity 1"/>
                <a:cs typeface="Objectivity 1"/>
                <a:sym typeface="Objectivity 1"/>
              </a:rPr>
              <a:t>Większa autonomia - nauczyciel może decydować o kolejności i formie realizacji treści jak też o wyższym wariancie podstawy programowej niż obowiązkowy</a:t>
            </a:r>
          </a:p>
          <a:p>
            <a:pPr marL="604711" lvl="1" indent="-302355" algn="l">
              <a:lnSpc>
                <a:spcPts val="3921"/>
              </a:lnSpc>
              <a:buFont typeface="Arial"/>
              <a:buChar char="•"/>
            </a:pPr>
            <a:r>
              <a:rPr lang="en-US" sz="2800">
                <a:solidFill>
                  <a:srgbClr val="000000"/>
                </a:solidFill>
                <a:latin typeface="Objectivity 1"/>
                <a:ea typeface="Objectivity 1"/>
                <a:cs typeface="Objectivity 1"/>
                <a:sym typeface="Objectivity 1"/>
              </a:rPr>
              <a:t>Możliwość pracy projektowej - nacisk na doświadczenia edukacyjne sprzyja projektowaniu zajęć interdyscyplinarnych</a:t>
            </a:r>
          </a:p>
          <a:p>
            <a:pPr algn="l">
              <a:lnSpc>
                <a:spcPts val="3921"/>
              </a:lnSpc>
              <a:spcBef>
                <a:spcPct val="0"/>
              </a:spcBef>
            </a:pPr>
            <a:endParaRPr lang="en-US" sz="2800">
              <a:solidFill>
                <a:srgbClr val="000000"/>
              </a:solidFill>
              <a:latin typeface="Objectivity 1"/>
              <a:ea typeface="Objectivity 1"/>
              <a:cs typeface="Objectivity 1"/>
              <a:sym typeface="Objectivity 1"/>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960" y="586178"/>
            <a:ext cx="5619444" cy="1660996"/>
          </a:xfrm>
          <a:custGeom>
            <a:avLst/>
            <a:gdLst/>
            <a:ahLst/>
            <a:cxnLst/>
            <a:rect l="l" t="t" r="r" b="b"/>
            <a:pathLst>
              <a:path w="5619444" h="1660996">
                <a:moveTo>
                  <a:pt x="0" y="0"/>
                </a:moveTo>
                <a:lnTo>
                  <a:pt x="5619444" y="0"/>
                </a:lnTo>
                <a:lnTo>
                  <a:pt x="5619444" y="1660996"/>
                </a:lnTo>
                <a:lnTo>
                  <a:pt x="0" y="1660996"/>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845297" y="2909331"/>
            <a:ext cx="15204009" cy="3518132"/>
          </a:xfrm>
          <a:prstGeom prst="rect">
            <a:avLst/>
          </a:prstGeom>
        </p:spPr>
        <p:txBody>
          <a:bodyPr lIns="0" tIns="0" rIns="0" bIns="0" rtlCol="0" anchor="t">
            <a:spAutoFit/>
          </a:bodyPr>
          <a:lstStyle/>
          <a:p>
            <a:pPr algn="l">
              <a:lnSpc>
                <a:spcPts val="9262"/>
              </a:lnSpc>
            </a:pPr>
            <a:r>
              <a:rPr lang="en-US" sz="6615" b="1">
                <a:solidFill>
                  <a:srgbClr val="607EFF"/>
                </a:solidFill>
                <a:latin typeface="Objectivity 1 Bold"/>
                <a:ea typeface="Objectivity 1 Bold"/>
                <a:cs typeface="Objectivity 1 Bold"/>
                <a:sym typeface="Objectivity 1 Bold"/>
              </a:rPr>
              <a:t>MATEMATYKA</a:t>
            </a:r>
          </a:p>
          <a:p>
            <a:pPr algn="l">
              <a:lnSpc>
                <a:spcPts val="9262"/>
              </a:lnSpc>
            </a:pPr>
            <a:r>
              <a:rPr lang="en-US" sz="6615" b="1">
                <a:solidFill>
                  <a:srgbClr val="607EFF"/>
                </a:solidFill>
                <a:latin typeface="Objectivity 1 Bold"/>
                <a:ea typeface="Objectivity 1 Bold"/>
                <a:cs typeface="Objectivity 1 Bold"/>
                <a:sym typeface="Objectivity 1 Bold"/>
              </a:rPr>
              <a:t>PRZEDMIOTY PRZYRODNICZE</a:t>
            </a:r>
          </a:p>
          <a:p>
            <a:pPr algn="l">
              <a:lnSpc>
                <a:spcPts val="9262"/>
              </a:lnSpc>
            </a:pPr>
            <a:r>
              <a:rPr lang="en-US" sz="6615" b="1">
                <a:solidFill>
                  <a:srgbClr val="607EFF"/>
                </a:solidFill>
                <a:latin typeface="Objectivity 1 Bold"/>
                <a:ea typeface="Objectivity 1 Bold"/>
                <a:cs typeface="Objectivity 1 Bold"/>
                <a:sym typeface="Objectivity 1 Bold"/>
              </a:rPr>
              <a:t>INFORMATYKA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672658" y="719320"/>
            <a:ext cx="3987254" cy="75057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MATEMATYKA</a:t>
            </a:r>
          </a:p>
        </p:txBody>
      </p:sp>
      <p:sp>
        <p:nvSpPr>
          <p:cNvPr id="4" name="TextBox 4"/>
          <p:cNvSpPr txBox="1"/>
          <p:nvPr/>
        </p:nvSpPr>
        <p:spPr>
          <a:xfrm>
            <a:off x="509699" y="2781300"/>
            <a:ext cx="8751508" cy="5663441"/>
          </a:xfrm>
          <a:prstGeom prst="rect">
            <a:avLst/>
          </a:prstGeom>
        </p:spPr>
        <p:txBody>
          <a:bodyPr lIns="0" tIns="0" rIns="0" bIns="0" rtlCol="0" anchor="t">
            <a:spAutoFit/>
          </a:bodyPr>
          <a:lstStyle/>
          <a:p>
            <a:pPr marL="673608" lvl="1" indent="-336804" algn="l">
              <a:lnSpc>
                <a:spcPts val="4368"/>
              </a:lnSpc>
              <a:buFont typeface="Arial"/>
              <a:buChar char="•"/>
            </a:pPr>
            <a:r>
              <a:rPr lang="en-US" sz="3120">
                <a:solidFill>
                  <a:srgbClr val="000000"/>
                </a:solidFill>
                <a:latin typeface="Objectivity 1"/>
                <a:ea typeface="Objectivity 1"/>
                <a:cs typeface="Objectivity 1"/>
                <a:sym typeface="Objectivity 1"/>
              </a:rPr>
              <a:t>Ocenianie głównie sumujące, weryfikacja wyników</a:t>
            </a:r>
          </a:p>
          <a:p>
            <a:pPr algn="l">
              <a:lnSpc>
                <a:spcPts val="4368"/>
              </a:lnSpc>
            </a:pPr>
            <a:endParaRPr lang="en-US" sz="3120">
              <a:solidFill>
                <a:srgbClr val="000000"/>
              </a:solidFill>
              <a:latin typeface="Objectivity 1"/>
              <a:ea typeface="Objectivity 1"/>
              <a:cs typeface="Objectivity 1"/>
              <a:sym typeface="Objectivity 1"/>
            </a:endParaRPr>
          </a:p>
          <a:p>
            <a:pPr algn="l">
              <a:lnSpc>
                <a:spcPts val="4368"/>
              </a:lnSpc>
            </a:pPr>
            <a:endParaRPr lang="en-US" sz="3120">
              <a:solidFill>
                <a:srgbClr val="000000"/>
              </a:solidFill>
              <a:latin typeface="Objectivity 1"/>
              <a:ea typeface="Objectivity 1"/>
              <a:cs typeface="Objectivity 1"/>
              <a:sym typeface="Objectivity 1"/>
            </a:endParaRPr>
          </a:p>
          <a:p>
            <a:pPr marL="673608" lvl="1" indent="-336804" algn="l">
              <a:lnSpc>
                <a:spcPts val="4368"/>
              </a:lnSpc>
              <a:buFont typeface="Arial"/>
              <a:buChar char="•"/>
            </a:pPr>
            <a:r>
              <a:rPr lang="en-US" sz="3120">
                <a:solidFill>
                  <a:srgbClr val="000000"/>
                </a:solidFill>
                <a:latin typeface="Objectivity 1"/>
                <a:ea typeface="Objectivity 1"/>
                <a:cs typeface="Objectivity 1"/>
                <a:sym typeface="Objectivity 1"/>
              </a:rPr>
              <a:t>Uczeń reprodukuje procedury </a:t>
            </a:r>
          </a:p>
          <a:p>
            <a:pPr algn="l">
              <a:lnSpc>
                <a:spcPts val="4368"/>
              </a:lnSpc>
            </a:pPr>
            <a:r>
              <a:rPr lang="en-US" sz="3120">
                <a:solidFill>
                  <a:srgbClr val="000000"/>
                </a:solidFill>
                <a:latin typeface="Objectivity 1"/>
                <a:ea typeface="Objectivity 1"/>
                <a:cs typeface="Objectivity 1"/>
                <a:sym typeface="Objectivity 1"/>
              </a:rPr>
              <a:t>      i rozwiązania</a:t>
            </a:r>
          </a:p>
          <a:p>
            <a:pPr marL="673608" lvl="1" indent="-336804" algn="l">
              <a:lnSpc>
                <a:spcPts val="4368"/>
              </a:lnSpc>
              <a:buFont typeface="Arial"/>
              <a:buChar char="•"/>
            </a:pPr>
            <a:r>
              <a:rPr lang="en-US" sz="3120">
                <a:solidFill>
                  <a:srgbClr val="000000"/>
                </a:solidFill>
                <a:latin typeface="Objectivity 1"/>
                <a:ea typeface="Objectivity 1"/>
                <a:cs typeface="Objectivity 1"/>
                <a:sym typeface="Objectivity 1"/>
              </a:rPr>
              <a:t>Lekcje oparte głównie na podręczniku</a:t>
            </a:r>
          </a:p>
          <a:p>
            <a:pPr algn="l">
              <a:lnSpc>
                <a:spcPts val="4368"/>
              </a:lnSpc>
            </a:pPr>
            <a:r>
              <a:rPr lang="en-US" sz="3120">
                <a:solidFill>
                  <a:srgbClr val="000000"/>
                </a:solidFill>
                <a:latin typeface="Objectivity 1"/>
                <a:ea typeface="Objectivity 1"/>
                <a:cs typeface="Objectivity 1"/>
                <a:sym typeface="Objectivity 1"/>
              </a:rPr>
              <a:t> </a:t>
            </a:r>
          </a:p>
          <a:p>
            <a:pPr marL="673608" lvl="1" indent="-336804" algn="l">
              <a:lnSpc>
                <a:spcPts val="4368"/>
              </a:lnSpc>
              <a:buFont typeface="Arial"/>
              <a:buChar char="•"/>
            </a:pPr>
            <a:r>
              <a:rPr lang="en-US" sz="3120">
                <a:solidFill>
                  <a:srgbClr val="000000"/>
                </a:solidFill>
                <a:latin typeface="Objectivity 1"/>
                <a:ea typeface="Objectivity 1"/>
                <a:cs typeface="Objectivity 1"/>
                <a:sym typeface="Objectivity 1"/>
              </a:rPr>
              <a:t>Mniejsza autonomia nauczyciela</a:t>
            </a:r>
          </a:p>
          <a:p>
            <a:pPr algn="l">
              <a:lnSpc>
                <a:spcPts val="5515"/>
              </a:lnSpc>
              <a:spcBef>
                <a:spcPct val="0"/>
              </a:spcBef>
            </a:pPr>
            <a:endParaRPr lang="en-US" sz="3120">
              <a:solidFill>
                <a:srgbClr val="000000"/>
              </a:solidFill>
              <a:latin typeface="Objectivity 1"/>
              <a:ea typeface="Objectivity 1"/>
              <a:cs typeface="Objectivity 1"/>
              <a:sym typeface="Objectivity 1"/>
            </a:endParaRPr>
          </a:p>
        </p:txBody>
      </p:sp>
      <p:sp>
        <p:nvSpPr>
          <p:cNvPr id="5" name="TextBox 5"/>
          <p:cNvSpPr txBox="1"/>
          <p:nvPr/>
        </p:nvSpPr>
        <p:spPr>
          <a:xfrm>
            <a:off x="8888846" y="2781300"/>
            <a:ext cx="9292596" cy="7320791"/>
          </a:xfrm>
          <a:prstGeom prst="rect">
            <a:avLst/>
          </a:prstGeom>
        </p:spPr>
        <p:txBody>
          <a:bodyPr lIns="0" tIns="0" rIns="0" bIns="0" rtlCol="0" anchor="t">
            <a:spAutoFit/>
          </a:bodyPr>
          <a:lstStyle/>
          <a:p>
            <a:pPr marL="673608" lvl="1" indent="-336804" algn="l">
              <a:lnSpc>
                <a:spcPts val="4368"/>
              </a:lnSpc>
              <a:buFont typeface="Arial"/>
              <a:buChar char="•"/>
            </a:pPr>
            <a:r>
              <a:rPr lang="en-US" sz="3120">
                <a:solidFill>
                  <a:srgbClr val="000000"/>
                </a:solidFill>
                <a:latin typeface="Objectivity 1"/>
                <a:ea typeface="Objectivity 1"/>
                <a:cs typeface="Objectivity 1"/>
                <a:sym typeface="Objectivity 1"/>
              </a:rPr>
              <a:t>Monitorowanie postępów uczniów, udzielanie wsparcia w zakresie rozpoznawania mocnych stron ucznia, pomoc w definiowaniu celów rozwojowych</a:t>
            </a:r>
          </a:p>
          <a:p>
            <a:pPr marL="673608" lvl="1" indent="-336804" algn="l">
              <a:lnSpc>
                <a:spcPts val="4368"/>
              </a:lnSpc>
              <a:buFont typeface="Arial"/>
              <a:buChar char="•"/>
            </a:pPr>
            <a:r>
              <a:rPr lang="en-US" sz="3120">
                <a:solidFill>
                  <a:srgbClr val="000000"/>
                </a:solidFill>
                <a:latin typeface="Objectivity 1"/>
                <a:ea typeface="Objectivity 1"/>
                <a:cs typeface="Objectivity 1"/>
                <a:sym typeface="Objectivity 1"/>
              </a:rPr>
              <a:t>Uczeń myśli krytycznie, rozwiązuje problemy, współpracuje z innymi</a:t>
            </a:r>
          </a:p>
          <a:p>
            <a:pPr marL="673608" lvl="1" indent="-336804" algn="l">
              <a:lnSpc>
                <a:spcPts val="4368"/>
              </a:lnSpc>
              <a:buFont typeface="Arial"/>
              <a:buChar char="•"/>
            </a:pPr>
            <a:r>
              <a:rPr lang="en-US" sz="3120">
                <a:solidFill>
                  <a:srgbClr val="000000"/>
                </a:solidFill>
                <a:latin typeface="Objectivity 1"/>
                <a:ea typeface="Objectivity 1"/>
                <a:cs typeface="Objectivity 1"/>
                <a:sym typeface="Objectivity 1"/>
              </a:rPr>
              <a:t>Nauczanie oparte na projektach, doświadczeniach, aktywnościach </a:t>
            </a:r>
          </a:p>
          <a:p>
            <a:pPr marL="673608" lvl="1" indent="-336804" algn="l">
              <a:lnSpc>
                <a:spcPts val="4368"/>
              </a:lnSpc>
              <a:buFont typeface="Arial"/>
              <a:buChar char="•"/>
            </a:pPr>
            <a:r>
              <a:rPr lang="en-US" sz="3120">
                <a:solidFill>
                  <a:srgbClr val="000000"/>
                </a:solidFill>
                <a:latin typeface="Objectivity 1"/>
                <a:ea typeface="Objectivity 1"/>
                <a:cs typeface="Objectivity 1"/>
                <a:sym typeface="Objectivity 1"/>
              </a:rPr>
              <a:t>Większa autonomia, elastyczność metod</a:t>
            </a:r>
          </a:p>
          <a:p>
            <a:pPr marL="673608" lvl="1" indent="-336804" algn="l">
              <a:lnSpc>
                <a:spcPts val="4368"/>
              </a:lnSpc>
              <a:buFont typeface="Arial"/>
              <a:buChar char="•"/>
            </a:pPr>
            <a:r>
              <a:rPr lang="en-US" sz="3120">
                <a:solidFill>
                  <a:srgbClr val="000000"/>
                </a:solidFill>
                <a:latin typeface="Objectivity 1"/>
                <a:ea typeface="Objectivity 1"/>
                <a:cs typeface="Objectivity 1"/>
                <a:sym typeface="Objectivity 1"/>
              </a:rPr>
              <a:t>Sprecyzowanie roli kalkulatora i aplikacji komputerowych w rozwijaniu      umiejętności matematycznych</a:t>
            </a:r>
          </a:p>
          <a:p>
            <a:pPr algn="l">
              <a:lnSpc>
                <a:spcPts val="5515"/>
              </a:lnSpc>
              <a:spcBef>
                <a:spcPct val="0"/>
              </a:spcBef>
            </a:pPr>
            <a:endParaRPr lang="en-US" sz="3120">
              <a:solidFill>
                <a:srgbClr val="000000"/>
              </a:solidFill>
              <a:latin typeface="Objectivity 1"/>
              <a:ea typeface="Objectivity 1"/>
              <a:cs typeface="Objectivity 1"/>
              <a:sym typeface="Objectivity 1"/>
            </a:endParaRP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672658" y="719320"/>
            <a:ext cx="3987254" cy="75057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MATEMATYKA</a:t>
            </a:r>
          </a:p>
        </p:txBody>
      </p:sp>
      <p:sp>
        <p:nvSpPr>
          <p:cNvPr id="4" name="TextBox 4"/>
          <p:cNvSpPr txBox="1"/>
          <p:nvPr/>
        </p:nvSpPr>
        <p:spPr>
          <a:xfrm>
            <a:off x="513359" y="2788946"/>
            <a:ext cx="7845861" cy="5488181"/>
          </a:xfrm>
          <a:prstGeom prst="rect">
            <a:avLst/>
          </a:prstGeom>
        </p:spPr>
        <p:txBody>
          <a:bodyPr lIns="0" tIns="0" rIns="0" bIns="0" rtlCol="0" anchor="t">
            <a:spAutoFit/>
          </a:bodyPr>
          <a:lstStyle/>
          <a:p>
            <a:pPr marL="738376" lvl="1" indent="-369188" algn="l">
              <a:lnSpc>
                <a:spcPts val="4787"/>
              </a:lnSpc>
              <a:buFont typeface="Arial"/>
              <a:buChar char="•"/>
            </a:pPr>
            <a:r>
              <a:rPr lang="en-US" sz="3419">
                <a:solidFill>
                  <a:srgbClr val="000000"/>
                </a:solidFill>
                <a:latin typeface="Objectivity 1"/>
                <a:ea typeface="Objectivity 1"/>
                <a:cs typeface="Objectivity 1"/>
                <a:sym typeface="Objectivity 1"/>
              </a:rPr>
              <a:t>Matematyka oparta głównie na ćwiczeniach rachunkowych          i zadaniach schematycznych</a:t>
            </a:r>
          </a:p>
          <a:p>
            <a:pPr marL="738376" lvl="1" indent="-369188" algn="l">
              <a:lnSpc>
                <a:spcPts val="4787"/>
              </a:lnSpc>
              <a:buFont typeface="Arial"/>
              <a:buChar char="•"/>
            </a:pPr>
            <a:r>
              <a:rPr lang="en-US" sz="3419">
                <a:solidFill>
                  <a:srgbClr val="000000"/>
                </a:solidFill>
                <a:latin typeface="Objectivity 1"/>
                <a:ea typeface="Objectivity 1"/>
                <a:cs typeface="Objectivity 1"/>
                <a:sym typeface="Objectivity 1"/>
              </a:rPr>
              <a:t>Nauczanie w niewielkim stopniu powiązane z praktycznymi sytuacjami życia codziennego</a:t>
            </a:r>
          </a:p>
          <a:p>
            <a:pPr marL="738376" lvl="1" indent="-369188" algn="l">
              <a:lnSpc>
                <a:spcPts val="4787"/>
              </a:lnSpc>
              <a:buFont typeface="Arial"/>
              <a:buChar char="•"/>
            </a:pPr>
            <a:r>
              <a:rPr lang="en-US" sz="3419">
                <a:solidFill>
                  <a:srgbClr val="000000"/>
                </a:solidFill>
                <a:latin typeface="Objectivity 1"/>
                <a:ea typeface="Objectivity 1"/>
                <a:cs typeface="Objectivity 1"/>
                <a:sym typeface="Objectivity 1"/>
              </a:rPr>
              <a:t>Minimalna integracja międzyprzedmiotowa</a:t>
            </a:r>
          </a:p>
          <a:p>
            <a:pPr algn="l">
              <a:lnSpc>
                <a:spcPts val="5515"/>
              </a:lnSpc>
              <a:spcBef>
                <a:spcPct val="0"/>
              </a:spcBef>
            </a:pPr>
            <a:endParaRPr lang="en-US" sz="3419">
              <a:solidFill>
                <a:srgbClr val="000000"/>
              </a:solidFill>
              <a:latin typeface="Objectivity 1"/>
              <a:ea typeface="Objectivity 1"/>
              <a:cs typeface="Objectivity 1"/>
              <a:sym typeface="Objectivity 1"/>
            </a:endParaRPr>
          </a:p>
        </p:txBody>
      </p:sp>
      <p:sp>
        <p:nvSpPr>
          <p:cNvPr id="5" name="TextBox 5"/>
          <p:cNvSpPr txBox="1"/>
          <p:nvPr/>
        </p:nvSpPr>
        <p:spPr>
          <a:xfrm>
            <a:off x="9144000" y="2779421"/>
            <a:ext cx="8948835" cy="7109971"/>
          </a:xfrm>
          <a:prstGeom prst="rect">
            <a:avLst/>
          </a:prstGeom>
        </p:spPr>
        <p:txBody>
          <a:bodyPr lIns="0" tIns="0" rIns="0" bIns="0" rtlCol="0" anchor="t">
            <a:spAutoFit/>
          </a:bodyPr>
          <a:lstStyle/>
          <a:p>
            <a:pPr marL="695197" lvl="1" indent="-347599" algn="l">
              <a:lnSpc>
                <a:spcPts val="4507"/>
              </a:lnSpc>
              <a:buFont typeface="Arial"/>
              <a:buChar char="•"/>
            </a:pPr>
            <a:r>
              <a:rPr lang="en-US" sz="3219">
                <a:solidFill>
                  <a:srgbClr val="000000"/>
                </a:solidFill>
                <a:latin typeface="Objectivity 1"/>
                <a:ea typeface="Objectivity 1"/>
                <a:cs typeface="Objectivity 1"/>
                <a:sym typeface="Objectivity 1"/>
              </a:rPr>
              <a:t>Matematyka jako narzędzie do rozwiązywania realnych problemów,  uczenie przez działanie </a:t>
            </a:r>
          </a:p>
          <a:p>
            <a:pPr marL="695197" lvl="1" indent="-347599" algn="l">
              <a:lnSpc>
                <a:spcPts val="4507"/>
              </a:lnSpc>
              <a:buFont typeface="Arial"/>
              <a:buChar char="•"/>
            </a:pPr>
            <a:r>
              <a:rPr lang="en-US" sz="3219">
                <a:solidFill>
                  <a:srgbClr val="000000"/>
                </a:solidFill>
                <a:latin typeface="Objectivity 1"/>
                <a:ea typeface="Objectivity 1"/>
                <a:cs typeface="Objectivity 1"/>
                <a:sym typeface="Objectivity 1"/>
              </a:rPr>
              <a:t>Zwiększenie nacisku na dostrzeganie matematyki w otaczającym świecie, jej zastosowania w innych dziedzinach</a:t>
            </a:r>
          </a:p>
          <a:p>
            <a:pPr marL="695197" lvl="1" indent="-347599" algn="l">
              <a:lnSpc>
                <a:spcPts val="4507"/>
              </a:lnSpc>
              <a:buFont typeface="Arial"/>
              <a:buChar char="•"/>
            </a:pPr>
            <a:r>
              <a:rPr lang="en-US" sz="3219">
                <a:solidFill>
                  <a:srgbClr val="000000"/>
                </a:solidFill>
                <a:latin typeface="Objectivity 1"/>
                <a:ea typeface="Objectivity 1"/>
                <a:cs typeface="Objectivity 1"/>
                <a:sym typeface="Objectivity 1"/>
              </a:rPr>
              <a:t>Silna interdyscyplinarność - matematyka w projektach międzyprzedmiotowych, modułach        i realnych zadaniach </a:t>
            </a:r>
          </a:p>
          <a:p>
            <a:pPr algn="l">
              <a:lnSpc>
                <a:spcPts val="5515"/>
              </a:lnSpc>
            </a:pPr>
            <a:endParaRPr lang="en-US" sz="3219">
              <a:solidFill>
                <a:srgbClr val="000000"/>
              </a:solidFill>
              <a:latin typeface="Objectivity 1"/>
              <a:ea typeface="Objectivity 1"/>
              <a:cs typeface="Objectivity 1"/>
              <a:sym typeface="Objectivity 1"/>
            </a:endParaRPr>
          </a:p>
          <a:p>
            <a:pPr algn="l">
              <a:lnSpc>
                <a:spcPts val="5515"/>
              </a:lnSpc>
              <a:spcBef>
                <a:spcPct val="0"/>
              </a:spcBef>
            </a:pPr>
            <a:endParaRPr lang="en-US" sz="3219">
              <a:solidFill>
                <a:srgbClr val="000000"/>
              </a:solidFill>
              <a:latin typeface="Objectivity 1"/>
              <a:ea typeface="Objectivity 1"/>
              <a:cs typeface="Objectivity 1"/>
              <a:sym typeface="Objectivity 1"/>
            </a:endParaRP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7130094" y="719320"/>
            <a:ext cx="69669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
        <p:nvSpPr>
          <p:cNvPr id="4" name="TextBox 4"/>
          <p:cNvSpPr txBox="1"/>
          <p:nvPr/>
        </p:nvSpPr>
        <p:spPr>
          <a:xfrm>
            <a:off x="513359" y="2378343"/>
            <a:ext cx="16327887" cy="5175693"/>
          </a:xfrm>
          <a:prstGeom prst="rect">
            <a:avLst/>
          </a:prstGeom>
        </p:spPr>
        <p:txBody>
          <a:bodyPr lIns="0" tIns="0" rIns="0" bIns="0" rtlCol="0" anchor="t">
            <a:spAutoFit/>
          </a:bodyPr>
          <a:lstStyle/>
          <a:p>
            <a:pPr marL="842603" lvl="1" indent="-421301" algn="l">
              <a:lnSpc>
                <a:spcPts val="6829"/>
              </a:lnSpc>
              <a:buFont typeface="Arial"/>
              <a:buChar char="•"/>
            </a:pPr>
            <a:r>
              <a:rPr lang="en-US" sz="3902" u="none" strike="noStrike">
                <a:solidFill>
                  <a:srgbClr val="000000"/>
                </a:solidFill>
                <a:latin typeface="Objectivity 1"/>
                <a:ea typeface="Objectivity 1"/>
                <a:cs typeface="Objectivity 1"/>
                <a:sym typeface="Objectivity 1"/>
              </a:rPr>
              <a:t>Zakres treści, dostosowany do realnego czasu nauki</a:t>
            </a:r>
          </a:p>
          <a:p>
            <a:pPr marL="842603" lvl="1" indent="-421301" algn="l">
              <a:lnSpc>
                <a:spcPts val="6829"/>
              </a:lnSpc>
              <a:buFont typeface="Arial"/>
              <a:buChar char="•"/>
            </a:pPr>
            <a:r>
              <a:rPr lang="en-US" sz="3902" u="none" strike="noStrike">
                <a:solidFill>
                  <a:srgbClr val="000000"/>
                </a:solidFill>
                <a:latin typeface="Objectivity 1"/>
                <a:ea typeface="Objectivity 1"/>
                <a:cs typeface="Objectivity 1"/>
                <a:sym typeface="Objectivity 1"/>
              </a:rPr>
              <a:t>Stosowanie matematyki w realnych sytuacjach życiowych</a:t>
            </a:r>
          </a:p>
          <a:p>
            <a:pPr marL="842603" lvl="1" indent="-421301" algn="l">
              <a:lnSpc>
                <a:spcPts val="6829"/>
              </a:lnSpc>
              <a:buFont typeface="Arial"/>
              <a:buChar char="•"/>
            </a:pPr>
            <a:r>
              <a:rPr lang="en-US" sz="3902" u="none" strike="noStrike">
                <a:solidFill>
                  <a:srgbClr val="000000"/>
                </a:solidFill>
                <a:latin typeface="Objectivity 1"/>
                <a:ea typeface="Objectivity 1"/>
                <a:cs typeface="Objectivity 1"/>
                <a:sym typeface="Objectivity 1"/>
              </a:rPr>
              <a:t>Uczenie przez działanie, prowadzenie zajęć w sposób aktywny, realizacja eksperymentów, projektów, rozwiązywanie problemów</a:t>
            </a:r>
          </a:p>
          <a:p>
            <a:pPr marL="842603" lvl="1" indent="-421301" algn="l">
              <a:lnSpc>
                <a:spcPts val="6829"/>
              </a:lnSpc>
              <a:buFont typeface="Arial"/>
              <a:buChar char="•"/>
            </a:pPr>
            <a:r>
              <a:rPr lang="en-US" sz="3902" u="none" strike="noStrike">
                <a:solidFill>
                  <a:srgbClr val="000000"/>
                </a:solidFill>
                <a:latin typeface="Objectivity 1"/>
                <a:ea typeface="Objectivity 1"/>
                <a:cs typeface="Objectivity 1"/>
                <a:sym typeface="Objectivity 1"/>
              </a:rPr>
              <a:t>Stopniowe budowanie umiejętności argumentacji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7130094" y="719320"/>
            <a:ext cx="69669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
        <p:nvSpPr>
          <p:cNvPr id="4" name="TextBox 4"/>
          <p:cNvSpPr txBox="1"/>
          <p:nvPr/>
        </p:nvSpPr>
        <p:spPr>
          <a:xfrm>
            <a:off x="513359" y="2472105"/>
            <a:ext cx="17527366" cy="5614482"/>
          </a:xfrm>
          <a:prstGeom prst="rect">
            <a:avLst/>
          </a:prstGeom>
        </p:spPr>
        <p:txBody>
          <a:bodyPr lIns="0" tIns="0" rIns="0" bIns="0" rtlCol="0" anchor="t">
            <a:spAutoFit/>
          </a:bodyPr>
          <a:lstStyle/>
          <a:p>
            <a:pPr marL="842010" lvl="1" indent="-421005" algn="l">
              <a:lnSpc>
                <a:spcPts val="6825"/>
              </a:lnSpc>
              <a:buFont typeface="Arial"/>
              <a:buChar char="•"/>
            </a:pPr>
            <a:r>
              <a:rPr lang="en-US" sz="3900" u="none" strike="noStrike">
                <a:solidFill>
                  <a:srgbClr val="000000"/>
                </a:solidFill>
                <a:latin typeface="Objectivity 1"/>
                <a:ea typeface="Objectivity 1"/>
                <a:cs typeface="Objectivity 1"/>
                <a:sym typeface="Objectivity 1"/>
              </a:rPr>
              <a:t>Rozwój kompetencji XXI wieku, nacisk na myślenie logiczne, analizę danych, kreatywność, współpracę</a:t>
            </a:r>
          </a:p>
          <a:p>
            <a:pPr marL="842010" lvl="1" indent="-421005" algn="l">
              <a:lnSpc>
                <a:spcPts val="6825"/>
              </a:lnSpc>
              <a:buFont typeface="Arial"/>
              <a:buChar char="•"/>
            </a:pPr>
            <a:r>
              <a:rPr lang="en-US" sz="3900" u="none" strike="noStrike">
                <a:solidFill>
                  <a:srgbClr val="000000"/>
                </a:solidFill>
                <a:latin typeface="Objectivity 1"/>
                <a:ea typeface="Objectivity 1"/>
                <a:cs typeface="Objectivity 1"/>
                <a:sym typeface="Objectivity 1"/>
              </a:rPr>
              <a:t>Integracja międzyprzedmiotowa</a:t>
            </a:r>
          </a:p>
          <a:p>
            <a:pPr marL="842010" lvl="1" indent="-421005" algn="l">
              <a:lnSpc>
                <a:spcPts val="6825"/>
              </a:lnSpc>
              <a:buFont typeface="Arial"/>
              <a:buChar char="•"/>
            </a:pPr>
            <a:r>
              <a:rPr lang="en-US" sz="3900" u="none" strike="noStrike">
                <a:solidFill>
                  <a:srgbClr val="000000"/>
                </a:solidFill>
                <a:latin typeface="Objectivity 1"/>
                <a:ea typeface="Objectivity 1"/>
                <a:cs typeface="Objectivity 1"/>
                <a:sym typeface="Objectivity 1"/>
              </a:rPr>
              <a:t>Wspieranie rozwoju ucznia</a:t>
            </a:r>
          </a:p>
          <a:p>
            <a:pPr marL="0" lvl="0" indent="0" algn="l">
              <a:lnSpc>
                <a:spcPts val="5515"/>
              </a:lnSpc>
              <a:spcBef>
                <a:spcPct val="0"/>
              </a:spcBef>
            </a:pPr>
            <a:endParaRPr lang="en-US" sz="3900" u="none" strike="noStrike">
              <a:solidFill>
                <a:srgbClr val="000000"/>
              </a:solidFill>
              <a:latin typeface="Objectivity 1"/>
              <a:ea typeface="Objectivity 1"/>
              <a:cs typeface="Objectivity 1"/>
              <a:sym typeface="Objectivity 1"/>
            </a:endParaRPr>
          </a:p>
          <a:p>
            <a:pPr marL="0" lvl="0" indent="0" algn="l">
              <a:lnSpc>
                <a:spcPts val="5515"/>
              </a:lnSpc>
              <a:spcBef>
                <a:spcPct val="0"/>
              </a:spcBef>
            </a:pPr>
            <a:endParaRPr lang="en-US" sz="3900" u="none" strike="noStrike">
              <a:solidFill>
                <a:srgbClr val="000000"/>
              </a:solidFill>
              <a:latin typeface="Objectivity 1"/>
              <a:ea typeface="Objectivity 1"/>
              <a:cs typeface="Objectivity 1"/>
              <a:sym typeface="Objectivity 1"/>
            </a:endParaRPr>
          </a:p>
          <a:p>
            <a:pPr marL="0" lvl="0" indent="0" algn="l">
              <a:lnSpc>
                <a:spcPts val="5515"/>
              </a:lnSpc>
              <a:spcBef>
                <a:spcPct val="0"/>
              </a:spcBef>
            </a:pPr>
            <a:endParaRPr lang="en-US" sz="3900" u="none" strike="noStrike">
              <a:solidFill>
                <a:srgbClr val="000000"/>
              </a:solidFill>
              <a:latin typeface="Objectivity 1"/>
              <a:ea typeface="Objectivity 1"/>
              <a:cs typeface="Objectivity 1"/>
              <a:sym typeface="Objectivity 1"/>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440643" y="719320"/>
            <a:ext cx="86469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
        <p:nvSpPr>
          <p:cNvPr id="4" name="TextBox 4"/>
          <p:cNvSpPr txBox="1"/>
          <p:nvPr/>
        </p:nvSpPr>
        <p:spPr>
          <a:xfrm>
            <a:off x="513359" y="2041677"/>
            <a:ext cx="16167069" cy="7251954"/>
          </a:xfrm>
          <a:prstGeom prst="rect">
            <a:avLst/>
          </a:prstGeom>
        </p:spPr>
        <p:txBody>
          <a:bodyPr lIns="0" tIns="0" rIns="0" bIns="0" rtlCol="0" anchor="t">
            <a:spAutoFit/>
          </a:bodyPr>
          <a:lstStyle/>
          <a:p>
            <a:pPr marL="798831" lvl="1" indent="-399416" algn="l">
              <a:lnSpc>
                <a:spcPts val="6438"/>
              </a:lnSpc>
              <a:buFont typeface="Arial"/>
              <a:buChar char="•"/>
            </a:pPr>
            <a:r>
              <a:rPr lang="en-US" sz="3700">
                <a:solidFill>
                  <a:srgbClr val="000000"/>
                </a:solidFill>
                <a:latin typeface="Objectivity 1"/>
                <a:ea typeface="Objectivity 1"/>
                <a:cs typeface="Objectivity 1"/>
                <a:sym typeface="Objectivity 1"/>
              </a:rPr>
              <a:t>Większa autonomia i elastyczność polegająca na samodzielnym wyborze treści fakultatywnych, możliwość zmiany kolejności realizowanych treści, dostosowanie metod nauczania do potrzeb uczniów</a:t>
            </a:r>
          </a:p>
          <a:p>
            <a:pPr marL="798831" lvl="1" indent="-399416" algn="l">
              <a:lnSpc>
                <a:spcPts val="6438"/>
              </a:lnSpc>
              <a:buFont typeface="Arial"/>
              <a:buChar char="•"/>
            </a:pPr>
            <a:r>
              <a:rPr lang="en-US" sz="3700">
                <a:solidFill>
                  <a:srgbClr val="000000"/>
                </a:solidFill>
                <a:latin typeface="Objectivity 1"/>
                <a:ea typeface="Objectivity 1"/>
                <a:cs typeface="Objectivity 1"/>
                <a:sym typeface="Objectivity 1"/>
              </a:rPr>
              <a:t>Bardziej realistyczny zakres treści</a:t>
            </a:r>
          </a:p>
          <a:p>
            <a:pPr marL="798831" lvl="1" indent="-399416" algn="l">
              <a:lnSpc>
                <a:spcPts val="6438"/>
              </a:lnSpc>
              <a:buFont typeface="Arial"/>
              <a:buChar char="•"/>
            </a:pPr>
            <a:r>
              <a:rPr lang="en-US" sz="3700">
                <a:solidFill>
                  <a:srgbClr val="000000"/>
                </a:solidFill>
                <a:latin typeface="Objectivity 1"/>
                <a:ea typeface="Objectivity 1"/>
                <a:cs typeface="Objectivity 1"/>
                <a:sym typeface="Objectivity 1"/>
              </a:rPr>
              <a:t>Bogaty zestaw metod pracy angażujących uczniów - realizacja projektów, modułów tematycznych, doświadczeń</a:t>
            </a:r>
          </a:p>
          <a:p>
            <a:pPr marL="798831" lvl="1" indent="-399416" algn="l">
              <a:lnSpc>
                <a:spcPts val="6438"/>
              </a:lnSpc>
              <a:buFont typeface="Arial"/>
              <a:buChar char="•"/>
            </a:pPr>
            <a:r>
              <a:rPr lang="en-US" sz="3700">
                <a:solidFill>
                  <a:srgbClr val="000000"/>
                </a:solidFill>
                <a:latin typeface="Objectivity 1"/>
                <a:ea typeface="Objectivity 1"/>
                <a:cs typeface="Objectivity 1"/>
                <a:sym typeface="Objectivity 1"/>
              </a:rPr>
              <a:t>Monitorowanie procesu uczenia się ucznia</a:t>
            </a:r>
          </a:p>
          <a:p>
            <a:pPr marL="798831" lvl="1" indent="-399416" algn="l">
              <a:lnSpc>
                <a:spcPts val="6438"/>
              </a:lnSpc>
              <a:buFont typeface="Arial"/>
              <a:buChar char="•"/>
            </a:pPr>
            <a:r>
              <a:rPr lang="en-US" sz="3700">
                <a:solidFill>
                  <a:srgbClr val="000000"/>
                </a:solidFill>
                <a:latin typeface="Objectivity 1"/>
                <a:ea typeface="Objectivity 1"/>
                <a:cs typeface="Objectivity 1"/>
                <a:sym typeface="Objectivity 1"/>
              </a:rPr>
              <a:t>Interdyscyplinarność, współpraca z innymi przedmiotami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7454444" y="719320"/>
            <a:ext cx="405175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 PRZYRODA</a:t>
            </a:r>
          </a:p>
        </p:txBody>
      </p:sp>
      <p:sp>
        <p:nvSpPr>
          <p:cNvPr id="4" name="TextBox 4"/>
          <p:cNvSpPr txBox="1"/>
          <p:nvPr/>
        </p:nvSpPr>
        <p:spPr>
          <a:xfrm>
            <a:off x="513359" y="2759454"/>
            <a:ext cx="8481543" cy="5672715"/>
          </a:xfrm>
          <a:prstGeom prst="rect">
            <a:avLst/>
          </a:prstGeom>
        </p:spPr>
        <p:txBody>
          <a:bodyPr lIns="0" tIns="0" rIns="0" bIns="0" rtlCol="0" anchor="t">
            <a:spAutoFit/>
          </a:bodyPr>
          <a:lstStyle/>
          <a:p>
            <a:pPr marL="677881" lvl="1" indent="-338941" algn="l">
              <a:lnSpc>
                <a:spcPts val="4395"/>
              </a:lnSpc>
              <a:buFont typeface="Arial"/>
              <a:buChar char="•"/>
            </a:pPr>
            <a:r>
              <a:rPr lang="en-US" sz="3139">
                <a:solidFill>
                  <a:srgbClr val="000000"/>
                </a:solidFill>
                <a:latin typeface="Objectivity 1"/>
                <a:ea typeface="Objectivity 1"/>
                <a:cs typeface="Objectivity 1"/>
                <a:sym typeface="Objectivity 1"/>
              </a:rPr>
              <a:t>W klasie IV</a:t>
            </a:r>
          </a:p>
          <a:p>
            <a:pPr marL="677881" lvl="1" indent="-338941" algn="l">
              <a:lnSpc>
                <a:spcPts val="4395"/>
              </a:lnSpc>
              <a:buFont typeface="Arial"/>
              <a:buChar char="•"/>
            </a:pPr>
            <a:r>
              <a:rPr lang="en-US" sz="3139">
                <a:solidFill>
                  <a:srgbClr val="000000"/>
                </a:solidFill>
                <a:latin typeface="Objectivity 1"/>
                <a:ea typeface="Objectivity 1"/>
                <a:cs typeface="Objectivity 1"/>
                <a:sym typeface="Objectivity 1"/>
              </a:rPr>
              <a:t>Duża liczba wymagań szczegółowych</a:t>
            </a:r>
          </a:p>
          <a:p>
            <a:pPr algn="l">
              <a:lnSpc>
                <a:spcPts val="13214"/>
              </a:lnSpc>
            </a:pPr>
            <a:endParaRPr lang="en-US" sz="3139">
              <a:solidFill>
                <a:srgbClr val="000000"/>
              </a:solidFill>
              <a:latin typeface="Objectivity 1"/>
              <a:ea typeface="Objectivity 1"/>
              <a:cs typeface="Objectivity 1"/>
              <a:sym typeface="Objectivity 1"/>
            </a:endParaRPr>
          </a:p>
          <a:p>
            <a:pPr algn="l">
              <a:lnSpc>
                <a:spcPts val="4395"/>
              </a:lnSpc>
            </a:pPr>
            <a:endParaRPr lang="en-US" sz="3139">
              <a:solidFill>
                <a:srgbClr val="000000"/>
              </a:solidFill>
              <a:latin typeface="Objectivity 1"/>
              <a:ea typeface="Objectivity 1"/>
              <a:cs typeface="Objectivity 1"/>
              <a:sym typeface="Objectivity 1"/>
            </a:endParaRPr>
          </a:p>
          <a:p>
            <a:pPr marL="677881" lvl="1" indent="-338941" algn="l">
              <a:lnSpc>
                <a:spcPts val="4395"/>
              </a:lnSpc>
              <a:buFont typeface="Arial"/>
              <a:buChar char="•"/>
            </a:pPr>
            <a:r>
              <a:rPr lang="en-US" sz="3139">
                <a:solidFill>
                  <a:srgbClr val="000000"/>
                </a:solidFill>
                <a:latin typeface="Objectivity 1"/>
                <a:ea typeface="Objectivity 1"/>
                <a:cs typeface="Objectivity 1"/>
                <a:sym typeface="Objectivity 1"/>
              </a:rPr>
              <a:t>Obserwacja, doświadczanie                 i dokumentowanie wyników za pomocą opisu, fotografii lub rysunku</a:t>
            </a:r>
          </a:p>
          <a:p>
            <a:pPr algn="l">
              <a:lnSpc>
                <a:spcPts val="5515"/>
              </a:lnSpc>
              <a:spcBef>
                <a:spcPct val="0"/>
              </a:spcBef>
            </a:pPr>
            <a:endParaRPr lang="en-US" sz="3139">
              <a:solidFill>
                <a:srgbClr val="000000"/>
              </a:solidFill>
              <a:latin typeface="Objectivity 1"/>
              <a:ea typeface="Objectivity 1"/>
              <a:cs typeface="Objectivity 1"/>
              <a:sym typeface="Objectivity 1"/>
            </a:endParaRPr>
          </a:p>
        </p:txBody>
      </p:sp>
      <p:sp>
        <p:nvSpPr>
          <p:cNvPr id="5" name="TextBox 5"/>
          <p:cNvSpPr txBox="1"/>
          <p:nvPr/>
        </p:nvSpPr>
        <p:spPr>
          <a:xfrm>
            <a:off x="8994903" y="2759454"/>
            <a:ext cx="9165823" cy="5520944"/>
          </a:xfrm>
          <a:prstGeom prst="rect">
            <a:avLst/>
          </a:prstGeom>
        </p:spPr>
        <p:txBody>
          <a:bodyPr lIns="0" tIns="0" rIns="0" bIns="0" rtlCol="0" anchor="t">
            <a:spAutoFit/>
          </a:bodyPr>
          <a:lstStyle/>
          <a:p>
            <a:pPr marL="677927" lvl="1" indent="-338963" algn="l">
              <a:lnSpc>
                <a:spcPts val="4396"/>
              </a:lnSpc>
              <a:buFont typeface="Arial"/>
              <a:buChar char="•"/>
            </a:pPr>
            <a:r>
              <a:rPr lang="en-US" sz="3140">
                <a:solidFill>
                  <a:srgbClr val="000000"/>
                </a:solidFill>
                <a:latin typeface="Objectivity 1"/>
                <a:ea typeface="Objectivity 1"/>
                <a:cs typeface="Objectivity 1"/>
                <a:sym typeface="Objectivity 1"/>
              </a:rPr>
              <a:t>W klasach IV–VI </a:t>
            </a:r>
          </a:p>
          <a:p>
            <a:pPr marL="677927" lvl="1" indent="-338963" algn="l">
              <a:lnSpc>
                <a:spcPts val="4396"/>
              </a:lnSpc>
              <a:buFont typeface="Arial"/>
              <a:buChar char="•"/>
            </a:pPr>
            <a:r>
              <a:rPr lang="en-US" sz="3140">
                <a:solidFill>
                  <a:srgbClr val="000000"/>
                </a:solidFill>
                <a:latin typeface="Objectivity 1"/>
                <a:ea typeface="Objectivity 1"/>
                <a:cs typeface="Objectivity 1"/>
                <a:sym typeface="Objectivity 1"/>
              </a:rPr>
              <a:t>Mniejsza liczba wymagań szczegółowych </a:t>
            </a:r>
          </a:p>
          <a:p>
            <a:pPr marL="677927" lvl="1" indent="-338963" algn="l">
              <a:lnSpc>
                <a:spcPts val="4396"/>
              </a:lnSpc>
              <a:buFont typeface="Arial"/>
              <a:buChar char="•"/>
            </a:pPr>
            <a:r>
              <a:rPr lang="en-US" sz="3140">
                <a:solidFill>
                  <a:srgbClr val="000000"/>
                </a:solidFill>
                <a:latin typeface="Objectivity 1"/>
                <a:ea typeface="Objectivity 1"/>
                <a:cs typeface="Objectivity 1"/>
                <a:sym typeface="Objectivity 1"/>
              </a:rPr>
              <a:t>Grupowanie zajęć w bloki</a:t>
            </a:r>
          </a:p>
          <a:p>
            <a:pPr marL="677927" lvl="1" indent="-338963" algn="l">
              <a:lnSpc>
                <a:spcPts val="4396"/>
              </a:lnSpc>
              <a:buFont typeface="Arial"/>
              <a:buChar char="•"/>
            </a:pPr>
            <a:r>
              <a:rPr lang="en-US" sz="3140">
                <a:solidFill>
                  <a:srgbClr val="000000"/>
                </a:solidFill>
                <a:latin typeface="Objectivity 1"/>
                <a:ea typeface="Objectivity 1"/>
                <a:cs typeface="Objectivity 1"/>
                <a:sym typeface="Objectivity 1"/>
              </a:rPr>
              <a:t>Realizacji zajęć terenowych jako obligatoryjnych</a:t>
            </a:r>
          </a:p>
          <a:p>
            <a:pPr algn="l">
              <a:lnSpc>
                <a:spcPts val="4396"/>
              </a:lnSpc>
            </a:pPr>
            <a:endParaRPr lang="en-US" sz="3140">
              <a:solidFill>
                <a:srgbClr val="000000"/>
              </a:solidFill>
              <a:latin typeface="Objectivity 1"/>
              <a:ea typeface="Objectivity 1"/>
              <a:cs typeface="Objectivity 1"/>
              <a:sym typeface="Objectivity 1"/>
            </a:endParaRPr>
          </a:p>
          <a:p>
            <a:pPr marL="677927" lvl="1" indent="-338963" algn="l">
              <a:lnSpc>
                <a:spcPts val="4396"/>
              </a:lnSpc>
              <a:buFont typeface="Arial"/>
              <a:buChar char="•"/>
            </a:pPr>
            <a:r>
              <a:rPr lang="en-US" sz="3140">
                <a:solidFill>
                  <a:srgbClr val="000000"/>
                </a:solidFill>
                <a:latin typeface="Objectivity 1"/>
                <a:ea typeface="Objectivity 1"/>
                <a:cs typeface="Objectivity 1"/>
                <a:sym typeface="Objectivity 1"/>
              </a:rPr>
              <a:t>Uczeń nie tylko obserwuje, ale samodzielnie formułuje pytania badawcze, stawia hipotezy, planuje badania i</a:t>
            </a:r>
            <a:r>
              <a:rPr lang="en-US" sz="3140" b="1">
                <a:solidFill>
                  <a:srgbClr val="000000"/>
                </a:solidFill>
                <a:latin typeface="Objectivity 1 Bold"/>
                <a:ea typeface="Objectivity 1 Bold"/>
                <a:cs typeface="Objectivity 1 Bold"/>
                <a:sym typeface="Objectivity 1 Bold"/>
              </a:rPr>
              <a:t> </a:t>
            </a:r>
            <a:r>
              <a:rPr lang="en-US" sz="3140">
                <a:solidFill>
                  <a:srgbClr val="000000"/>
                </a:solidFill>
                <a:latin typeface="Objectivity 1"/>
                <a:ea typeface="Objectivity 1"/>
                <a:cs typeface="Objectivity 1"/>
                <a:sym typeface="Objectivity 1"/>
              </a:rPr>
              <a:t>weryfikuje ich efekty</a:t>
            </a: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620000" y="731374"/>
            <a:ext cx="351835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 PRZYRODA</a:t>
            </a:r>
          </a:p>
        </p:txBody>
      </p:sp>
      <p:sp>
        <p:nvSpPr>
          <p:cNvPr id="4" name="TextBox 4"/>
          <p:cNvSpPr txBox="1"/>
          <p:nvPr/>
        </p:nvSpPr>
        <p:spPr>
          <a:xfrm>
            <a:off x="513359" y="2877761"/>
            <a:ext cx="7759708" cy="4450975"/>
          </a:xfrm>
          <a:prstGeom prst="rect">
            <a:avLst/>
          </a:prstGeom>
        </p:spPr>
        <p:txBody>
          <a:bodyPr lIns="0" tIns="0" rIns="0" bIns="0" rtlCol="0" anchor="t">
            <a:spAutoFit/>
          </a:bodyPr>
          <a:lstStyle/>
          <a:p>
            <a:pPr marL="721060" lvl="1" indent="-360530" algn="l">
              <a:lnSpc>
                <a:spcPts val="4675"/>
              </a:lnSpc>
              <a:buFont typeface="Arial"/>
              <a:buChar char="•"/>
            </a:pPr>
            <a:r>
              <a:rPr lang="en-US" sz="3339">
                <a:solidFill>
                  <a:srgbClr val="000000"/>
                </a:solidFill>
                <a:latin typeface="Objectivity 1"/>
                <a:ea typeface="Objectivity 1"/>
                <a:cs typeface="Objectivity 1"/>
                <a:sym typeface="Objectivity 1"/>
              </a:rPr>
              <a:t>W klasie V rozdzielenie na geografię i biologię,                  co utrudniało dostrzeganie powiązań między zjawiskami</a:t>
            </a:r>
          </a:p>
          <a:p>
            <a:pPr algn="l">
              <a:lnSpc>
                <a:spcPts val="5515"/>
              </a:lnSpc>
            </a:pPr>
            <a:r>
              <a:rPr lang="en-US" sz="3939" b="1">
                <a:solidFill>
                  <a:srgbClr val="000000"/>
                </a:solidFill>
                <a:latin typeface="Objectivity 1 Bold"/>
                <a:ea typeface="Objectivity 1 Bold"/>
                <a:cs typeface="Objectivity 1 Bold"/>
                <a:sym typeface="Objectivity 1 Bold"/>
              </a:rPr>
              <a:t> </a:t>
            </a:r>
          </a:p>
          <a:p>
            <a:pPr algn="l">
              <a:lnSpc>
                <a:spcPts val="5515"/>
              </a:lnSpc>
            </a:pPr>
            <a:endParaRPr lang="en-US" sz="3939" b="1">
              <a:solidFill>
                <a:srgbClr val="000000"/>
              </a:solidFill>
              <a:latin typeface="Objectivity 1 Bold"/>
              <a:ea typeface="Objectivity 1 Bold"/>
              <a:cs typeface="Objectivity 1 Bold"/>
              <a:sym typeface="Objectivity 1 Bold"/>
            </a:endParaRPr>
          </a:p>
          <a:p>
            <a:pPr algn="l">
              <a:lnSpc>
                <a:spcPts val="5515"/>
              </a:lnSpc>
              <a:spcBef>
                <a:spcPct val="0"/>
              </a:spcBef>
            </a:pPr>
            <a:endParaRPr lang="en-US" sz="3939" b="1">
              <a:solidFill>
                <a:srgbClr val="000000"/>
              </a:solidFill>
              <a:latin typeface="Objectivity 1 Bold"/>
              <a:ea typeface="Objectivity 1 Bold"/>
              <a:cs typeface="Objectivity 1 Bold"/>
              <a:sym typeface="Objectivity 1 Bold"/>
            </a:endParaRPr>
          </a:p>
        </p:txBody>
      </p:sp>
      <p:sp>
        <p:nvSpPr>
          <p:cNvPr id="5" name="TextBox 5"/>
          <p:cNvSpPr txBox="1"/>
          <p:nvPr/>
        </p:nvSpPr>
        <p:spPr>
          <a:xfrm>
            <a:off x="8931051" y="2877761"/>
            <a:ext cx="8938437" cy="6603622"/>
          </a:xfrm>
          <a:prstGeom prst="rect">
            <a:avLst/>
          </a:prstGeom>
        </p:spPr>
        <p:txBody>
          <a:bodyPr lIns="0" tIns="0" rIns="0" bIns="0" rtlCol="0" anchor="t">
            <a:spAutoFit/>
          </a:bodyPr>
          <a:lstStyle/>
          <a:p>
            <a:pPr marL="721105" lvl="1" indent="-360553" algn="l">
              <a:lnSpc>
                <a:spcPts val="4675"/>
              </a:lnSpc>
              <a:buFont typeface="Arial"/>
              <a:buChar char="•"/>
            </a:pPr>
            <a:r>
              <a:rPr lang="en-US" sz="3339">
                <a:solidFill>
                  <a:srgbClr val="000000"/>
                </a:solidFill>
                <a:latin typeface="Objectivity 1"/>
                <a:ea typeface="Objectivity 1"/>
                <a:cs typeface="Objectivity 1"/>
                <a:sym typeface="Objectivity 1"/>
              </a:rPr>
              <a:t>Integracja elementów biologii, geografii, chemii i fizyki w ramach całego cyklu nauczania</a:t>
            </a:r>
          </a:p>
          <a:p>
            <a:pPr algn="l">
              <a:lnSpc>
                <a:spcPts val="4675"/>
              </a:lnSpc>
            </a:pPr>
            <a:endParaRPr lang="en-US" sz="3339">
              <a:solidFill>
                <a:srgbClr val="000000"/>
              </a:solidFill>
              <a:latin typeface="Objectivity 1"/>
              <a:ea typeface="Objectivity 1"/>
              <a:cs typeface="Objectivity 1"/>
              <a:sym typeface="Objectivity 1"/>
            </a:endParaRPr>
          </a:p>
          <a:p>
            <a:pPr marL="721105" lvl="1" indent="-360553" algn="l">
              <a:lnSpc>
                <a:spcPts val="4675"/>
              </a:lnSpc>
              <a:buFont typeface="Arial"/>
              <a:buChar char="•"/>
            </a:pPr>
            <a:r>
              <a:rPr lang="en-US" sz="3339">
                <a:solidFill>
                  <a:srgbClr val="000000"/>
                </a:solidFill>
                <a:latin typeface="Objectivity 1"/>
                <a:ea typeface="Objectivity 1"/>
                <a:cs typeface="Objectivity 1"/>
                <a:sym typeface="Objectivity 1"/>
              </a:rPr>
              <a:t>Moduł klimatyczny</a:t>
            </a:r>
          </a:p>
          <a:p>
            <a:pPr marL="721105" lvl="1" indent="-360553" algn="l">
              <a:lnSpc>
                <a:spcPts val="4675"/>
              </a:lnSpc>
              <a:buFont typeface="Arial"/>
              <a:buChar char="•"/>
            </a:pPr>
            <a:r>
              <a:rPr lang="en-US" sz="3339">
                <a:solidFill>
                  <a:srgbClr val="000000"/>
                </a:solidFill>
                <a:latin typeface="Objectivity 1"/>
                <a:ea typeface="Objectivity 1"/>
                <a:cs typeface="Objectivity 1"/>
                <a:sym typeface="Objectivity 1"/>
              </a:rPr>
              <a:t>Dostęp na lekcjach przyrody             do materiałów i narzędzi cyfrowych</a:t>
            </a:r>
          </a:p>
          <a:p>
            <a:pPr marL="721105" lvl="1" indent="-360553" algn="l">
              <a:lnSpc>
                <a:spcPts val="4675"/>
              </a:lnSpc>
              <a:buFont typeface="Arial"/>
              <a:buChar char="•"/>
            </a:pPr>
            <a:r>
              <a:rPr lang="en-US" sz="3339">
                <a:solidFill>
                  <a:srgbClr val="000000"/>
                </a:solidFill>
                <a:latin typeface="Objectivity 1"/>
                <a:ea typeface="Objectivity 1"/>
                <a:cs typeface="Objectivity 1"/>
                <a:sym typeface="Objectivity 1"/>
              </a:rPr>
              <a:t>Wyższe poziomy taksonomiczne </a:t>
            </a:r>
          </a:p>
          <a:p>
            <a:pPr marL="721105" lvl="1" indent="-360553" algn="l">
              <a:lnSpc>
                <a:spcPts val="4675"/>
              </a:lnSpc>
              <a:buFont typeface="Arial"/>
              <a:buChar char="•"/>
            </a:pPr>
            <a:r>
              <a:rPr lang="en-US" sz="3339">
                <a:solidFill>
                  <a:srgbClr val="000000"/>
                </a:solidFill>
                <a:latin typeface="Objectivity 1"/>
                <a:ea typeface="Objectivity 1"/>
                <a:cs typeface="Objectivity 1"/>
                <a:sym typeface="Objectivity 1"/>
              </a:rPr>
              <a:t>Głębokie uczenie i stosowanie wiedzy w praktyce</a:t>
            </a:r>
          </a:p>
          <a:p>
            <a:pPr algn="l">
              <a:lnSpc>
                <a:spcPts val="5515"/>
              </a:lnSpc>
              <a:spcBef>
                <a:spcPct val="0"/>
              </a:spcBef>
            </a:pPr>
            <a:endParaRPr lang="en-US" sz="3339">
              <a:solidFill>
                <a:srgbClr val="000000"/>
              </a:solidFill>
              <a:latin typeface="Objectivity 1"/>
              <a:ea typeface="Objectivity 1"/>
              <a:cs typeface="Objectivity 1"/>
              <a:sym typeface="Objectivity 1"/>
            </a:endParaRP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130094" y="719320"/>
            <a:ext cx="69669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
        <p:nvSpPr>
          <p:cNvPr id="4" name="TextBox 4"/>
          <p:cNvSpPr txBox="1"/>
          <p:nvPr/>
        </p:nvSpPr>
        <p:spPr>
          <a:xfrm>
            <a:off x="513359" y="2171700"/>
            <a:ext cx="16978742" cy="6957955"/>
          </a:xfrm>
          <a:prstGeom prst="rect">
            <a:avLst/>
          </a:prstGeom>
        </p:spPr>
        <p:txBody>
          <a:bodyPr lIns="0" tIns="0" rIns="0" bIns="0" rtlCol="0" anchor="t">
            <a:spAutoFit/>
          </a:bodyPr>
          <a:lstStyle/>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Budowanie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sprawczości</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uczeń</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staje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się</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aktywnym</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badaczem</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który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planuje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działania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podejmuje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decyzje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weryfikuje</a:t>
            </a:r>
            <a:r>
              <a:rPr lang="en-US" sz="3939" dirty="0">
                <a:solidFill>
                  <a:srgbClr val="000000"/>
                </a:solidFill>
                <a:latin typeface="Objectivity 1"/>
                <a:ea typeface="Objectivity 1"/>
                <a:cs typeface="Objectivity 1"/>
                <a:sym typeface="Objectivity 1"/>
              </a:rPr>
              <a:t> ich </a:t>
            </a:r>
            <a:r>
              <a:rPr lang="en-US" sz="3939" dirty="0" err="1">
                <a:solidFill>
                  <a:srgbClr val="000000"/>
                </a:solidFill>
                <a:latin typeface="Objectivity 1"/>
                <a:ea typeface="Objectivity 1"/>
                <a:cs typeface="Objectivity 1"/>
                <a:sym typeface="Objectivity 1"/>
              </a:rPr>
              <a:t>efekty</a:t>
            </a:r>
            <a:r>
              <a:rPr lang="en-US" sz="3939" dirty="0">
                <a:solidFill>
                  <a:srgbClr val="000000"/>
                </a:solidFill>
                <a:latin typeface="Objectivity 1"/>
                <a:ea typeface="Objectivity 1"/>
                <a:cs typeface="Objectivity 1"/>
                <a:sym typeface="Objectivity 1"/>
              </a:rPr>
              <a:t> </a:t>
            </a: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Interdyscyplinarność</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uczeń</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łatwiej</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dostrzega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związki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między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zjawiskami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zachodzącymi</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przyrodzie</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Trwalsze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zapamiętanie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wiedzy</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nacisk</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działania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praktyczne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doświadczenia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edukacyjne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eksperymenty</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Zachowanie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bezpośredniego</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kontaktu</a:t>
            </a:r>
            <a:r>
              <a:rPr lang="en-US" sz="3939" dirty="0">
                <a:solidFill>
                  <a:srgbClr val="000000"/>
                </a:solidFill>
                <a:latin typeface="Objectivity 1"/>
                <a:ea typeface="Objectivity 1"/>
                <a:cs typeface="Objectivity 1"/>
                <a:sym typeface="Objectivity 1"/>
              </a:rPr>
              <a:t> z </a:t>
            </a:r>
            <a:r>
              <a:rPr lang="en-US" sz="3939" dirty="0" err="1">
                <a:solidFill>
                  <a:srgbClr val="000000"/>
                </a:solidFill>
                <a:latin typeface="Objectivity 1"/>
                <a:ea typeface="Objectivity 1"/>
                <a:cs typeface="Objectivity 1"/>
                <a:sym typeface="Objectivity 1"/>
              </a:rPr>
              <a:t>przyrodą</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Rozumienie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podstaw</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funkcjonowania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ciała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człowieka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dbania</a:t>
            </a:r>
            <a:r>
              <a:rPr lang="en-US" sz="3939" dirty="0">
                <a:solidFill>
                  <a:srgbClr val="000000"/>
                </a:solidFill>
                <a:latin typeface="Objectivity 1"/>
                <a:ea typeface="Objectivity 1"/>
                <a:cs typeface="Objectivity 1"/>
                <a:sym typeface="Objectivity 1"/>
              </a:rPr>
              <a:t> o </a:t>
            </a:r>
            <a:r>
              <a:rPr lang="en-US" sz="3939" dirty="0" err="1">
                <a:solidFill>
                  <a:srgbClr val="000000"/>
                </a:solidFill>
                <a:latin typeface="Objectivity 1"/>
                <a:ea typeface="Objectivity 1"/>
                <a:cs typeface="Objectivity 1"/>
                <a:sym typeface="Objectivity 1"/>
              </a:rPr>
              <a:t>zdrowie</a:t>
            </a: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440643" y="719320"/>
            <a:ext cx="86469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
        <p:nvSpPr>
          <p:cNvPr id="4" name="TextBox 4"/>
          <p:cNvSpPr txBox="1"/>
          <p:nvPr/>
        </p:nvSpPr>
        <p:spPr>
          <a:xfrm>
            <a:off x="513359" y="2552700"/>
            <a:ext cx="14948308" cy="5567305"/>
          </a:xfrm>
          <a:prstGeom prst="rect">
            <a:avLst/>
          </a:prstGeom>
        </p:spPr>
        <p:txBody>
          <a:bodyPr lIns="0" tIns="0" rIns="0" bIns="0" rtlCol="0" anchor="t">
            <a:spAutoFit/>
          </a:bodyPr>
          <a:lstStyle/>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Większa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autonomia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elastyczność</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pracy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dydaktycznej</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Efektywniejsze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planowanie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grupowanie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zajęć</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bloki</a:t>
            </a:r>
            <a:r>
              <a:rPr lang="en-US" sz="3939" dirty="0">
                <a:solidFill>
                  <a:srgbClr val="000000"/>
                </a:solidFill>
                <a:latin typeface="Objectivity 1"/>
                <a:ea typeface="Objectivity 1"/>
                <a:cs typeface="Objectivity 1"/>
                <a:sym typeface="Objectivity 1"/>
              </a:rPr>
              <a:t>)</a:t>
            </a: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Wsparcie</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indywidualizacji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pracy</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mniejsza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liczba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wymagań</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szczegółowych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zapewnia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realny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czas</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pracę</a:t>
            </a:r>
            <a:r>
              <a:rPr lang="en-US" sz="3939" dirty="0">
                <a:solidFill>
                  <a:srgbClr val="000000"/>
                </a:solidFill>
                <a:latin typeface="Objectivity 1"/>
                <a:ea typeface="Objectivity 1"/>
                <a:cs typeface="Objectivity 1"/>
                <a:sym typeface="Objectivity 1"/>
              </a:rPr>
              <a:t> z </a:t>
            </a:r>
            <a:r>
              <a:rPr lang="en-US" sz="3939" dirty="0" err="1">
                <a:solidFill>
                  <a:srgbClr val="000000"/>
                </a:solidFill>
                <a:latin typeface="Objectivity 1"/>
                <a:ea typeface="Objectivity 1"/>
                <a:cs typeface="Objectivity 1"/>
                <a:sym typeface="Objectivity 1"/>
              </a:rPr>
              <a:t>uczniem</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a:solidFill>
                  <a:srgbClr val="000000"/>
                </a:solidFill>
                <a:latin typeface="Objectivity 1"/>
                <a:ea typeface="Objectivity 1"/>
                <a:cs typeface="Objectivity 1"/>
                <a:sym typeface="Objectivity 1"/>
              </a:rPr>
              <a:t>Wyjścia w </a:t>
            </a:r>
            <a:r>
              <a:rPr lang="en-US" sz="3939" dirty="0" err="1">
                <a:solidFill>
                  <a:srgbClr val="000000"/>
                </a:solidFill>
                <a:latin typeface="Objectivity 1"/>
                <a:ea typeface="Objectivity 1"/>
                <a:cs typeface="Objectivity 1"/>
                <a:sym typeface="Objectivity 1"/>
              </a:rPr>
              <a:t>teren</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eksperymenty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obserwacje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wpisane</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podstawę</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programową</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Stosowanie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metod</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opartych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dociekaniu</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naukowym</a:t>
            </a: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13359" y="2740404"/>
            <a:ext cx="7858242" cy="6684869"/>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Biologia i geografia w klasach V–VIII, chemia i fizyka w klasach VII–VIII</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Rozbudowane cele kształcenia</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Wiele wymagań szczegółowych</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Opanowanie wiadomości faktów i czynności praktycznych </a:t>
            </a:r>
          </a:p>
          <a:p>
            <a:pPr marL="751839" lvl="1" indent="-375919" algn="l">
              <a:lnSpc>
                <a:spcPts val="4875"/>
              </a:lnSpc>
              <a:buFont typeface="Arial"/>
              <a:buChar char="•"/>
            </a:pPr>
            <a:r>
              <a:rPr lang="en-US" sz="3482">
                <a:solidFill>
                  <a:srgbClr val="000000"/>
                </a:solidFill>
                <a:latin typeface="Objectivity 1"/>
                <a:ea typeface="Objectivity 1"/>
                <a:cs typeface="Objectivity 1"/>
                <a:sym typeface="Objectivity 1"/>
              </a:rPr>
              <a:t>Brak wystarczającej przestrzeni na doświadczenia, działania praktyczne i pracę metodą badawczą</a:t>
            </a:r>
          </a:p>
        </p:txBody>
      </p:sp>
      <p:sp>
        <p:nvSpPr>
          <p:cNvPr id="4" name="TextBox 4"/>
          <p:cNvSpPr txBox="1"/>
          <p:nvPr/>
        </p:nvSpPr>
        <p:spPr>
          <a:xfrm>
            <a:off x="8981441" y="2740404"/>
            <a:ext cx="8654575" cy="7247136"/>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W klasach VII–VIII</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Część treści realizowana na przyrodzie</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Podstawy do rozumienia świata     w makroskali</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Moduły klimatyczny, medialny, ekonomiczno-finansowy</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Wymagania fakultatywne</a:t>
            </a:r>
          </a:p>
          <a:p>
            <a:pPr marL="746873" lvl="1" indent="-373436" algn="l">
              <a:lnSpc>
                <a:spcPts val="4843"/>
              </a:lnSpc>
              <a:buFont typeface="Arial"/>
              <a:buChar char="•"/>
            </a:pPr>
            <a:r>
              <a:rPr lang="en-US" sz="3459">
                <a:solidFill>
                  <a:srgbClr val="000000"/>
                </a:solidFill>
                <a:latin typeface="Objectivity 1"/>
                <a:ea typeface="Objectivity 1"/>
                <a:cs typeface="Objectivity 1"/>
                <a:sym typeface="Objectivity 1"/>
              </a:rPr>
              <a:t>Doświadczenia edukacyjne (np. debata, spacer badawczy, udział w wydarzeniu popularyzującym naukę, wywiad)</a:t>
            </a:r>
          </a:p>
        </p:txBody>
      </p:sp>
      <p:sp>
        <p:nvSpPr>
          <p:cNvPr id="5" name="TextBox 5"/>
          <p:cNvSpPr txBox="1"/>
          <p:nvPr/>
        </p:nvSpPr>
        <p:spPr>
          <a:xfrm>
            <a:off x="5258406" y="719320"/>
            <a:ext cx="11565256" cy="75057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BIOLOGIA, CHEMIA, GEOGRAFIA, FIZYKA</a:t>
            </a: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9235926" y="2740404"/>
            <a:ext cx="8855295" cy="5400802"/>
          </a:xfrm>
          <a:prstGeom prst="rect">
            <a:avLst/>
          </a:prstGeom>
        </p:spPr>
        <p:txBody>
          <a:bodyPr lIns="0" tIns="0" rIns="0" bIns="0" rtlCol="0" anchor="t">
            <a:spAutoFit/>
          </a:bodyPr>
          <a:lstStyle/>
          <a:p>
            <a:pPr marL="721105" lvl="1" indent="-360553" algn="l">
              <a:lnSpc>
                <a:spcPts val="4675"/>
              </a:lnSpc>
              <a:buFont typeface="Arial"/>
              <a:buChar char="•"/>
            </a:pPr>
            <a:r>
              <a:rPr lang="en-US" sz="3339">
                <a:solidFill>
                  <a:srgbClr val="000000"/>
                </a:solidFill>
                <a:latin typeface="Objectivity 1"/>
                <a:ea typeface="Objectivity 1"/>
                <a:cs typeface="Objectivity 1"/>
                <a:sym typeface="Objectivity 1"/>
              </a:rPr>
              <a:t>Spójna struktura i spiralna konstrukcja</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Wzmacnianie sprawczości ucznia</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Podejście oparte na dociekaniu naukowym</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Nowoczesne narzędzia do analizy danych, jakościowe rozumienie zjawisk, wykorzystanie GIS</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Interdyscyplinarność i relacje          ze światem zewnętrznym</a:t>
            </a:r>
          </a:p>
        </p:txBody>
      </p:sp>
      <p:sp>
        <p:nvSpPr>
          <p:cNvPr id="4" name="TextBox 4"/>
          <p:cNvSpPr txBox="1"/>
          <p:nvPr/>
        </p:nvSpPr>
        <p:spPr>
          <a:xfrm>
            <a:off x="513359" y="2740404"/>
            <a:ext cx="8336108" cy="4209415"/>
          </a:xfrm>
          <a:prstGeom prst="rect">
            <a:avLst/>
          </a:prstGeom>
        </p:spPr>
        <p:txBody>
          <a:bodyPr lIns="0" tIns="0" rIns="0" bIns="0" rtlCol="0" anchor="t">
            <a:spAutoFit/>
          </a:bodyPr>
          <a:lstStyle/>
          <a:p>
            <a:pPr marL="734059" lvl="1" indent="-367030" algn="l">
              <a:lnSpc>
                <a:spcPts val="4759"/>
              </a:lnSpc>
              <a:buFont typeface="Arial"/>
              <a:buChar char="•"/>
            </a:pPr>
            <a:r>
              <a:rPr lang="en-US" sz="3399" dirty="0">
                <a:solidFill>
                  <a:srgbClr val="000000"/>
                </a:solidFill>
                <a:latin typeface="Objectivity 2"/>
                <a:ea typeface="Objectivity 2"/>
                <a:cs typeface="Objectivity 2"/>
                <a:sym typeface="Objectivity 2"/>
              </a:rPr>
              <a:t>Brak </a:t>
            </a:r>
            <a:r>
              <a:rPr lang="en-US" sz="3399" dirty="0" err="1">
                <a:solidFill>
                  <a:srgbClr val="000000"/>
                </a:solidFill>
                <a:latin typeface="Objectivity 2"/>
                <a:ea typeface="Objectivity 2"/>
                <a:cs typeface="Objectivity 2"/>
                <a:sym typeface="Objectivity 2"/>
              </a:rPr>
              <a:t>spójności</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i</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korelacji</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międzyprzedmiotowej</a:t>
            </a:r>
            <a:endParaRPr lang="en-US" sz="3399" dirty="0">
              <a:solidFill>
                <a:srgbClr val="000000"/>
              </a:solidFill>
              <a:latin typeface="Objectivity 2"/>
              <a:ea typeface="Objectivity 2"/>
              <a:cs typeface="Objectivity 2"/>
              <a:sym typeface="Objectivity 2"/>
            </a:endParaRPr>
          </a:p>
          <a:p>
            <a:pPr marL="734059" lvl="1" indent="-367030" algn="l">
              <a:lnSpc>
                <a:spcPts val="4759"/>
              </a:lnSpc>
              <a:buFont typeface="Arial"/>
              <a:buChar char="•"/>
            </a:pPr>
            <a:r>
              <a:rPr lang="en-US" sz="3399" dirty="0" err="1">
                <a:solidFill>
                  <a:srgbClr val="000000"/>
                </a:solidFill>
                <a:latin typeface="Objectivity 2"/>
                <a:ea typeface="Objectivity 2"/>
                <a:cs typeface="Objectivity 2"/>
                <a:sym typeface="Objectivity 2"/>
              </a:rPr>
              <a:t>Niedostosowanie</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zakresu</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treści</a:t>
            </a:r>
            <a:r>
              <a:rPr lang="en-US" sz="3399" dirty="0">
                <a:solidFill>
                  <a:srgbClr val="000000"/>
                </a:solidFill>
                <a:latin typeface="Objectivity 2"/>
                <a:ea typeface="Objectivity 2"/>
                <a:cs typeface="Objectivity 2"/>
                <a:sym typeface="Objectivity 2"/>
              </a:rPr>
              <a:t> do </a:t>
            </a:r>
            <a:r>
              <a:rPr lang="en-US" sz="3399" dirty="0" err="1">
                <a:solidFill>
                  <a:srgbClr val="000000"/>
                </a:solidFill>
                <a:latin typeface="Objectivity 2"/>
                <a:ea typeface="Objectivity 2"/>
                <a:cs typeface="Objectivity 2"/>
                <a:sym typeface="Objectivity 2"/>
              </a:rPr>
              <a:t>wieku</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uczniów</a:t>
            </a:r>
            <a:endParaRPr lang="en-US" sz="3399" dirty="0">
              <a:solidFill>
                <a:srgbClr val="000000"/>
              </a:solidFill>
              <a:latin typeface="Objectivity 2"/>
              <a:ea typeface="Objectivity 2"/>
              <a:cs typeface="Objectivity 2"/>
              <a:sym typeface="Objectivity 2"/>
            </a:endParaRPr>
          </a:p>
          <a:p>
            <a:pPr marL="734059" lvl="1" indent="-367030" algn="l">
              <a:lnSpc>
                <a:spcPts val="4759"/>
              </a:lnSpc>
              <a:buFont typeface="Arial"/>
              <a:buChar char="•"/>
            </a:pPr>
            <a:r>
              <a:rPr lang="en-US" sz="3399" dirty="0">
                <a:solidFill>
                  <a:srgbClr val="000000"/>
                </a:solidFill>
                <a:latin typeface="Objectivity 2"/>
                <a:ea typeface="Objectivity 2"/>
                <a:cs typeface="Objectivity 2"/>
                <a:sym typeface="Objectivity 2"/>
              </a:rPr>
              <a:t>Brak </a:t>
            </a:r>
            <a:r>
              <a:rPr lang="en-US" sz="3399" dirty="0" err="1">
                <a:solidFill>
                  <a:srgbClr val="000000"/>
                </a:solidFill>
                <a:latin typeface="Objectivity 2"/>
                <a:ea typeface="Objectivity 2"/>
                <a:cs typeface="Objectivity 2"/>
                <a:sym typeface="Objectivity 2"/>
              </a:rPr>
              <a:t>powiązania</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przedmiotowych</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treści</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kształcenia</a:t>
            </a:r>
            <a:r>
              <a:rPr lang="en-US" sz="3399" dirty="0">
                <a:solidFill>
                  <a:srgbClr val="000000"/>
                </a:solidFill>
                <a:latin typeface="Objectivity 2"/>
                <a:ea typeface="Objectivity 2"/>
                <a:cs typeface="Objectivity 2"/>
                <a:sym typeface="Objectivity 2"/>
              </a:rPr>
              <a:t> ze </a:t>
            </a:r>
            <a:r>
              <a:rPr lang="en-US" sz="3399" dirty="0" err="1">
                <a:solidFill>
                  <a:srgbClr val="000000"/>
                </a:solidFill>
                <a:latin typeface="Objectivity 2"/>
                <a:ea typeface="Objectivity 2"/>
                <a:cs typeface="Objectivity 2"/>
                <a:sym typeface="Objectivity 2"/>
              </a:rPr>
              <a:t>światem</a:t>
            </a:r>
            <a:r>
              <a:rPr lang="en-US" sz="3399" dirty="0">
                <a:solidFill>
                  <a:srgbClr val="000000"/>
                </a:solidFill>
                <a:latin typeface="Objectivity 2"/>
                <a:ea typeface="Objectivity 2"/>
                <a:cs typeface="Objectivity 2"/>
                <a:sym typeface="Objectivity 2"/>
              </a:rPr>
              <a:t>, w </a:t>
            </a:r>
            <a:r>
              <a:rPr lang="en-US" sz="3399" dirty="0" err="1">
                <a:solidFill>
                  <a:srgbClr val="000000"/>
                </a:solidFill>
                <a:latin typeface="Objectivity 2"/>
                <a:ea typeface="Objectivity 2"/>
                <a:cs typeface="Objectivity 2"/>
                <a:sym typeface="Objectivity 2"/>
              </a:rPr>
              <a:t>którym</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żyje</a:t>
            </a:r>
            <a:r>
              <a:rPr lang="en-US" sz="3399" dirty="0">
                <a:solidFill>
                  <a:srgbClr val="000000"/>
                </a:solidFill>
                <a:latin typeface="Objectivity 2"/>
                <a:ea typeface="Objectivity 2"/>
                <a:cs typeface="Objectivity 2"/>
                <a:sym typeface="Objectivity 2"/>
              </a:rPr>
              <a:t> </a:t>
            </a:r>
            <a:r>
              <a:rPr lang="en-US" sz="3399" dirty="0" err="1">
                <a:solidFill>
                  <a:srgbClr val="000000"/>
                </a:solidFill>
                <a:latin typeface="Objectivity 2"/>
                <a:ea typeface="Objectivity 2"/>
                <a:cs typeface="Objectivity 2"/>
                <a:sym typeface="Objectivity 2"/>
              </a:rPr>
              <a:t>uczeń</a:t>
            </a:r>
            <a:endParaRPr lang="en-US" sz="3399" dirty="0">
              <a:solidFill>
                <a:srgbClr val="000000"/>
              </a:solidFill>
              <a:latin typeface="Objectivity 2"/>
              <a:ea typeface="Objectivity 2"/>
              <a:cs typeface="Objectivity 2"/>
              <a:sym typeface="Objectivity 2"/>
            </a:endParaRPr>
          </a:p>
        </p:txBody>
      </p:sp>
      <p:sp>
        <p:nvSpPr>
          <p:cNvPr id="5" name="TextBox 5"/>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6" name="TextBox 6"/>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
        <p:nvSpPr>
          <p:cNvPr id="7" name="TextBox 7"/>
          <p:cNvSpPr txBox="1"/>
          <p:nvPr/>
        </p:nvSpPr>
        <p:spPr>
          <a:xfrm>
            <a:off x="5258406" y="719320"/>
            <a:ext cx="11565256" cy="75057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BIOLOGIA, CHEMIA, GEOGRAFIA, FIZYKA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9144000" y="2913387"/>
            <a:ext cx="7766563" cy="5833651"/>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Lepsza korelacja z matematyką i ograniczenie aparatu matematycznego</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Realizowanie projektów, zajęć terenowych i eksperymentów</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Głębokie uczenie się</a:t>
            </a:r>
          </a:p>
          <a:p>
            <a:pPr algn="l">
              <a:lnSpc>
                <a:spcPts val="5029"/>
              </a:lnSpc>
            </a:pPr>
            <a:endParaRPr lang="en-US" sz="3399">
              <a:solidFill>
                <a:srgbClr val="000000"/>
              </a:solidFill>
              <a:latin typeface="Objectivity 1"/>
              <a:ea typeface="Objectivity 1"/>
              <a:cs typeface="Objectivity 1"/>
              <a:sym typeface="Objectivity 1"/>
            </a:endParaRPr>
          </a:p>
          <a:p>
            <a:pPr algn="l">
              <a:lnSpc>
                <a:spcPts val="6310"/>
              </a:lnSpc>
            </a:pPr>
            <a:endParaRPr lang="en-US" sz="3399">
              <a:solidFill>
                <a:srgbClr val="000000"/>
              </a:solidFill>
              <a:latin typeface="Objectivity 1"/>
              <a:ea typeface="Objectivity 1"/>
              <a:cs typeface="Objectivity 1"/>
              <a:sym typeface="Objectivity 1"/>
            </a:endParaRPr>
          </a:p>
          <a:p>
            <a:pPr algn="l">
              <a:lnSpc>
                <a:spcPts val="6310"/>
              </a:lnSpc>
              <a:spcBef>
                <a:spcPct val="0"/>
              </a:spcBef>
            </a:pPr>
            <a:endParaRPr lang="en-US" sz="3399">
              <a:solidFill>
                <a:srgbClr val="000000"/>
              </a:solidFill>
              <a:latin typeface="Objectivity 1"/>
              <a:ea typeface="Objectivity 1"/>
              <a:cs typeface="Objectivity 1"/>
              <a:sym typeface="Objectivity 1"/>
            </a:endParaRPr>
          </a:p>
        </p:txBody>
      </p:sp>
      <p:sp>
        <p:nvSpPr>
          <p:cNvPr id="4" name="TextBox 4"/>
          <p:cNvSpPr txBox="1"/>
          <p:nvPr/>
        </p:nvSpPr>
        <p:spPr>
          <a:xfrm>
            <a:off x="513359" y="2913387"/>
            <a:ext cx="7073003" cy="1809115"/>
          </a:xfrm>
          <a:prstGeom prst="rect">
            <a:avLst/>
          </a:prstGeom>
        </p:spPr>
        <p:txBody>
          <a:bodyPr lIns="0" tIns="0" rIns="0" bIns="0" rtlCol="0" anchor="t">
            <a:spAutoFit/>
          </a:bodyPr>
          <a:lstStyle/>
          <a:p>
            <a:pPr marL="734059" lvl="1" indent="-367030" algn="l">
              <a:lnSpc>
                <a:spcPts val="4759"/>
              </a:lnSpc>
              <a:spcBef>
                <a:spcPct val="0"/>
              </a:spcBef>
              <a:buFont typeface="Arial"/>
              <a:buChar char="•"/>
            </a:pPr>
            <a:r>
              <a:rPr lang="en-US" sz="3399">
                <a:solidFill>
                  <a:srgbClr val="000000"/>
                </a:solidFill>
                <a:latin typeface="Objectivity 1"/>
                <a:ea typeface="Objectivity 1"/>
                <a:cs typeface="Objectivity 1"/>
                <a:sym typeface="Objectivity 1"/>
              </a:rPr>
              <a:t>Brak korelacji z matematyką i rozbudowany aparat matematyczny</a:t>
            </a:r>
          </a:p>
        </p:txBody>
      </p:sp>
      <p:sp>
        <p:nvSpPr>
          <p:cNvPr id="5" name="TextBox 5"/>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6" name="TextBox 6"/>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
        <p:nvSpPr>
          <p:cNvPr id="7" name="TextBox 7"/>
          <p:cNvSpPr txBox="1"/>
          <p:nvPr/>
        </p:nvSpPr>
        <p:spPr>
          <a:xfrm>
            <a:off x="5258406" y="719320"/>
            <a:ext cx="11565256" cy="75057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BIOLOGIA, CHEMIA, GEOGRAFIA, FIZYKA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353032" y="719320"/>
            <a:ext cx="682016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
        <p:nvSpPr>
          <p:cNvPr id="4" name="TextBox 4"/>
          <p:cNvSpPr txBox="1"/>
          <p:nvPr/>
        </p:nvSpPr>
        <p:spPr>
          <a:xfrm>
            <a:off x="513359" y="2324100"/>
            <a:ext cx="17571126" cy="7653280"/>
          </a:xfrm>
          <a:prstGeom prst="rect">
            <a:avLst/>
          </a:prstGeom>
        </p:spPr>
        <p:txBody>
          <a:bodyPr lIns="0" tIns="0" rIns="0" bIns="0" rtlCol="0" anchor="t">
            <a:spAutoFit/>
          </a:bodyPr>
          <a:lstStyle/>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Obowiązek</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realizacji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projektów</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zajęć</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terenowych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eksperymentów</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pozwolą</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uczniom</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badać</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rzeczywistość</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wyciągać</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własne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wnioski</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Rozwój</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sprawczości</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uczniowie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uczą</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się</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podejmowania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decyzji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dotyczących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zdrowia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stylu</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życia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ochrony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przyrody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rozumieją</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swoje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możliwości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wpływu</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zdrowie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własne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innych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środowisko</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przyrodnicze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klimat</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Stosowanie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zdobytej</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wiedzy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umiejętności</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rozwiązywaniu</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realnych</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problemów</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edukacyjnych</a:t>
            </a:r>
            <a:endParaRPr lang="en-US" sz="3939" dirty="0">
              <a:solidFill>
                <a:srgbClr val="000000"/>
              </a:solidFill>
              <a:latin typeface="Objectivity 1"/>
              <a:ea typeface="Objectivity 1"/>
              <a:cs typeface="Objectivity 1"/>
              <a:sym typeface="Objectivity 1"/>
            </a:endParaRPr>
          </a:p>
          <a:p>
            <a:pPr algn="l">
              <a:lnSpc>
                <a:spcPts val="5515"/>
              </a:lnSpc>
            </a:pPr>
            <a:endParaRPr lang="en-US" sz="3939" dirty="0">
              <a:solidFill>
                <a:srgbClr val="000000"/>
              </a:solidFill>
              <a:latin typeface="Objectivity 1"/>
              <a:ea typeface="Objectivity 1"/>
              <a:cs typeface="Objectivity 1"/>
              <a:sym typeface="Objectivity 1"/>
            </a:endParaRPr>
          </a:p>
          <a:p>
            <a:pPr algn="l">
              <a:lnSpc>
                <a:spcPts val="5515"/>
              </a:lnSpc>
              <a:spcBef>
                <a:spcPct val="0"/>
              </a:spcBef>
            </a:pP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440643" y="719320"/>
            <a:ext cx="87231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
        <p:nvSpPr>
          <p:cNvPr id="4" name="TextBox 4"/>
          <p:cNvSpPr txBox="1"/>
          <p:nvPr/>
        </p:nvSpPr>
        <p:spPr>
          <a:xfrm>
            <a:off x="519221" y="2552700"/>
            <a:ext cx="16745941" cy="4176655"/>
          </a:xfrm>
          <a:prstGeom prst="rect">
            <a:avLst/>
          </a:prstGeom>
        </p:spPr>
        <p:txBody>
          <a:bodyPr lIns="0" tIns="0" rIns="0" bIns="0" rtlCol="0" anchor="t">
            <a:spAutoFit/>
          </a:bodyPr>
          <a:lstStyle/>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Zmiana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roli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nauczyciela</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nauczyciel</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jako</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przewodnik</a:t>
            </a:r>
            <a:r>
              <a:rPr lang="en-US" sz="3939" dirty="0">
                <a:solidFill>
                  <a:srgbClr val="000000"/>
                </a:solidFill>
                <a:latin typeface="Objectivity 1"/>
                <a:ea typeface="Objectivity 1"/>
                <a:cs typeface="Objectivity 1"/>
                <a:sym typeface="Objectivity 1"/>
              </a:rPr>
              <a:t>, mentor, </a:t>
            </a:r>
            <a:r>
              <a:rPr lang="en-US" sz="3939" dirty="0" err="1">
                <a:solidFill>
                  <a:srgbClr val="000000"/>
                </a:solidFill>
                <a:latin typeface="Objectivity 1"/>
                <a:ea typeface="Objectivity 1"/>
                <a:cs typeface="Objectivity 1"/>
                <a:sym typeface="Objectivity 1"/>
              </a:rPr>
              <a:t>uczestnik</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dialogu</a:t>
            </a:r>
            <a:r>
              <a:rPr lang="en-US" sz="3939" dirty="0">
                <a:solidFill>
                  <a:srgbClr val="000000"/>
                </a:solidFill>
                <a:latin typeface="Objectivity 1"/>
                <a:ea typeface="Objectivity 1"/>
                <a:cs typeface="Objectivity 1"/>
                <a:sym typeface="Objectivity 1"/>
              </a:rPr>
              <a:t> z </a:t>
            </a:r>
            <a:r>
              <a:rPr lang="en-US" sz="3939" dirty="0" err="1">
                <a:solidFill>
                  <a:srgbClr val="000000"/>
                </a:solidFill>
                <a:latin typeface="Objectivity 1"/>
                <a:ea typeface="Objectivity 1"/>
                <a:cs typeface="Objectivity 1"/>
                <a:sym typeface="Objectivity 1"/>
              </a:rPr>
              <a:t>uczniami</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Wzrost</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autonomii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sprawczości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nauczyciela</a:t>
            </a:r>
            <a:r>
              <a:rPr lang="en-US" sz="3939" dirty="0">
                <a:solidFill>
                  <a:srgbClr val="000000"/>
                </a:solidFill>
                <a:latin typeface="Objectivity 1"/>
                <a:ea typeface="Objectivity 1"/>
                <a:cs typeface="Objectivity 1"/>
                <a:sym typeface="Objectivity 1"/>
              </a:rPr>
              <a:t> w </a:t>
            </a:r>
            <a:r>
              <a:rPr lang="en-US" sz="3939" dirty="0" err="1">
                <a:solidFill>
                  <a:srgbClr val="000000"/>
                </a:solidFill>
                <a:latin typeface="Objectivity 1"/>
                <a:ea typeface="Objectivity 1"/>
                <a:cs typeface="Objectivity 1"/>
                <a:sym typeface="Objectivity 1"/>
              </a:rPr>
              <a:t>wyborze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kolejności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realizacji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treści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oraz</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metod</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pracy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materiałów</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dydaktycznych</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Możliwość</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praktycznego</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nauczania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przez</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doświadczenie</a:t>
            </a: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6735947" y="719320"/>
            <a:ext cx="4201120" cy="75057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INFORMATYKA</a:t>
            </a:r>
          </a:p>
        </p:txBody>
      </p:sp>
      <p:sp>
        <p:nvSpPr>
          <p:cNvPr id="4" name="TextBox 4"/>
          <p:cNvSpPr txBox="1"/>
          <p:nvPr/>
        </p:nvSpPr>
        <p:spPr>
          <a:xfrm>
            <a:off x="513359" y="2730879"/>
            <a:ext cx="8630641" cy="4645920"/>
          </a:xfrm>
          <a:prstGeom prst="rect">
            <a:avLst/>
          </a:prstGeom>
        </p:spPr>
        <p:txBody>
          <a:bodyPr lIns="0" tIns="0" rIns="0" bIns="0" rtlCol="0" anchor="t">
            <a:spAutoFit/>
          </a:bodyPr>
          <a:lstStyle/>
          <a:p>
            <a:pPr marL="807418" lvl="1" indent="-403709" algn="l">
              <a:lnSpc>
                <a:spcPts val="5235"/>
              </a:lnSpc>
              <a:buFont typeface="Arial"/>
              <a:buChar char="•"/>
            </a:pPr>
            <a:r>
              <a:rPr lang="en-US" sz="3739">
                <a:solidFill>
                  <a:srgbClr val="000000"/>
                </a:solidFill>
                <a:latin typeface="Objectivity 1"/>
                <a:ea typeface="Objectivity 1"/>
                <a:cs typeface="Objectivity 1"/>
                <a:sym typeface="Objectivity 1"/>
              </a:rPr>
              <a:t>Programowanie blokowe              i tekstowe </a:t>
            </a:r>
          </a:p>
          <a:p>
            <a:pPr marL="807418" lvl="1" indent="-403709" algn="l">
              <a:lnSpc>
                <a:spcPts val="5235"/>
              </a:lnSpc>
              <a:buFont typeface="Arial"/>
              <a:buChar char="•"/>
            </a:pPr>
            <a:r>
              <a:rPr lang="en-US" sz="3739">
                <a:solidFill>
                  <a:srgbClr val="000000"/>
                </a:solidFill>
                <a:latin typeface="Objectivity 1"/>
                <a:ea typeface="Objectivity 1"/>
                <a:cs typeface="Objectivity 1"/>
                <a:sym typeface="Objectivity 1"/>
              </a:rPr>
              <a:t>Wyspecyfikowane algorytmy</a:t>
            </a:r>
          </a:p>
          <a:p>
            <a:pPr marL="807418" lvl="1" indent="-403709" algn="l">
              <a:lnSpc>
                <a:spcPts val="5235"/>
              </a:lnSpc>
              <a:buFont typeface="Arial"/>
              <a:buChar char="•"/>
            </a:pPr>
            <a:r>
              <a:rPr lang="en-US" sz="3739">
                <a:solidFill>
                  <a:srgbClr val="000000"/>
                </a:solidFill>
                <a:latin typeface="Objectivity 1"/>
                <a:ea typeface="Objectivity 1"/>
                <a:cs typeface="Objectivity 1"/>
                <a:sym typeface="Objectivity 1"/>
              </a:rPr>
              <a:t>Elementy dotyczące bezpieczeństwa i prawa           w Internecie</a:t>
            </a:r>
          </a:p>
          <a:p>
            <a:pPr algn="l">
              <a:lnSpc>
                <a:spcPts val="5515"/>
              </a:lnSpc>
              <a:spcBef>
                <a:spcPct val="0"/>
              </a:spcBef>
            </a:pPr>
            <a:endParaRPr lang="en-US" sz="3739">
              <a:solidFill>
                <a:srgbClr val="000000"/>
              </a:solidFill>
              <a:latin typeface="Objectivity 1"/>
              <a:ea typeface="Objectivity 1"/>
              <a:cs typeface="Objectivity 1"/>
              <a:sym typeface="Objectivity 1"/>
            </a:endParaRPr>
          </a:p>
        </p:txBody>
      </p:sp>
      <p:sp>
        <p:nvSpPr>
          <p:cNvPr id="5" name="TextBox 5"/>
          <p:cNvSpPr txBox="1"/>
          <p:nvPr/>
        </p:nvSpPr>
        <p:spPr>
          <a:xfrm>
            <a:off x="8979382" y="2730879"/>
            <a:ext cx="9053564" cy="4610360"/>
          </a:xfrm>
          <a:prstGeom prst="rect">
            <a:avLst/>
          </a:prstGeom>
        </p:spPr>
        <p:txBody>
          <a:bodyPr lIns="0" tIns="0" rIns="0" bIns="0" rtlCol="0" anchor="t">
            <a:spAutoFit/>
          </a:bodyPr>
          <a:lstStyle/>
          <a:p>
            <a:pPr marL="807418" lvl="1" indent="-403709" algn="l">
              <a:lnSpc>
                <a:spcPts val="5235"/>
              </a:lnSpc>
              <a:buFont typeface="Arial"/>
              <a:buChar char="•"/>
            </a:pPr>
            <a:r>
              <a:rPr lang="en-US" sz="3739">
                <a:solidFill>
                  <a:srgbClr val="000000"/>
                </a:solidFill>
                <a:latin typeface="Objectivity 1"/>
                <a:ea typeface="Objectivity 1"/>
                <a:cs typeface="Objectivity 1"/>
                <a:sym typeface="Objectivity 1"/>
              </a:rPr>
              <a:t>Dowolność wyboru języka</a:t>
            </a:r>
          </a:p>
          <a:p>
            <a:pPr marL="807418" lvl="1" indent="-403709" algn="l">
              <a:lnSpc>
                <a:spcPts val="5235"/>
              </a:lnSpc>
              <a:buFont typeface="Arial"/>
              <a:buChar char="•"/>
            </a:pPr>
            <a:r>
              <a:rPr lang="en-US" sz="3739">
                <a:solidFill>
                  <a:srgbClr val="000000"/>
                </a:solidFill>
                <a:latin typeface="Objectivity 1"/>
                <a:ea typeface="Objectivity 1"/>
                <a:cs typeface="Objectivity 1"/>
                <a:sym typeface="Objectivity 1"/>
              </a:rPr>
              <a:t>Większa elastyczność w doborze przykładów algorytmicznych </a:t>
            </a:r>
          </a:p>
          <a:p>
            <a:pPr marL="807418" lvl="1" indent="-403709" algn="l">
              <a:lnSpc>
                <a:spcPts val="5235"/>
              </a:lnSpc>
              <a:buFont typeface="Arial"/>
              <a:buChar char="•"/>
            </a:pPr>
            <a:r>
              <a:rPr lang="en-US" sz="3739">
                <a:solidFill>
                  <a:srgbClr val="000000"/>
                </a:solidFill>
                <a:latin typeface="Objectivity 1"/>
                <a:ea typeface="Objectivity 1"/>
                <a:cs typeface="Objectivity 1"/>
                <a:sym typeface="Objectivity 1"/>
              </a:rPr>
              <a:t>Uczenie maszynowe i sztuczna inteligencja </a:t>
            </a:r>
          </a:p>
          <a:p>
            <a:pPr marL="807418" lvl="1" indent="-403709" algn="l">
              <a:lnSpc>
                <a:spcPts val="5235"/>
              </a:lnSpc>
              <a:buFont typeface="Arial"/>
              <a:buChar char="•"/>
            </a:pPr>
            <a:r>
              <a:rPr lang="en-US" sz="3739">
                <a:solidFill>
                  <a:srgbClr val="000000"/>
                </a:solidFill>
                <a:latin typeface="Objectivity 1"/>
                <a:ea typeface="Objectivity 1"/>
                <a:cs typeface="Objectivity 1"/>
                <a:sym typeface="Objectivity 1"/>
              </a:rPr>
              <a:t>Rozszerzenie wątków etycznych   i prawnych, cyberbezpieczeństwo </a:t>
            </a: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7130094" y="719320"/>
            <a:ext cx="68907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
        <p:nvSpPr>
          <p:cNvPr id="4" name="TextBox 4"/>
          <p:cNvSpPr txBox="1"/>
          <p:nvPr/>
        </p:nvSpPr>
        <p:spPr>
          <a:xfrm>
            <a:off x="513359" y="2628900"/>
            <a:ext cx="16225190" cy="3481330"/>
          </a:xfrm>
          <a:prstGeom prst="rect">
            <a:avLst/>
          </a:prstGeom>
        </p:spPr>
        <p:txBody>
          <a:bodyPr lIns="0" tIns="0" rIns="0" bIns="0" rtlCol="0" anchor="t">
            <a:spAutoFit/>
          </a:bodyPr>
          <a:lstStyle/>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Przygotowanie</a:t>
            </a:r>
            <a:r>
              <a:rPr lang="en-US" sz="3939" dirty="0">
                <a:solidFill>
                  <a:srgbClr val="000000"/>
                </a:solidFill>
                <a:latin typeface="Objectivity 1"/>
                <a:ea typeface="Objectivity 1"/>
                <a:cs typeface="Objectivity 1"/>
                <a:sym typeface="Objectivity 1"/>
              </a:rPr>
              <a:t> do </a:t>
            </a:r>
            <a:r>
              <a:rPr lang="en-US" sz="3939" dirty="0" err="1">
                <a:solidFill>
                  <a:srgbClr val="000000"/>
                </a:solidFill>
                <a:latin typeface="Objectivity 1"/>
                <a:ea typeface="Objectivity 1"/>
                <a:cs typeface="Objectivity 1"/>
                <a:sym typeface="Objectivity 1"/>
              </a:rPr>
              <a:t>pracy</a:t>
            </a:r>
            <a:r>
              <a:rPr lang="en-US" sz="3939" dirty="0">
                <a:solidFill>
                  <a:srgbClr val="000000"/>
                </a:solidFill>
                <a:latin typeface="Objectivity 1"/>
                <a:ea typeface="Objectivity 1"/>
                <a:cs typeface="Objectivity 1"/>
                <a:sym typeface="Objectivity 1"/>
              </a:rPr>
              <a:t> z AI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nowoczesnymi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technologiami</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Rozwój</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krytycznego</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myślenia</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Większe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bezpieczeństwo</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cyfrowe</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Odpowiedzialne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korzystanie</a:t>
            </a:r>
            <a:r>
              <a:rPr lang="en-US" sz="3939" dirty="0">
                <a:solidFill>
                  <a:srgbClr val="000000"/>
                </a:solidFill>
                <a:latin typeface="Objectivity 1"/>
                <a:ea typeface="Objectivity 1"/>
                <a:cs typeface="Objectivity 1"/>
                <a:sym typeface="Objectivity 1"/>
              </a:rPr>
              <a:t> z </a:t>
            </a:r>
            <a:r>
              <a:rPr lang="en-US" sz="3939" dirty="0" err="1">
                <a:solidFill>
                  <a:srgbClr val="000000"/>
                </a:solidFill>
                <a:latin typeface="Objectivity 1"/>
                <a:ea typeface="Objectivity 1"/>
                <a:cs typeface="Objectivity 1"/>
                <a:sym typeface="Objectivity 1"/>
              </a:rPr>
              <a:t>technologii</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Realizacja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projektów</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interdyscyplinarnych</a:t>
            </a: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6440643" y="719320"/>
            <a:ext cx="86469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
        <p:nvSpPr>
          <p:cNvPr id="4" name="TextBox 4"/>
          <p:cNvSpPr txBox="1"/>
          <p:nvPr/>
        </p:nvSpPr>
        <p:spPr>
          <a:xfrm>
            <a:off x="513359" y="2628900"/>
            <a:ext cx="17073419" cy="4176655"/>
          </a:xfrm>
          <a:prstGeom prst="rect">
            <a:avLst/>
          </a:prstGeom>
        </p:spPr>
        <p:txBody>
          <a:bodyPr lIns="0" tIns="0" rIns="0" bIns="0" rtlCol="0" anchor="t">
            <a:spAutoFit/>
          </a:bodyPr>
          <a:lstStyle/>
          <a:p>
            <a:pPr marL="850597" lvl="1" indent="-425298" algn="l">
              <a:lnSpc>
                <a:spcPts val="5515"/>
              </a:lnSpc>
              <a:buFont typeface="Arial"/>
              <a:buChar char="•"/>
            </a:pPr>
            <a:r>
              <a:rPr lang="en-US" sz="3939" dirty="0">
                <a:solidFill>
                  <a:srgbClr val="000000"/>
                </a:solidFill>
                <a:latin typeface="Objectivity 1"/>
                <a:ea typeface="Objectivity 1"/>
                <a:cs typeface="Objectivity 1"/>
                <a:sym typeface="Objectivity 1"/>
              </a:rPr>
              <a:t>Jasna </a:t>
            </a:r>
            <a:r>
              <a:rPr lang="en-US" sz="3939" dirty="0" err="1">
                <a:solidFill>
                  <a:srgbClr val="000000"/>
                </a:solidFill>
                <a:latin typeface="Objectivity 1"/>
                <a:ea typeface="Objectivity 1"/>
                <a:cs typeface="Objectivity 1"/>
                <a:sym typeface="Objectivity 1"/>
              </a:rPr>
              <a:t>struktura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celów</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efektów</a:t>
            </a:r>
            <a:r>
              <a:rPr lang="en-US" sz="3939" dirty="0">
                <a:solidFill>
                  <a:srgbClr val="000000"/>
                </a:solidFill>
                <a:latin typeface="Objectivity 1"/>
                <a:ea typeface="Objectivity 1"/>
                <a:cs typeface="Objectivity 1"/>
                <a:sym typeface="Objectivity 1"/>
              </a:rPr>
              <a:t> </a:t>
            </a: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Rozwiązania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metodyczne</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projekty</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działania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realne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problemy</a:t>
            </a:r>
            <a:endParaRPr lang="en-US" sz="3939" dirty="0">
              <a:solidFill>
                <a:srgbClr val="000000"/>
              </a:solidFill>
              <a:latin typeface="Objectivity 1"/>
              <a:ea typeface="Objectivity 1"/>
              <a:cs typeface="Objectivity 1"/>
              <a:sym typeface="Objectivity 1"/>
            </a:endParaRPr>
          </a:p>
          <a:p>
            <a:pPr marL="850597" lvl="1" indent="-425298" algn="l">
              <a:lnSpc>
                <a:spcPts val="5515"/>
              </a:lnSpc>
              <a:buFont typeface="Arial"/>
              <a:buChar char="•"/>
            </a:pPr>
            <a:r>
              <a:rPr lang="en-US" sz="3939" dirty="0">
                <a:solidFill>
                  <a:srgbClr val="000000"/>
                </a:solidFill>
                <a:latin typeface="Objectivity 1"/>
                <a:ea typeface="Objectivity 1"/>
                <a:cs typeface="Objectivity 1"/>
                <a:sym typeface="Objectivity 1"/>
              </a:rPr>
              <a:t>Nowe </a:t>
            </a:r>
            <a:r>
              <a:rPr lang="en-US" sz="3939" dirty="0" err="1">
                <a:solidFill>
                  <a:srgbClr val="000000"/>
                </a:solidFill>
                <a:latin typeface="Objectivity 1"/>
                <a:ea typeface="Objectivity 1"/>
                <a:cs typeface="Objectivity 1"/>
                <a:sym typeface="Objectivity 1"/>
              </a:rPr>
              <a:t>treści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dostosowane</a:t>
            </a:r>
            <a:r>
              <a:rPr lang="en-US" sz="3939" dirty="0">
                <a:solidFill>
                  <a:srgbClr val="000000"/>
                </a:solidFill>
                <a:latin typeface="Objectivity 1"/>
                <a:ea typeface="Objectivity 1"/>
                <a:cs typeface="Objectivity 1"/>
                <a:sym typeface="Objectivity 1"/>
              </a:rPr>
              <a:t> do </a:t>
            </a:r>
            <a:r>
              <a:rPr lang="en-US" sz="3939" dirty="0" err="1">
                <a:solidFill>
                  <a:srgbClr val="000000"/>
                </a:solidFill>
                <a:latin typeface="Objectivity 1"/>
                <a:ea typeface="Objectivity 1"/>
                <a:cs typeface="Objectivity 1"/>
                <a:sym typeface="Objectivity 1"/>
              </a:rPr>
              <a:t>rozwoju</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technologii</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sztuczna</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inteligencja</a:t>
            </a:r>
            <a:r>
              <a:rPr lang="en-US" sz="3939" dirty="0">
                <a:solidFill>
                  <a:srgbClr val="000000"/>
                </a:solidFill>
                <a:latin typeface="Objectivity 1"/>
                <a:ea typeface="Objectivity 1"/>
                <a:cs typeface="Objectivity 1"/>
                <a:sym typeface="Objectivity 1"/>
              </a:rPr>
              <a:t> (AI)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uczenie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maszynowe</a:t>
            </a:r>
            <a:r>
              <a:rPr lang="en-US" sz="3939" dirty="0">
                <a:solidFill>
                  <a:srgbClr val="000000"/>
                </a:solidFill>
                <a:latin typeface="Objectivity 1"/>
                <a:ea typeface="Objectivity 1"/>
                <a:cs typeface="Objectivity 1"/>
                <a:sym typeface="Objectivity 1"/>
              </a:rPr>
              <a:t> (ML)</a:t>
            </a:r>
          </a:p>
          <a:p>
            <a:pPr marL="850597" lvl="1" indent="-425298" algn="l">
              <a:lnSpc>
                <a:spcPts val="5515"/>
              </a:lnSpc>
              <a:buFont typeface="Arial"/>
              <a:buChar char="•"/>
            </a:pPr>
            <a:r>
              <a:rPr lang="en-US" sz="3939" dirty="0" err="1">
                <a:solidFill>
                  <a:srgbClr val="000000"/>
                </a:solidFill>
                <a:latin typeface="Objectivity 1"/>
                <a:ea typeface="Objectivity 1"/>
                <a:cs typeface="Objectivity 1"/>
                <a:sym typeface="Objectivity 1"/>
              </a:rPr>
              <a:t>Wzmocnienie</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roli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wychowawczej</a:t>
            </a:r>
            <a:r>
              <a:rPr lang="en-US" sz="3939" dirty="0">
                <a:solidFill>
                  <a:srgbClr val="000000"/>
                </a:solidFill>
                <a:latin typeface="Objectivity 1"/>
                <a:ea typeface="Objectivity 1"/>
                <a:cs typeface="Objectivity 1"/>
                <a:sym typeface="Objectivity 1"/>
              </a:rPr>
              <a:t> - </a:t>
            </a:r>
            <a:r>
              <a:rPr lang="en-US" sz="3939" dirty="0" err="1">
                <a:solidFill>
                  <a:srgbClr val="000000"/>
                </a:solidFill>
                <a:latin typeface="Objectivity 1"/>
                <a:ea typeface="Objectivity 1"/>
                <a:cs typeface="Objectivity 1"/>
                <a:sym typeface="Objectivity 1"/>
              </a:rPr>
              <a:t>cyberbezpieczeństwo</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i</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odpowiedzialność</a:t>
            </a:r>
            <a:r>
              <a:rPr lang="en-US" sz="3939" dirty="0">
                <a:solidFill>
                  <a:srgbClr val="000000"/>
                </a:solidFill>
                <a:latin typeface="Objectivity 1"/>
                <a:ea typeface="Objectivity 1"/>
                <a:cs typeface="Objectivity 1"/>
                <a:sym typeface="Objectivity 1"/>
              </a:rPr>
              <a:t> </a:t>
            </a:r>
            <a:r>
              <a:rPr lang="en-US" sz="3939" dirty="0" err="1">
                <a:solidFill>
                  <a:srgbClr val="000000"/>
                </a:solidFill>
                <a:latin typeface="Objectivity 1"/>
                <a:ea typeface="Objectivity 1"/>
                <a:cs typeface="Objectivity 1"/>
                <a:sym typeface="Objectivity 1"/>
              </a:rPr>
              <a:t>cyfrowa</a:t>
            </a:r>
            <a:endParaRPr lang="en-US" sz="3939" dirty="0">
              <a:solidFill>
                <a:srgbClr val="000000"/>
              </a:solidFill>
              <a:latin typeface="Objectivity 1"/>
              <a:ea typeface="Objectivity 1"/>
              <a:cs typeface="Objectivity 1"/>
              <a:sym typeface="Objectivity 1"/>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960" y="586178"/>
            <a:ext cx="5619444" cy="1660996"/>
          </a:xfrm>
          <a:custGeom>
            <a:avLst/>
            <a:gdLst/>
            <a:ahLst/>
            <a:cxnLst/>
            <a:rect l="l" t="t" r="r" b="b"/>
            <a:pathLst>
              <a:path w="5619444" h="1660996">
                <a:moveTo>
                  <a:pt x="0" y="0"/>
                </a:moveTo>
                <a:lnTo>
                  <a:pt x="5619444" y="0"/>
                </a:lnTo>
                <a:lnTo>
                  <a:pt x="5619444" y="1660996"/>
                </a:lnTo>
                <a:lnTo>
                  <a:pt x="0" y="1660996"/>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541995" y="2908935"/>
            <a:ext cx="15204009" cy="2346557"/>
          </a:xfrm>
          <a:prstGeom prst="rect">
            <a:avLst/>
          </a:prstGeom>
        </p:spPr>
        <p:txBody>
          <a:bodyPr lIns="0" tIns="0" rIns="0" bIns="0" rtlCol="0" anchor="t">
            <a:spAutoFit/>
          </a:bodyPr>
          <a:lstStyle/>
          <a:p>
            <a:pPr algn="l">
              <a:lnSpc>
                <a:spcPts val="9262"/>
              </a:lnSpc>
            </a:pPr>
            <a:r>
              <a:rPr lang="en-US" sz="6615" b="1">
                <a:solidFill>
                  <a:srgbClr val="607EFF"/>
                </a:solidFill>
                <a:latin typeface="Objectivity 1 Bold"/>
                <a:ea typeface="Objectivity 1 Bold"/>
                <a:cs typeface="Objectivity 1 Bold"/>
                <a:sym typeface="Objectivity 1 Bold"/>
              </a:rPr>
              <a:t>EDUKACJA</a:t>
            </a:r>
          </a:p>
          <a:p>
            <a:pPr algn="l">
              <a:lnSpc>
                <a:spcPts val="9262"/>
              </a:lnSpc>
            </a:pPr>
            <a:r>
              <a:rPr lang="en-US" sz="6615" b="1">
                <a:solidFill>
                  <a:srgbClr val="607EFF"/>
                </a:solidFill>
                <a:latin typeface="Objectivity 1 Bold"/>
                <a:ea typeface="Objectivity 1 Bold"/>
                <a:cs typeface="Objectivity 1 Bold"/>
                <a:sym typeface="Objectivity 1 Bold"/>
              </a:rPr>
              <a:t>ARTYSTYCZNO-SPORTOWA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473280" y="719320"/>
            <a:ext cx="2470249" cy="750570"/>
          </a:xfrm>
          <a:prstGeom prst="rect">
            <a:avLst/>
          </a:prstGeom>
        </p:spPr>
        <p:txBody>
          <a:bodyPr lIns="0" tIns="0" rIns="0" bIns="0" rtlCol="0" anchor="t">
            <a:spAutoFit/>
          </a:bodyPr>
          <a:lstStyle/>
          <a:p>
            <a:pPr algn="l">
              <a:lnSpc>
                <a:spcPts val="5880"/>
              </a:lnSpc>
            </a:pPr>
            <a:r>
              <a:rPr lang="en-US" sz="4200" b="1">
                <a:solidFill>
                  <a:srgbClr val="607EFF"/>
                </a:solidFill>
                <a:latin typeface="Objectivity 2 Bold"/>
                <a:ea typeface="Objectivity 2 Bold"/>
                <a:cs typeface="Objectivity 2 Bold"/>
                <a:sym typeface="Objectivity 2 Bold"/>
              </a:rPr>
              <a:t>MUZYKA</a:t>
            </a:r>
          </a:p>
        </p:txBody>
      </p:sp>
      <p:sp>
        <p:nvSpPr>
          <p:cNvPr id="4" name="TextBox 4"/>
          <p:cNvSpPr txBox="1"/>
          <p:nvPr/>
        </p:nvSpPr>
        <p:spPr>
          <a:xfrm>
            <a:off x="577047" y="2732790"/>
            <a:ext cx="7838494" cy="4809490"/>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Zbyt wysoki poziom szczegółowości i obszerności treści kształcenia</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Nadmierne akcentowanie wiedzy przedmiotowej kosztem działań praktycznych oraz brak powiązań z realnymi sytuacjami życiowymi</a:t>
            </a:r>
          </a:p>
        </p:txBody>
      </p:sp>
      <p:sp>
        <p:nvSpPr>
          <p:cNvPr id="5" name="TextBox 5"/>
          <p:cNvSpPr txBox="1"/>
          <p:nvPr/>
        </p:nvSpPr>
        <p:spPr>
          <a:xfrm>
            <a:off x="8662731" y="2667635"/>
            <a:ext cx="9271436" cy="6609715"/>
          </a:xfrm>
          <a:prstGeom prst="rect">
            <a:avLst/>
          </a:prstGeom>
        </p:spPr>
        <p:txBody>
          <a:bodyPr lIns="0" tIns="0" rIns="0" bIns="0" rtlCol="0" anchor="t">
            <a:spAutoFit/>
          </a:bodyPr>
          <a:lstStyle/>
          <a:p>
            <a:pPr marL="734061" lvl="1" indent="-367031" algn="l">
              <a:lnSpc>
                <a:spcPts val="4760"/>
              </a:lnSpc>
              <a:buFont typeface="Arial"/>
              <a:buChar char="•"/>
            </a:pPr>
            <a:r>
              <a:rPr lang="en-US" sz="3400">
                <a:solidFill>
                  <a:srgbClr val="000000"/>
                </a:solidFill>
                <a:latin typeface="Objectivity 1"/>
                <a:ea typeface="Objectivity 1"/>
                <a:cs typeface="Objectivity 1"/>
                <a:sym typeface="Objectivity 1"/>
              </a:rPr>
              <a:t>Formułowanie wymagań w postaci efektów uczenia się sprzyja autonomii szkoły oraz umożliwia nauczycielom podejmowanie twórczych działań dydaktycznych</a:t>
            </a:r>
          </a:p>
          <a:p>
            <a:pPr marL="734061" lvl="1" indent="-367031" algn="l">
              <a:lnSpc>
                <a:spcPts val="4760"/>
              </a:lnSpc>
              <a:buFont typeface="Arial"/>
              <a:buChar char="•"/>
            </a:pPr>
            <a:r>
              <a:rPr lang="en-US" sz="3400">
                <a:solidFill>
                  <a:srgbClr val="000000"/>
                </a:solidFill>
                <a:latin typeface="Objectivity 1"/>
                <a:ea typeface="Objectivity 1"/>
                <a:cs typeface="Objectivity 1"/>
                <a:sym typeface="Objectivity 1"/>
              </a:rPr>
              <a:t>Ukierunkowanie procesu nauczania   na aktywności praktyczne (śpiew, gra, ruch, percepcja słuchowa, działania twórcze) oraz osadzenie treści kształcenia w realiach codziennego życia uczniów</a:t>
            </a: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13359" y="2238375"/>
            <a:ext cx="16230600" cy="6385560"/>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Treści nauczania oraz sposoby organizacji procesu dydaktycznego odwołują się do wartości stanowiących fundament procesu wychowawczego</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Kompetencje przekrojowe ujęte w przedmiotowych efektach uczenia się akcentują wychowawczą funkcję szkoły</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Moduł kultura przygotowuje uczniów do świadomego </a:t>
            </a:r>
          </a:p>
          <a:p>
            <a:pPr algn="l">
              <a:lnSpc>
                <a:spcPts val="5040"/>
              </a:lnSpc>
            </a:pPr>
            <a:r>
              <a:rPr lang="en-US" sz="3600">
                <a:solidFill>
                  <a:srgbClr val="000000"/>
                </a:solidFill>
                <a:latin typeface="Objectivity 1"/>
                <a:ea typeface="Objectivity 1"/>
                <a:cs typeface="Objectivity 1"/>
                <a:sym typeface="Objectivity 1"/>
              </a:rPr>
              <a:t>     i aktywnego uczestnictwa w życiu kulturalnym</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Doświadczenia edukacyjne wzmacniają poczucie sprawczości uczniów, umożliwiając im bezpośrednie doświadczanie muzyki oraz wykorzystywanie jej w codziennym życiu</a:t>
            </a:r>
          </a:p>
        </p:txBody>
      </p:sp>
      <p:sp>
        <p:nvSpPr>
          <p:cNvPr id="4" name="TextBox 4"/>
          <p:cNvSpPr txBox="1"/>
          <p:nvPr/>
        </p:nvSpPr>
        <p:spPr>
          <a:xfrm>
            <a:off x="7130094" y="719320"/>
            <a:ext cx="68907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476500"/>
            <a:ext cx="16230600" cy="4471035"/>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Autonomia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elastyczność</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doborze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treści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metod</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pracy</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Zespołowe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praktyczne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działania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muzyczne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jako</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podstawa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nauczania</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Korelacja</a:t>
            </a:r>
            <a:r>
              <a:rPr lang="en-US" sz="3600" dirty="0">
                <a:solidFill>
                  <a:srgbClr val="000000"/>
                </a:solidFill>
                <a:latin typeface="Objectivity 1"/>
                <a:ea typeface="Objectivity 1"/>
                <a:cs typeface="Objectivity 1"/>
                <a:sym typeface="Objectivity 1"/>
              </a:rPr>
              <a:t> z </a:t>
            </a:r>
            <a:r>
              <a:rPr lang="en-US" sz="3600" dirty="0" err="1">
                <a:solidFill>
                  <a:srgbClr val="000000"/>
                </a:solidFill>
                <a:latin typeface="Objectivity 1"/>
                <a:ea typeface="Objectivity 1"/>
                <a:cs typeface="Objectivity 1"/>
                <a:sym typeface="Objectivity 1"/>
              </a:rPr>
              <a:t>innymi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dziedzinami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sztuki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nauki</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Ocenianie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zaangażowania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ucznia</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proces</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działań</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muzycznych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Organizowanie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muzycznych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doświadczeń</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edukacyjnych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budujących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kulturę</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tożsamość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środowiska</a:t>
            </a:r>
            <a:endParaRPr lang="en-US" sz="3600" dirty="0">
              <a:solidFill>
                <a:srgbClr val="000000"/>
              </a:solidFill>
              <a:latin typeface="Objectivity 1"/>
              <a:ea typeface="Objectivity 1"/>
              <a:cs typeface="Objectivity 1"/>
              <a:sym typeface="Objectivity 1"/>
            </a:endParaRPr>
          </a:p>
        </p:txBody>
      </p:sp>
      <p:sp>
        <p:nvSpPr>
          <p:cNvPr id="4" name="TextBox 4"/>
          <p:cNvSpPr txBox="1"/>
          <p:nvPr/>
        </p:nvSpPr>
        <p:spPr>
          <a:xfrm>
            <a:off x="6440643" y="719320"/>
            <a:ext cx="84945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80034" y="2622664"/>
            <a:ext cx="8468082" cy="6748145"/>
          </a:xfrm>
          <a:prstGeom prst="rect">
            <a:avLst/>
          </a:prstGeom>
        </p:spPr>
        <p:txBody>
          <a:bodyPr lIns="0" tIns="0" rIns="0" bIns="0" rtlCol="0" anchor="t">
            <a:spAutoFit/>
          </a:bodyPr>
          <a:lstStyle/>
          <a:p>
            <a:pPr marL="690881" lvl="1" indent="-345440" algn="l">
              <a:lnSpc>
                <a:spcPts val="4480"/>
              </a:lnSpc>
              <a:buFont typeface="Arial"/>
              <a:buChar char="•"/>
            </a:pPr>
            <a:r>
              <a:rPr lang="en-US" sz="3200">
                <a:solidFill>
                  <a:srgbClr val="000000"/>
                </a:solidFill>
                <a:latin typeface="Objectivity 1"/>
                <a:ea typeface="Objectivity 1"/>
                <a:cs typeface="Objectivity 1"/>
                <a:sym typeface="Objectivity 1"/>
              </a:rPr>
              <a:t>Skoncentrowanie na przekazywaniu wiedzy z zakresu historii </a:t>
            </a:r>
          </a:p>
          <a:p>
            <a:pPr algn="l">
              <a:lnSpc>
                <a:spcPts val="4480"/>
              </a:lnSpc>
            </a:pPr>
            <a:r>
              <a:rPr lang="en-US" sz="3200">
                <a:solidFill>
                  <a:srgbClr val="000000"/>
                </a:solidFill>
                <a:latin typeface="Objectivity 1"/>
                <a:ea typeface="Objectivity 1"/>
                <a:cs typeface="Objectivity 1"/>
                <a:sym typeface="Objectivity 1"/>
              </a:rPr>
              <a:t>      i teorii sztuki</a:t>
            </a:r>
          </a:p>
          <a:p>
            <a:pPr marL="690881" lvl="1" indent="-345440" algn="l">
              <a:lnSpc>
                <a:spcPts val="4480"/>
              </a:lnSpc>
              <a:buFont typeface="Arial"/>
              <a:buChar char="•"/>
            </a:pPr>
            <a:r>
              <a:rPr lang="en-US" sz="3200">
                <a:solidFill>
                  <a:srgbClr val="000000"/>
                </a:solidFill>
                <a:latin typeface="Objectivity 1"/>
                <a:ea typeface="Objectivity 1"/>
                <a:cs typeface="Objectivity 1"/>
                <a:sym typeface="Objectivity 1"/>
              </a:rPr>
              <a:t>Plastyka funkcjonuje jako przedmiot uzupełniający, ze szczególnym naciskiem na rozwój umiejętności technicznych</a:t>
            </a:r>
          </a:p>
          <a:p>
            <a:pPr marL="690881" lvl="1" indent="-345440" algn="l">
              <a:lnSpc>
                <a:spcPts val="4480"/>
              </a:lnSpc>
              <a:buFont typeface="Arial"/>
              <a:buChar char="•"/>
            </a:pPr>
            <a:r>
              <a:rPr lang="en-US" sz="3200">
                <a:solidFill>
                  <a:srgbClr val="000000"/>
                </a:solidFill>
                <a:latin typeface="Objectivity 1"/>
                <a:ea typeface="Objectivity 1"/>
                <a:cs typeface="Objectivity 1"/>
                <a:sym typeface="Objectivity 1"/>
              </a:rPr>
              <a:t>Przewaga zadań o charakterze odtwórczym w procesie dydaktycznym</a:t>
            </a:r>
          </a:p>
          <a:p>
            <a:pPr marL="690881" lvl="1" indent="-345440" algn="l">
              <a:lnSpc>
                <a:spcPts val="4480"/>
              </a:lnSpc>
              <a:spcBef>
                <a:spcPct val="0"/>
              </a:spcBef>
              <a:buFont typeface="Arial"/>
              <a:buChar char="•"/>
            </a:pPr>
            <a:r>
              <a:rPr lang="en-US" sz="3200">
                <a:solidFill>
                  <a:srgbClr val="000000"/>
                </a:solidFill>
                <a:latin typeface="Objectivity 1"/>
                <a:ea typeface="Objectivity 1"/>
                <a:cs typeface="Objectivity 1"/>
                <a:sym typeface="Objectivity 1"/>
              </a:rPr>
              <a:t>Mniejszy związek z kompetencjami przyszłości</a:t>
            </a:r>
          </a:p>
        </p:txBody>
      </p:sp>
      <p:sp>
        <p:nvSpPr>
          <p:cNvPr id="4" name="TextBox 4"/>
          <p:cNvSpPr txBox="1"/>
          <p:nvPr/>
        </p:nvSpPr>
        <p:spPr>
          <a:xfrm>
            <a:off x="8763000" y="2622664"/>
            <a:ext cx="8853387" cy="6748145"/>
          </a:xfrm>
          <a:prstGeom prst="rect">
            <a:avLst/>
          </a:prstGeom>
        </p:spPr>
        <p:txBody>
          <a:bodyPr lIns="0" tIns="0" rIns="0" bIns="0" rtlCol="0" anchor="t">
            <a:spAutoFit/>
          </a:bodyPr>
          <a:lstStyle/>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Akcent na rozwój twórczości uczniów, ekspresji indywidualnej oraz procesu twórczego</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Kontakt ze sztuką ukierunkowany na </a:t>
            </a:r>
          </a:p>
          <a:p>
            <a:pPr algn="l">
              <a:lnSpc>
                <a:spcPts val="4480"/>
              </a:lnSpc>
            </a:pPr>
            <a:r>
              <a:rPr lang="en-US" sz="3200">
                <a:solidFill>
                  <a:srgbClr val="000000"/>
                </a:solidFill>
                <a:latin typeface="Objectivity 1"/>
                <a:ea typeface="Objectivity 1"/>
                <a:cs typeface="Objectivity 1"/>
                <a:sym typeface="Objectivity 1"/>
              </a:rPr>
              <a:t>      jej rozumienie i interpretację, zamiast  </a:t>
            </a:r>
          </a:p>
          <a:p>
            <a:pPr algn="l">
              <a:lnSpc>
                <a:spcPts val="4480"/>
              </a:lnSpc>
            </a:pPr>
            <a:r>
              <a:rPr lang="en-US" sz="3200">
                <a:solidFill>
                  <a:srgbClr val="000000"/>
                </a:solidFill>
                <a:latin typeface="Objectivity 1"/>
                <a:ea typeface="Objectivity 1"/>
                <a:cs typeface="Objectivity 1"/>
                <a:sym typeface="Objectivity 1"/>
              </a:rPr>
              <a:t>      jedynie zapamiętywania faktów</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Rozwijanie kompetencji przyszłości, </a:t>
            </a:r>
          </a:p>
          <a:p>
            <a:pPr algn="l">
              <a:lnSpc>
                <a:spcPts val="4480"/>
              </a:lnSpc>
            </a:pPr>
            <a:r>
              <a:rPr lang="en-US" sz="3200">
                <a:solidFill>
                  <a:srgbClr val="000000"/>
                </a:solidFill>
                <a:latin typeface="Objectivity 1"/>
                <a:ea typeface="Objectivity 1"/>
                <a:cs typeface="Objectivity 1"/>
                <a:sym typeface="Objectivity 1"/>
              </a:rPr>
              <a:t>      w tym kreatywności, współpracy </a:t>
            </a:r>
          </a:p>
          <a:p>
            <a:pPr algn="l">
              <a:lnSpc>
                <a:spcPts val="4480"/>
              </a:lnSpc>
            </a:pPr>
            <a:r>
              <a:rPr lang="en-US" sz="3200">
                <a:solidFill>
                  <a:srgbClr val="000000"/>
                </a:solidFill>
                <a:latin typeface="Objectivity 1"/>
                <a:ea typeface="Objectivity 1"/>
                <a:cs typeface="Objectivity 1"/>
                <a:sym typeface="Objectivity 1"/>
              </a:rPr>
              <a:t>      i sprawczości</a:t>
            </a:r>
          </a:p>
          <a:p>
            <a:pPr marL="690882" lvl="1" indent="-345441" algn="l">
              <a:lnSpc>
                <a:spcPts val="4480"/>
              </a:lnSpc>
              <a:spcBef>
                <a:spcPct val="0"/>
              </a:spcBef>
              <a:buFont typeface="Arial"/>
              <a:buChar char="•"/>
            </a:pPr>
            <a:r>
              <a:rPr lang="en-US" sz="3200">
                <a:solidFill>
                  <a:srgbClr val="000000"/>
                </a:solidFill>
                <a:latin typeface="Objectivity 1"/>
                <a:ea typeface="Objectivity 1"/>
                <a:cs typeface="Objectivity 1"/>
                <a:sym typeface="Objectivity 1"/>
              </a:rPr>
              <a:t>Wykorzystanie sztuki jako narzędzia wspierającego budowanie tożsamości oraz wrażliwości kulturowej</a:t>
            </a:r>
          </a:p>
        </p:txBody>
      </p:sp>
      <p:sp>
        <p:nvSpPr>
          <p:cNvPr id="5" name="TextBox 5"/>
          <p:cNvSpPr txBox="1"/>
          <p:nvPr/>
        </p:nvSpPr>
        <p:spPr>
          <a:xfrm>
            <a:off x="7473280" y="719320"/>
            <a:ext cx="3118520" cy="750570"/>
          </a:xfrm>
          <a:prstGeom prst="rect">
            <a:avLst/>
          </a:prstGeom>
        </p:spPr>
        <p:txBody>
          <a:bodyPr wrap="square" lIns="0" tIns="0" rIns="0" bIns="0" rtlCol="0" anchor="t">
            <a:spAutoFit/>
          </a:bodyPr>
          <a:lstStyle/>
          <a:p>
            <a:pPr algn="l">
              <a:lnSpc>
                <a:spcPts val="5880"/>
              </a:lnSpc>
            </a:pPr>
            <a:r>
              <a:rPr lang="en-US" sz="4200" b="1" dirty="0">
                <a:solidFill>
                  <a:srgbClr val="607EFF"/>
                </a:solidFill>
                <a:latin typeface="Objectivity 2 Bold"/>
                <a:ea typeface="Objectivity 2 Bold"/>
                <a:cs typeface="Objectivity 2 Bold"/>
                <a:sym typeface="Objectivity 2 Bold"/>
              </a:rPr>
              <a:t>PLASTYKA</a:t>
            </a: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7019746" y="719138"/>
            <a:ext cx="3191054"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PLASTYKA</a:t>
            </a:r>
          </a:p>
        </p:txBody>
      </p:sp>
      <p:sp>
        <p:nvSpPr>
          <p:cNvPr id="4" name="TextBox 4"/>
          <p:cNvSpPr txBox="1"/>
          <p:nvPr/>
        </p:nvSpPr>
        <p:spPr>
          <a:xfrm>
            <a:off x="513359" y="2612708"/>
            <a:ext cx="7869378" cy="4209415"/>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Opanowanie wiadomości          z historii i teorii sztuki</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Znajomość pojęć teoretyczno-formalnych</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Doskonalenie umiejętności plastycznych rozumianych technicznie</a:t>
            </a:r>
          </a:p>
        </p:txBody>
      </p:sp>
      <p:sp>
        <p:nvSpPr>
          <p:cNvPr id="5" name="TextBox 5"/>
          <p:cNvSpPr txBox="1"/>
          <p:nvPr/>
        </p:nvSpPr>
        <p:spPr>
          <a:xfrm>
            <a:off x="8526986" y="2612708"/>
            <a:ext cx="9248125" cy="5991860"/>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Rozwijanie kreatywności </a:t>
            </a:r>
          </a:p>
          <a:p>
            <a:pPr algn="l">
              <a:lnSpc>
                <a:spcPts val="4759"/>
              </a:lnSpc>
            </a:pPr>
            <a:r>
              <a:rPr lang="en-US" sz="3399">
                <a:solidFill>
                  <a:srgbClr val="000000"/>
                </a:solidFill>
                <a:latin typeface="Objectivity 1"/>
                <a:ea typeface="Objectivity 1"/>
                <a:cs typeface="Objectivity 1"/>
                <a:sym typeface="Objectivity 1"/>
              </a:rPr>
              <a:t>     i zainteresowań ucznia</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Rozwijanie twórczej wyobraźni             i sprawczości</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Swobodna ekspresja twórcza </a:t>
            </a:r>
          </a:p>
          <a:p>
            <a:pPr algn="l">
              <a:lnSpc>
                <a:spcPts val="4759"/>
              </a:lnSpc>
            </a:pPr>
            <a:r>
              <a:rPr lang="en-US" sz="3399">
                <a:solidFill>
                  <a:srgbClr val="000000"/>
                </a:solidFill>
                <a:latin typeface="Objectivity 1"/>
                <a:ea typeface="Objectivity 1"/>
                <a:cs typeface="Objectivity 1"/>
                <a:sym typeface="Objectivity 1"/>
              </a:rPr>
              <a:t>     i doświadczanie procesu tworzenia</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Kształtowanie tożsamości kulturowej poprzez uczestnictwo w kulturze</a:t>
            </a:r>
          </a:p>
          <a:p>
            <a:pPr marL="734059" lvl="1" indent="-367030" algn="l">
              <a:lnSpc>
                <a:spcPts val="4759"/>
              </a:lnSpc>
              <a:buFont typeface="Arial"/>
              <a:buChar char="•"/>
            </a:pPr>
            <a:r>
              <a:rPr lang="en-US" sz="3399">
                <a:solidFill>
                  <a:srgbClr val="000000"/>
                </a:solidFill>
                <a:latin typeface="Objectivity 1"/>
                <a:ea typeface="Objectivity 1"/>
                <a:cs typeface="Objectivity 1"/>
                <a:sym typeface="Objectivity 1"/>
              </a:rPr>
              <a:t>Odnajdywanie radości tworzenia</a:t>
            </a:r>
          </a:p>
          <a:p>
            <a:pPr algn="l">
              <a:lnSpc>
                <a:spcPts val="4620"/>
              </a:lnSpc>
            </a:pPr>
            <a:endParaRPr lang="en-US" sz="3399">
              <a:solidFill>
                <a:srgbClr val="000000"/>
              </a:solidFill>
              <a:latin typeface="Objectivity 1"/>
              <a:ea typeface="Objectivity 1"/>
              <a:cs typeface="Objectivity 1"/>
              <a:sym typeface="Objectivity 1"/>
            </a:endParaRP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13359" y="2552700"/>
            <a:ext cx="16230600" cy="3832860"/>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Poczucie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sprawczości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wiary</a:t>
            </a:r>
            <a:r>
              <a:rPr lang="en-US" sz="3600" dirty="0">
                <a:solidFill>
                  <a:srgbClr val="000000"/>
                </a:solidFill>
                <a:latin typeface="Objectivity 1"/>
                <a:ea typeface="Objectivity 1"/>
                <a:cs typeface="Objectivity 1"/>
                <a:sym typeface="Objectivity 1"/>
              </a:rPr>
              <a:t> we </a:t>
            </a:r>
            <a:r>
              <a:rPr lang="en-US" sz="3600" dirty="0" err="1">
                <a:solidFill>
                  <a:srgbClr val="000000"/>
                </a:solidFill>
                <a:latin typeface="Objectivity 1"/>
                <a:ea typeface="Objectivity 1"/>
                <a:cs typeface="Objectivity 1"/>
                <a:sym typeface="Objectivity 1"/>
              </a:rPr>
              <a:t>własne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możliwości</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Rozwijanie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kreatywności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wyobraźni</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Możliwość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wyrażania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siebie</a:t>
            </a:r>
            <a:r>
              <a:rPr lang="en-US" sz="3600" dirty="0">
                <a:solidFill>
                  <a:srgbClr val="000000"/>
                </a:solidFill>
                <a:latin typeface="Objectivity 1"/>
                <a:ea typeface="Objectivity 1"/>
                <a:cs typeface="Objectivity 1"/>
                <a:sym typeface="Objectivity 1"/>
              </a:rPr>
              <a:t> bez </a:t>
            </a:r>
            <a:r>
              <a:rPr lang="en-US" sz="3600" dirty="0" err="1">
                <a:solidFill>
                  <a:srgbClr val="000000"/>
                </a:solidFill>
                <a:latin typeface="Objectivity 1"/>
                <a:ea typeface="Objectivity 1"/>
                <a:cs typeface="Objectivity 1"/>
                <a:sym typeface="Objectivity 1"/>
              </a:rPr>
              <a:t>presji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poprawności</a:t>
            </a:r>
            <a:r>
              <a:rPr lang="en-US" sz="3600" dirty="0">
                <a:solidFill>
                  <a:srgbClr val="000000"/>
                </a:solidFill>
                <a:latin typeface="Objectivity 1"/>
                <a:ea typeface="Objectivity 1"/>
                <a:cs typeface="Objectivity 1"/>
                <a:sym typeface="Objectivity 1"/>
              </a:rPr>
              <a:t>”</a:t>
            </a: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Radość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tworzenia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doświadczania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sztuki</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Rozwój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kompetencji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osobistych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społecznych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Budowanie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tożsamości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kulturowej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wrażliwości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estetycznej</a:t>
            </a:r>
            <a:endParaRPr lang="en-US" sz="3600" dirty="0">
              <a:solidFill>
                <a:srgbClr val="000000"/>
              </a:solidFill>
              <a:latin typeface="Objectivity 1"/>
              <a:ea typeface="Objectivity 1"/>
              <a:cs typeface="Objectivity 1"/>
              <a:sym typeface="Objectivity 1"/>
            </a:endParaRPr>
          </a:p>
        </p:txBody>
      </p:sp>
      <p:sp>
        <p:nvSpPr>
          <p:cNvPr id="4" name="TextBox 4"/>
          <p:cNvSpPr txBox="1"/>
          <p:nvPr/>
        </p:nvSpPr>
        <p:spPr>
          <a:xfrm>
            <a:off x="7130094" y="719320"/>
            <a:ext cx="67383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21565" y="2400300"/>
            <a:ext cx="17562885" cy="4471035"/>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Większa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swoboda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metodyczna</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Możliwość</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pracy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projektowej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interdyscyplinarnej</a:t>
            </a:r>
            <a:r>
              <a:rPr lang="en-US" sz="3600" dirty="0">
                <a:solidFill>
                  <a:srgbClr val="000000"/>
                </a:solidFill>
                <a:latin typeface="Objectivity 1"/>
                <a:ea typeface="Objectivity 1"/>
                <a:cs typeface="Objectivity 1"/>
                <a:sym typeface="Objectivity 1"/>
              </a:rPr>
              <a:t>.</a:t>
            </a: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Ocenianie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procesu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zaangażowania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uczniów</a:t>
            </a:r>
            <a:r>
              <a:rPr lang="en-US" sz="3600" dirty="0">
                <a:solidFill>
                  <a:srgbClr val="000000"/>
                </a:solidFill>
                <a:latin typeface="Objectivity 1"/>
                <a:ea typeface="Objectivity 1"/>
                <a:cs typeface="Objectivity 1"/>
                <a:sym typeface="Objectivity 1"/>
              </a:rPr>
              <a:t>, a </a:t>
            </a:r>
            <a:r>
              <a:rPr lang="en-US" sz="3600" dirty="0" err="1">
                <a:solidFill>
                  <a:srgbClr val="000000"/>
                </a:solidFill>
                <a:latin typeface="Objectivity 1"/>
                <a:ea typeface="Objectivity 1"/>
                <a:cs typeface="Objectivity 1"/>
                <a:sym typeface="Objectivity 1"/>
              </a:rPr>
              <a:t>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tylko</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efektów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końcowych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Lepsze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dopasowanie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treści</a:t>
            </a:r>
            <a:r>
              <a:rPr lang="en-US" sz="3600" dirty="0">
                <a:solidFill>
                  <a:srgbClr val="000000"/>
                </a:solidFill>
                <a:latin typeface="Objectivity 1"/>
                <a:ea typeface="Objectivity 1"/>
                <a:cs typeface="Objectivity 1"/>
                <a:sym typeface="Objectivity 1"/>
              </a:rPr>
              <a:t> do </a:t>
            </a:r>
            <a:r>
              <a:rPr lang="en-US" sz="3600" dirty="0" err="1">
                <a:solidFill>
                  <a:srgbClr val="000000"/>
                </a:solidFill>
                <a:latin typeface="Objectivity 1"/>
                <a:ea typeface="Objectivity 1"/>
                <a:cs typeface="Objectivity 1"/>
                <a:sym typeface="Objectivity 1"/>
              </a:rPr>
              <a:t>realnych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możliwości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uczniów</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Większa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motywacja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uczniów</a:t>
            </a:r>
            <a:r>
              <a:rPr lang="en-US" sz="3600" dirty="0">
                <a:solidFill>
                  <a:srgbClr val="000000"/>
                </a:solidFill>
                <a:latin typeface="Objectivity 1"/>
                <a:ea typeface="Objectivity 1"/>
                <a:cs typeface="Objectivity 1"/>
                <a:sym typeface="Objectivity 1"/>
              </a:rPr>
              <a:t> to </a:t>
            </a:r>
            <a:r>
              <a:rPr lang="en-US" sz="3600" dirty="0" err="1">
                <a:solidFill>
                  <a:srgbClr val="000000"/>
                </a:solidFill>
                <a:latin typeface="Objectivity 1"/>
                <a:ea typeface="Objectivity 1"/>
                <a:cs typeface="Objectivity 1"/>
                <a:sym typeface="Objectivity 1"/>
              </a:rPr>
              <a:t>mniej</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problemów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wychowawczych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Plastyka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jako</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przedmiot</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ważny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wychowawczo</a:t>
            </a:r>
            <a:r>
              <a:rPr lang="en-US" sz="3600" dirty="0">
                <a:solidFill>
                  <a:srgbClr val="000000"/>
                </a:solidFill>
                <a:latin typeface="Objectivity 1"/>
                <a:ea typeface="Objectivity 1"/>
                <a:cs typeface="Objectivity 1"/>
                <a:sym typeface="Objectivity 1"/>
              </a:rPr>
              <a:t>, a </a:t>
            </a:r>
            <a:r>
              <a:rPr lang="en-US" sz="3600" dirty="0" err="1">
                <a:solidFill>
                  <a:srgbClr val="000000"/>
                </a:solidFill>
                <a:latin typeface="Objectivity 1"/>
                <a:ea typeface="Objectivity 1"/>
                <a:cs typeface="Objectivity 1"/>
                <a:sym typeface="Objectivity 1"/>
              </a:rPr>
              <a:t>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dodatkowy</a:t>
            </a:r>
            <a:r>
              <a:rPr lang="en-US" sz="3600" dirty="0">
                <a:solidFill>
                  <a:srgbClr val="000000"/>
                </a:solidFill>
                <a:latin typeface="Objectivity 1"/>
                <a:ea typeface="Objectivity 1"/>
                <a:cs typeface="Objectivity 1"/>
                <a:sym typeface="Objectivity 1"/>
              </a:rPr>
              <a:t>”</a:t>
            </a:r>
          </a:p>
        </p:txBody>
      </p:sp>
      <p:sp>
        <p:nvSpPr>
          <p:cNvPr id="4" name="TextBox 4"/>
          <p:cNvSpPr txBox="1"/>
          <p:nvPr/>
        </p:nvSpPr>
        <p:spPr>
          <a:xfrm>
            <a:off x="6440643" y="719320"/>
            <a:ext cx="85707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4583539" y="719138"/>
            <a:ext cx="11863350" cy="750570"/>
          </a:xfrm>
          <a:prstGeom prst="rect">
            <a:avLst/>
          </a:prstGeom>
        </p:spPr>
        <p:txBody>
          <a:bodyPr lIns="0" tIns="0" rIns="0" bIns="0" rtlCol="0" anchor="t">
            <a:spAutoFit/>
          </a:bodyPr>
          <a:lstStyle/>
          <a:p>
            <a:pPr algn="r">
              <a:lnSpc>
                <a:spcPts val="5880"/>
              </a:lnSpc>
            </a:pPr>
            <a:r>
              <a:rPr lang="en-US" sz="4200" b="1">
                <a:solidFill>
                  <a:srgbClr val="607EFF"/>
                </a:solidFill>
                <a:latin typeface="Objectivity 2 Bold"/>
                <a:ea typeface="Objectivity 2 Bold"/>
                <a:cs typeface="Objectivity 2 Bold"/>
                <a:sym typeface="Objectivity 2 Bold"/>
              </a:rPr>
              <a:t>ZAJĘCIA PRAKTYCZNO-TECHNICZNE</a:t>
            </a:r>
          </a:p>
        </p:txBody>
      </p:sp>
      <p:sp>
        <p:nvSpPr>
          <p:cNvPr id="4" name="TextBox 4"/>
          <p:cNvSpPr txBox="1"/>
          <p:nvPr/>
        </p:nvSpPr>
        <p:spPr>
          <a:xfrm>
            <a:off x="9401860" y="2622233"/>
            <a:ext cx="8399109" cy="5624195"/>
          </a:xfrm>
          <a:prstGeom prst="rect">
            <a:avLst/>
          </a:prstGeom>
        </p:spPr>
        <p:txBody>
          <a:bodyPr lIns="0" tIns="0" rIns="0" bIns="0" rtlCol="0" anchor="t">
            <a:spAutoFit/>
          </a:bodyPr>
          <a:lstStyle/>
          <a:p>
            <a:pPr marL="690882" lvl="1" indent="-345441" algn="l">
              <a:lnSpc>
                <a:spcPts val="4480"/>
              </a:lnSpc>
              <a:buFont typeface="Arial"/>
              <a:buChar char="•"/>
            </a:pPr>
            <a:r>
              <a:rPr lang="en-US" sz="3200" b="1">
                <a:solidFill>
                  <a:srgbClr val="000000"/>
                </a:solidFill>
                <a:latin typeface="Objectivity 1 Bold"/>
                <a:ea typeface="Objectivity 1 Bold"/>
                <a:cs typeface="Objectivity 1 Bold"/>
                <a:sym typeface="Objectivity 1 Bold"/>
              </a:rPr>
              <a:t>Zajęcia praktyczno - techniczne</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Realizacja - 2 godz. w tygodniu</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Zajęcia praktyczno-techniczne jako przedmiot oparty na działaniu, doświadczaniu i rozwiązywaniu problemów</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Praktyczność i użyteczność działań</a:t>
            </a:r>
          </a:p>
          <a:p>
            <a:pPr marL="690882" lvl="1" indent="-345441" algn="l">
              <a:lnSpc>
                <a:spcPts val="4480"/>
              </a:lnSpc>
              <a:spcBef>
                <a:spcPct val="0"/>
              </a:spcBef>
              <a:buFont typeface="Arial"/>
              <a:buChar char="•"/>
            </a:pPr>
            <a:r>
              <a:rPr lang="en-US" sz="3200">
                <a:solidFill>
                  <a:srgbClr val="000000"/>
                </a:solidFill>
                <a:latin typeface="Objectivity 1"/>
                <a:ea typeface="Objectivity 1"/>
                <a:cs typeface="Objectivity 1"/>
                <a:sym typeface="Objectivity 1"/>
              </a:rPr>
              <a:t>Rozszerzenie zakresu przedmiotu     o kompetencje poznawcze, społeczne, osobiste oraz językowe</a:t>
            </a:r>
          </a:p>
        </p:txBody>
      </p:sp>
      <p:sp>
        <p:nvSpPr>
          <p:cNvPr id="5" name="TextBox 5"/>
          <p:cNvSpPr txBox="1"/>
          <p:nvPr/>
        </p:nvSpPr>
        <p:spPr>
          <a:xfrm>
            <a:off x="513359" y="2622233"/>
            <a:ext cx="8630641" cy="6186170"/>
          </a:xfrm>
          <a:prstGeom prst="rect">
            <a:avLst/>
          </a:prstGeom>
        </p:spPr>
        <p:txBody>
          <a:bodyPr lIns="0" tIns="0" rIns="0" bIns="0" rtlCol="0" anchor="t">
            <a:spAutoFit/>
          </a:bodyPr>
          <a:lstStyle/>
          <a:p>
            <a:pPr marL="690882" lvl="1" indent="-345441" algn="l">
              <a:lnSpc>
                <a:spcPts val="4480"/>
              </a:lnSpc>
              <a:buFont typeface="Arial"/>
              <a:buChar char="•"/>
            </a:pPr>
            <a:r>
              <a:rPr lang="en-US" sz="3200" b="1">
                <a:solidFill>
                  <a:srgbClr val="000000"/>
                </a:solidFill>
                <a:latin typeface="Objectivity 1 Bold"/>
                <a:ea typeface="Objectivity 1 Bold"/>
                <a:cs typeface="Objectivity 1 Bold"/>
                <a:sym typeface="Objectivity 1 Bold"/>
              </a:rPr>
              <a:t>Technika</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Realizacja - 1 godz. w tygodniu</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Nadmiar treści teoretycznych utrudniał realizację zajęć praktycznych i rozwijanie kompetencji uczniów</a:t>
            </a:r>
          </a:p>
          <a:p>
            <a:pPr marL="690882" lvl="1" indent="-345441" algn="l">
              <a:lnSpc>
                <a:spcPts val="4480"/>
              </a:lnSpc>
              <a:buFont typeface="Arial"/>
              <a:buChar char="•"/>
            </a:pPr>
            <a:r>
              <a:rPr lang="en-US" sz="3200">
                <a:solidFill>
                  <a:srgbClr val="000000"/>
                </a:solidFill>
                <a:latin typeface="Objectivity 1"/>
                <a:ea typeface="Objectivity 1"/>
                <a:cs typeface="Objectivity 1"/>
                <a:sym typeface="Objectivity 1"/>
              </a:rPr>
              <a:t>Zbyt mało treści związanych               z nowoczesnymi technologiami, zagadnieniami ekologicznymi, zrównoważonym rozwojem</a:t>
            </a:r>
          </a:p>
          <a:p>
            <a:pPr marL="690882" lvl="1" indent="-345441" algn="l">
              <a:lnSpc>
                <a:spcPts val="4480"/>
              </a:lnSpc>
              <a:spcBef>
                <a:spcPct val="0"/>
              </a:spcBef>
              <a:buFont typeface="Arial"/>
              <a:buChar char="•"/>
            </a:pPr>
            <a:r>
              <a:rPr lang="en-US" sz="3200">
                <a:solidFill>
                  <a:srgbClr val="000000"/>
                </a:solidFill>
                <a:latin typeface="Objectivity 1"/>
                <a:ea typeface="Objectivity 1"/>
                <a:cs typeface="Objectivity 1"/>
                <a:sym typeface="Objectivity 1"/>
              </a:rPr>
              <a:t>Nikła korelacja z innymi przedmiotami</a:t>
            </a:r>
          </a:p>
        </p:txBody>
      </p:sp>
      <p:sp>
        <p:nvSpPr>
          <p:cNvPr id="6" name="TextBox 6"/>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7" name="TextBox 7"/>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238375"/>
            <a:ext cx="16745941" cy="5109210"/>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Zdobycie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umiejętności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przydatnych</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codziennym</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funkcjonowaniu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takie</a:t>
            </a:r>
            <a:r>
              <a:rPr lang="en-US" sz="3600" dirty="0">
                <a:solidFill>
                  <a:srgbClr val="000000"/>
                </a:solidFill>
                <a:latin typeface="Objectivity 1"/>
                <a:ea typeface="Objectivity 1"/>
                <a:cs typeface="Objectivity 1"/>
                <a:sym typeface="Objectivity 1"/>
              </a:rPr>
              <a:t> jak </a:t>
            </a:r>
            <a:r>
              <a:rPr lang="en-US" sz="3600" dirty="0" err="1">
                <a:solidFill>
                  <a:srgbClr val="000000"/>
                </a:solidFill>
                <a:latin typeface="Objectivity 1"/>
                <a:ea typeface="Objectivity 1"/>
                <a:cs typeface="Objectivity 1"/>
                <a:sym typeface="Objectivity 1"/>
              </a:rPr>
              <a:t>planowanie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projektowanie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działań</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samoobsługa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wykonywanie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prostych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napraw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stosowanie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zasad</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bezpieczeństwa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podczas</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realizacji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różnorodnych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zadań</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technicznych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Udział</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uczniów</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projektach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będzie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sprzyjał</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zdobywaniu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wiedzy</a:t>
            </a:r>
            <a:r>
              <a:rPr lang="en-US" sz="3600" dirty="0">
                <a:solidFill>
                  <a:srgbClr val="000000"/>
                </a:solidFill>
                <a:latin typeface="Objectivity 1"/>
                <a:ea typeface="Objectivity 1"/>
                <a:cs typeface="Objectivity 1"/>
                <a:sym typeface="Objectivity 1"/>
              </a:rPr>
              <a:t>     z </a:t>
            </a:r>
            <a:r>
              <a:rPr lang="en-US" sz="3600" dirty="0" err="1">
                <a:solidFill>
                  <a:srgbClr val="000000"/>
                </a:solidFill>
                <a:latin typeface="Objectivity 1"/>
                <a:ea typeface="Objectivity 1"/>
                <a:cs typeface="Objectivity 1"/>
                <a:sym typeface="Objectivity 1"/>
              </a:rPr>
              <a:t>różnych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przedmiotów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nauczania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oraz</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rozwijaniu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kompetencji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takich</a:t>
            </a:r>
            <a:r>
              <a:rPr lang="en-US" sz="3600" dirty="0">
                <a:solidFill>
                  <a:srgbClr val="000000"/>
                </a:solidFill>
                <a:latin typeface="Objectivity 1"/>
                <a:ea typeface="Objectivity 1"/>
                <a:cs typeface="Objectivity 1"/>
                <a:sym typeface="Objectivity 1"/>
              </a:rPr>
              <a:t> jak </a:t>
            </a:r>
            <a:r>
              <a:rPr lang="en-US" sz="3600" dirty="0" err="1">
                <a:solidFill>
                  <a:srgbClr val="000000"/>
                </a:solidFill>
                <a:latin typeface="Objectivity 1"/>
                <a:ea typeface="Objectivity 1"/>
                <a:cs typeface="Objectivity 1"/>
                <a:sym typeface="Objectivity 1"/>
              </a:rPr>
              <a:t>krytyczne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myślenie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rozwiązywanie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problemów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umiejętności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współpracy</a:t>
            </a:r>
            <a:endParaRPr lang="en-US" sz="3600" dirty="0">
              <a:solidFill>
                <a:srgbClr val="000000"/>
              </a:solidFill>
              <a:latin typeface="Objectivity 1"/>
              <a:ea typeface="Objectivity 1"/>
              <a:cs typeface="Objectivity 1"/>
              <a:sym typeface="Objectivity 1"/>
            </a:endParaRPr>
          </a:p>
        </p:txBody>
      </p:sp>
      <p:sp>
        <p:nvSpPr>
          <p:cNvPr id="4" name="TextBox 4"/>
          <p:cNvSpPr txBox="1"/>
          <p:nvPr/>
        </p:nvSpPr>
        <p:spPr>
          <a:xfrm>
            <a:off x="7130094" y="719320"/>
            <a:ext cx="68907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028700" y="2238375"/>
            <a:ext cx="16769828" cy="3194685"/>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Uczenie przez działanie to większa biegłość w umiejętnościach technicznych ucznia i możliwość wykorzystywania różnych narzędzi w prowadzeniu zajęć w tym realizacji projektów edukacyjnych</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Nauczyciel przyjmuje postawę mentora, koordynatora i opiekuna procesu dydaktycznego</a:t>
            </a:r>
          </a:p>
        </p:txBody>
      </p:sp>
      <p:sp>
        <p:nvSpPr>
          <p:cNvPr id="4" name="TextBox 4"/>
          <p:cNvSpPr txBox="1"/>
          <p:nvPr/>
        </p:nvSpPr>
        <p:spPr>
          <a:xfrm>
            <a:off x="6440643" y="719320"/>
            <a:ext cx="85707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7316593" y="2985135"/>
            <a:ext cx="10347371" cy="6983730"/>
          </a:xfrm>
          <a:prstGeom prst="rect">
            <a:avLst/>
          </a:prstGeom>
        </p:spPr>
        <p:txBody>
          <a:bodyPr lIns="0" tIns="0" rIns="0" bIns="0" rtlCol="0" anchor="t">
            <a:spAutoFit/>
          </a:bodyPr>
          <a:lstStyle/>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Zwrócenie uwagi na bezpieczeństwo - właściwe korzystanie z przyborów sportowych</a:t>
            </a:r>
          </a:p>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Bezpiecznego zachowania nad wodą, stan środowiska naturalnego</a:t>
            </a:r>
          </a:p>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Kompetencje społeczne: wspomaganie budowania pozytywnych relacji, rozwijanie współpracy oraz kształtowanie szacunku, poczucia własnej wartości przez aktywność fizyczną</a:t>
            </a:r>
          </a:p>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Integracja z edukacją zdrowotną,               dla bezpieczeństwa, proekologiczną</a:t>
            </a:r>
          </a:p>
        </p:txBody>
      </p:sp>
      <p:sp>
        <p:nvSpPr>
          <p:cNvPr id="4" name="TextBox 4"/>
          <p:cNvSpPr txBox="1"/>
          <p:nvPr/>
        </p:nvSpPr>
        <p:spPr>
          <a:xfrm>
            <a:off x="560984" y="2985135"/>
            <a:ext cx="6803234" cy="5240655"/>
          </a:xfrm>
          <a:prstGeom prst="rect">
            <a:avLst/>
          </a:prstGeom>
        </p:spPr>
        <p:txBody>
          <a:bodyPr lIns="0" tIns="0" rIns="0" bIns="0" rtlCol="0" anchor="t">
            <a:spAutoFit/>
          </a:bodyPr>
          <a:lstStyle/>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Nacisk na przekazywanie wiedzy z zakresu wychowania fizycznego - zasady i przepisy</a:t>
            </a:r>
          </a:p>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Mała autonomia nauczyciela</a:t>
            </a:r>
          </a:p>
          <a:p>
            <a:pPr marL="712470" lvl="1" indent="-356235" algn="l">
              <a:lnSpc>
                <a:spcPts val="4620"/>
              </a:lnSpc>
              <a:buFont typeface="Arial"/>
              <a:buChar char="•"/>
            </a:pPr>
            <a:r>
              <a:rPr lang="en-US" sz="3300">
                <a:solidFill>
                  <a:srgbClr val="000000"/>
                </a:solidFill>
                <a:latin typeface="Objectivity 1"/>
                <a:ea typeface="Objectivity 1"/>
                <a:cs typeface="Objectivity 1"/>
                <a:sym typeface="Objectivity 1"/>
              </a:rPr>
              <a:t>Brak odniesień i korelacji </a:t>
            </a:r>
          </a:p>
          <a:p>
            <a:pPr algn="l">
              <a:lnSpc>
                <a:spcPts val="4620"/>
              </a:lnSpc>
            </a:pPr>
            <a:r>
              <a:rPr lang="en-US" sz="3300">
                <a:solidFill>
                  <a:srgbClr val="000000"/>
                </a:solidFill>
                <a:latin typeface="Objectivity 1"/>
                <a:ea typeface="Objectivity 1"/>
                <a:cs typeface="Objectivity 1"/>
                <a:sym typeface="Objectivity 1"/>
              </a:rPr>
              <a:t>      z innymi zajęciami  </a:t>
            </a:r>
          </a:p>
          <a:p>
            <a:pPr algn="l">
              <a:lnSpc>
                <a:spcPts val="4620"/>
              </a:lnSpc>
            </a:pPr>
            <a:r>
              <a:rPr lang="en-US" sz="3300">
                <a:solidFill>
                  <a:srgbClr val="000000"/>
                </a:solidFill>
                <a:latin typeface="Objectivity 1"/>
                <a:ea typeface="Objectivity 1"/>
                <a:cs typeface="Objectivity 1"/>
                <a:sym typeface="Objectivity 1"/>
              </a:rPr>
              <a:t>      edukacyjnymi</a:t>
            </a:r>
          </a:p>
        </p:txBody>
      </p:sp>
      <p:sp>
        <p:nvSpPr>
          <p:cNvPr id="5" name="TextBox 5"/>
          <p:cNvSpPr txBox="1"/>
          <p:nvPr/>
        </p:nvSpPr>
        <p:spPr>
          <a:xfrm>
            <a:off x="51335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2017</a:t>
            </a:r>
          </a:p>
        </p:txBody>
      </p:sp>
      <p:sp>
        <p:nvSpPr>
          <p:cNvPr id="6" name="TextBox 6"/>
          <p:cNvSpPr txBox="1"/>
          <p:nvPr/>
        </p:nvSpPr>
        <p:spPr>
          <a:xfrm>
            <a:off x="9943529" y="1916550"/>
            <a:ext cx="7315771" cy="700030"/>
          </a:xfrm>
          <a:prstGeom prst="rect">
            <a:avLst/>
          </a:prstGeom>
        </p:spPr>
        <p:txBody>
          <a:bodyPr lIns="0" tIns="0" rIns="0" bIns="0" rtlCol="0" anchor="t">
            <a:spAutoFit/>
          </a:bodyPr>
          <a:lstStyle/>
          <a:p>
            <a:pPr algn="ctr">
              <a:lnSpc>
                <a:spcPts val="5515"/>
              </a:lnSpc>
              <a:spcBef>
                <a:spcPct val="0"/>
              </a:spcBef>
            </a:pPr>
            <a:r>
              <a:rPr lang="en-US" sz="3939" b="1">
                <a:solidFill>
                  <a:srgbClr val="00A686"/>
                </a:solidFill>
                <a:latin typeface="Objectivity 1 Bold"/>
                <a:ea typeface="Objectivity 1 Bold"/>
                <a:cs typeface="Objectivity 1 Bold"/>
                <a:sym typeface="Objectivity 1 Bold"/>
              </a:rPr>
              <a:t>PODSTAWA 2026</a:t>
            </a:r>
          </a:p>
        </p:txBody>
      </p:sp>
      <p:sp>
        <p:nvSpPr>
          <p:cNvPr id="7" name="TextBox 7"/>
          <p:cNvSpPr txBox="1"/>
          <p:nvPr/>
        </p:nvSpPr>
        <p:spPr>
          <a:xfrm>
            <a:off x="3505200" y="731374"/>
            <a:ext cx="11863350" cy="750570"/>
          </a:xfrm>
          <a:prstGeom prst="rect">
            <a:avLst/>
          </a:prstGeom>
        </p:spPr>
        <p:txBody>
          <a:bodyPr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WYCHOWANIE FIZYCZNE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238375"/>
            <a:ext cx="16230600" cy="5109210"/>
          </a:xfrm>
          <a:prstGeom prst="rect">
            <a:avLst/>
          </a:prstGeom>
        </p:spPr>
        <p:txBody>
          <a:bodyPr lIns="0" tIns="0" rIns="0" bIns="0" rtlCol="0" anchor="t">
            <a:spAutoFit/>
          </a:bodyPr>
          <a:lstStyle/>
          <a:p>
            <a:pPr marL="777240" lvl="1" indent="-388620" algn="l">
              <a:lnSpc>
                <a:spcPts val="5040"/>
              </a:lnSpc>
              <a:buFont typeface="Arial"/>
              <a:buChar char="•"/>
            </a:pPr>
            <a:r>
              <a:rPr lang="en-US" sz="3600" u="none" strike="noStrike">
                <a:solidFill>
                  <a:srgbClr val="000000"/>
                </a:solidFill>
                <a:latin typeface="Objectivity 1"/>
                <a:ea typeface="Objectivity 1"/>
                <a:cs typeface="Objectivity 1"/>
                <a:sym typeface="Objectivity 1"/>
              </a:rPr>
              <a:t>Oparcie lekcji wychowania fizycznego na zabawach, grach ruchowych i mini-grach sportowych</a:t>
            </a:r>
          </a:p>
          <a:p>
            <a:pPr marL="777240" lvl="1" indent="-388620" algn="l">
              <a:lnSpc>
                <a:spcPts val="5040"/>
              </a:lnSpc>
              <a:buFont typeface="Arial"/>
              <a:buChar char="•"/>
            </a:pPr>
            <a:r>
              <a:rPr lang="en-US" sz="3600" u="none" strike="noStrike">
                <a:solidFill>
                  <a:srgbClr val="000000"/>
                </a:solidFill>
                <a:latin typeface="Objectivity 1"/>
                <a:ea typeface="Objectivity 1"/>
                <a:cs typeface="Objectivity 1"/>
                <a:sym typeface="Objectivity 1"/>
              </a:rPr>
              <a:t>Wprowadzenie modułu relaksacja i odprężenie - możliwość regeneracji organizmu i poprawienia samopoczucia</a:t>
            </a:r>
          </a:p>
          <a:p>
            <a:pPr marL="777240" lvl="1" indent="-388620" algn="l">
              <a:lnSpc>
                <a:spcPts val="5040"/>
              </a:lnSpc>
              <a:buFont typeface="Arial"/>
              <a:buChar char="•"/>
            </a:pPr>
            <a:r>
              <a:rPr lang="en-US" sz="3600" u="none" strike="noStrike">
                <a:solidFill>
                  <a:srgbClr val="000000"/>
                </a:solidFill>
                <a:latin typeface="Objectivity 1"/>
                <a:ea typeface="Objectivity 1"/>
                <a:cs typeface="Objectivity 1"/>
                <a:sym typeface="Objectivity 1"/>
              </a:rPr>
              <a:t>Położenie akcentu na zajęcia na świeżym powietrzu</a:t>
            </a:r>
          </a:p>
          <a:p>
            <a:pPr marL="777240" lvl="1" indent="-388620" algn="l">
              <a:lnSpc>
                <a:spcPts val="5040"/>
              </a:lnSpc>
              <a:spcBef>
                <a:spcPct val="0"/>
              </a:spcBef>
              <a:buFont typeface="Arial"/>
              <a:buChar char="•"/>
            </a:pPr>
            <a:r>
              <a:rPr lang="en-US" sz="3600" u="none" strike="noStrike">
                <a:solidFill>
                  <a:srgbClr val="000000"/>
                </a:solidFill>
                <a:latin typeface="Objectivity 1"/>
                <a:ea typeface="Objectivity 1"/>
                <a:cs typeface="Objectivity 1"/>
                <a:sym typeface="Objectivity 1"/>
              </a:rPr>
              <a:t>Wprowadzenie ćwiczeń ogólnorozwojowych - wzmacniania mięśni posturalnych, poprawianie gibkości i koordynacji, kształtowanie prawidłowej postawy ciała</a:t>
            </a:r>
          </a:p>
        </p:txBody>
      </p:sp>
      <p:sp>
        <p:nvSpPr>
          <p:cNvPr id="4" name="TextBox 4"/>
          <p:cNvSpPr txBox="1"/>
          <p:nvPr/>
        </p:nvSpPr>
        <p:spPr>
          <a:xfrm>
            <a:off x="7130094" y="719320"/>
            <a:ext cx="6738306"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UCZNIA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3"/>
            <a:stretch>
              <a:fillRect/>
            </a:stretch>
          </a:blipFill>
        </p:spPr>
        <p:txBody>
          <a:bodyPr/>
          <a:lstStyle/>
          <a:p>
            <a:endParaRPr lang="pl-PL"/>
          </a:p>
        </p:txBody>
      </p:sp>
      <p:sp>
        <p:nvSpPr>
          <p:cNvPr id="3" name="TextBox 3"/>
          <p:cNvSpPr txBox="1"/>
          <p:nvPr/>
        </p:nvSpPr>
        <p:spPr>
          <a:xfrm>
            <a:off x="513359" y="2781300"/>
            <a:ext cx="16745941" cy="2556510"/>
          </a:xfrm>
          <a:prstGeom prst="rect">
            <a:avLst/>
          </a:prstGeom>
        </p:spPr>
        <p:txBody>
          <a:bodyPr lIns="0" tIns="0" rIns="0" bIns="0" rtlCol="0" anchor="t">
            <a:spAutoFit/>
          </a:bodyPr>
          <a:lstStyle/>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Treści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oparte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podstawowych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umiejętnościach</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ruchowych</a:t>
            </a:r>
            <a:endParaRPr lang="en-US" sz="3600" dirty="0">
              <a:solidFill>
                <a:srgbClr val="000000"/>
              </a:solidFill>
              <a:latin typeface="Objectivity 1"/>
              <a:ea typeface="Objectivity 1"/>
              <a:cs typeface="Objectivity 1"/>
              <a:sym typeface="Objectivity 1"/>
            </a:endParaRPr>
          </a:p>
          <a:p>
            <a:pPr marL="777240" lvl="1" indent="-388620" algn="l">
              <a:lnSpc>
                <a:spcPts val="5040"/>
              </a:lnSpc>
              <a:buFont typeface="Arial"/>
              <a:buChar char="•"/>
            </a:pPr>
            <a:r>
              <a:rPr lang="en-US" sz="3600" dirty="0" err="1">
                <a:solidFill>
                  <a:srgbClr val="000000"/>
                </a:solidFill>
                <a:latin typeface="Objectivity 1"/>
                <a:ea typeface="Objectivity 1"/>
                <a:cs typeface="Objectivity 1"/>
                <a:sym typeface="Objectivity 1"/>
              </a:rPr>
              <a:t>Zwiększona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autonomia</a:t>
            </a:r>
            <a:r>
              <a:rPr lang="en-US" sz="3600" dirty="0">
                <a:solidFill>
                  <a:srgbClr val="000000"/>
                </a:solidFill>
                <a:latin typeface="Objectivity 1"/>
                <a:ea typeface="Objectivity 1"/>
                <a:cs typeface="Objectivity 1"/>
                <a:sym typeface="Objectivity 1"/>
              </a:rPr>
              <a:t> w </a:t>
            </a:r>
            <a:r>
              <a:rPr lang="en-US" sz="3600" dirty="0" err="1">
                <a:solidFill>
                  <a:srgbClr val="000000"/>
                </a:solidFill>
                <a:latin typeface="Objectivity 1"/>
                <a:ea typeface="Objectivity 1"/>
                <a:cs typeface="Objectivity 1"/>
                <a:sym typeface="Objectivity 1"/>
              </a:rPr>
              <a:t>doborze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metod</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nauczania</a:t>
            </a:r>
            <a:endParaRPr lang="en-US" sz="3600" dirty="0">
              <a:solidFill>
                <a:srgbClr val="000000"/>
              </a:solidFill>
              <a:latin typeface="Objectivity 1"/>
              <a:ea typeface="Objectivity 1"/>
              <a:cs typeface="Objectivity 1"/>
              <a:sym typeface="Objectivity 1"/>
            </a:endParaRPr>
          </a:p>
          <a:p>
            <a:pPr marL="777240" lvl="1" indent="-388620" algn="l">
              <a:lnSpc>
                <a:spcPts val="5040"/>
              </a:lnSpc>
              <a:spcBef>
                <a:spcPct val="0"/>
              </a:spcBef>
              <a:buFont typeface="Arial"/>
              <a:buChar char="•"/>
            </a:pPr>
            <a:r>
              <a:rPr lang="en-US" sz="3600" dirty="0">
                <a:solidFill>
                  <a:srgbClr val="000000"/>
                </a:solidFill>
                <a:latin typeface="Objectivity 1"/>
                <a:ea typeface="Objectivity 1"/>
                <a:cs typeface="Objectivity 1"/>
                <a:sym typeface="Objectivity 1"/>
              </a:rPr>
              <a:t>Jasna </a:t>
            </a:r>
            <a:r>
              <a:rPr lang="en-US" sz="3600" dirty="0" err="1">
                <a:solidFill>
                  <a:srgbClr val="000000"/>
                </a:solidFill>
                <a:latin typeface="Objectivity 1"/>
                <a:ea typeface="Objectivity 1"/>
                <a:cs typeface="Objectivity 1"/>
                <a:sym typeface="Objectivity 1"/>
              </a:rPr>
              <a:t>struktura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treści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podział</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moduły</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tematyczne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ułatwia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opracowywanie</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programu</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nauczania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i</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kryteriów</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oceniania</a:t>
            </a:r>
            <a:r>
              <a:rPr lang="en-US" sz="3600" dirty="0">
                <a:solidFill>
                  <a:srgbClr val="000000"/>
                </a:solidFill>
                <a:latin typeface="Objectivity 1"/>
                <a:ea typeface="Objectivity 1"/>
                <a:cs typeface="Objectivity 1"/>
                <a:sym typeface="Objectivity 1"/>
              </a:rPr>
              <a:t> </a:t>
            </a:r>
            <a:r>
              <a:rPr lang="en-US" sz="3600" dirty="0" err="1">
                <a:solidFill>
                  <a:srgbClr val="000000"/>
                </a:solidFill>
                <a:latin typeface="Objectivity 1"/>
                <a:ea typeface="Objectivity 1"/>
                <a:cs typeface="Objectivity 1"/>
                <a:sym typeface="Objectivity 1"/>
              </a:rPr>
              <a:t>uczniów</a:t>
            </a:r>
            <a:endParaRPr lang="en-US" sz="3600" dirty="0">
              <a:solidFill>
                <a:srgbClr val="000000"/>
              </a:solidFill>
              <a:latin typeface="Objectivity 1"/>
              <a:ea typeface="Objectivity 1"/>
              <a:cs typeface="Objectivity 1"/>
              <a:sym typeface="Objectivity 1"/>
            </a:endParaRPr>
          </a:p>
        </p:txBody>
      </p:sp>
      <p:sp>
        <p:nvSpPr>
          <p:cNvPr id="4" name="TextBox 4"/>
          <p:cNvSpPr txBox="1"/>
          <p:nvPr/>
        </p:nvSpPr>
        <p:spPr>
          <a:xfrm>
            <a:off x="6440643" y="719320"/>
            <a:ext cx="8494557" cy="750570"/>
          </a:xfrm>
          <a:prstGeom prst="rect">
            <a:avLst/>
          </a:prstGeom>
        </p:spPr>
        <p:txBody>
          <a:bodyPr wrap="square" lIns="0" tIns="0" rIns="0" bIns="0" rtlCol="0" anchor="t">
            <a:spAutoFit/>
          </a:bodyPr>
          <a:lstStyle/>
          <a:p>
            <a:pPr algn="ctr">
              <a:lnSpc>
                <a:spcPts val="5880"/>
              </a:lnSpc>
            </a:pPr>
            <a:r>
              <a:rPr lang="en-US" sz="4200" b="1" dirty="0">
                <a:solidFill>
                  <a:srgbClr val="607EFF"/>
                </a:solidFill>
                <a:latin typeface="Objectivity 2 Bold"/>
                <a:ea typeface="Objectivity 2 Bold"/>
                <a:cs typeface="Objectivity 2 Bold"/>
                <a:sym typeface="Objectivity 2 Bold"/>
              </a:rPr>
              <a:t>KORZYŚCI DLA NAUCZYCIELA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960" y="586178"/>
            <a:ext cx="5619444" cy="1660996"/>
          </a:xfrm>
          <a:custGeom>
            <a:avLst/>
            <a:gdLst/>
            <a:ahLst/>
            <a:cxnLst/>
            <a:rect l="l" t="t" r="r" b="b"/>
            <a:pathLst>
              <a:path w="5619444" h="1660996">
                <a:moveTo>
                  <a:pt x="0" y="0"/>
                </a:moveTo>
                <a:lnTo>
                  <a:pt x="5619444" y="0"/>
                </a:lnTo>
                <a:lnTo>
                  <a:pt x="5619444" y="1660996"/>
                </a:lnTo>
                <a:lnTo>
                  <a:pt x="0" y="1660996"/>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845297" y="2909331"/>
            <a:ext cx="15204009" cy="2346557"/>
          </a:xfrm>
          <a:prstGeom prst="rect">
            <a:avLst/>
          </a:prstGeom>
        </p:spPr>
        <p:txBody>
          <a:bodyPr lIns="0" tIns="0" rIns="0" bIns="0" rtlCol="0" anchor="t">
            <a:spAutoFit/>
          </a:bodyPr>
          <a:lstStyle/>
          <a:p>
            <a:pPr algn="l">
              <a:lnSpc>
                <a:spcPts val="9262"/>
              </a:lnSpc>
            </a:pPr>
            <a:r>
              <a:rPr lang="en-US" sz="6615" b="1">
                <a:solidFill>
                  <a:srgbClr val="607EFF"/>
                </a:solidFill>
                <a:latin typeface="Objectivity 1 Bold"/>
                <a:ea typeface="Objectivity 1 Bold"/>
                <a:cs typeface="Objectivity 1 Bold"/>
                <a:sym typeface="Objectivity 1 Bold"/>
              </a:rPr>
              <a:t>OFERTY OŚRODKÓW DOSKONALENIA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48283" y="2664648"/>
            <a:ext cx="13628178" cy="6712830"/>
          </a:xfrm>
          <a:prstGeom prst="rect">
            <a:avLst/>
          </a:prstGeom>
        </p:spPr>
        <p:txBody>
          <a:bodyPr lIns="0" tIns="0" rIns="0" bIns="0" rtlCol="0" anchor="t">
            <a:spAutoFit/>
          </a:bodyPr>
          <a:lstStyle/>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Realizacja kierunków polityki oświatowej państwa</a:t>
            </a:r>
          </a:p>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Wdrażanie Reformy26. Kompas Jutra</a:t>
            </a:r>
          </a:p>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Różne formy doskonalenia zawodowego nauczycieli stacjonarnie i on-line</a:t>
            </a:r>
          </a:p>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Konsultacje</a:t>
            </a:r>
          </a:p>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Wspomaganie, indywidualne wspieranie nauczycieli        w organizacji procesu dydaktycznego i wprowadzaniu zmian</a:t>
            </a:r>
          </a:p>
          <a:p>
            <a:pPr marL="748173" lvl="1" indent="-374086" algn="l">
              <a:lnSpc>
                <a:spcPts val="4851"/>
              </a:lnSpc>
              <a:buFont typeface="Arial"/>
              <a:buChar char="•"/>
            </a:pPr>
            <a:r>
              <a:rPr lang="en-US" sz="3465">
                <a:solidFill>
                  <a:srgbClr val="000000"/>
                </a:solidFill>
                <a:latin typeface="Objectivity 1"/>
                <a:ea typeface="Objectivity 1"/>
                <a:cs typeface="Objectivity 1"/>
                <a:sym typeface="Objectivity 1"/>
              </a:rPr>
              <a:t>Profesjonalna kadra i doświadczenie</a:t>
            </a:r>
          </a:p>
          <a:p>
            <a:pPr algn="l">
              <a:lnSpc>
                <a:spcPts val="4851"/>
              </a:lnSpc>
            </a:pPr>
            <a:endParaRPr lang="en-US" sz="3465">
              <a:solidFill>
                <a:srgbClr val="000000"/>
              </a:solidFill>
              <a:latin typeface="Objectivity 1"/>
              <a:ea typeface="Objectivity 1"/>
              <a:cs typeface="Objectivity 1"/>
              <a:sym typeface="Objectivity 1"/>
            </a:endParaRPr>
          </a:p>
          <a:p>
            <a:pPr algn="ctr">
              <a:lnSpc>
                <a:spcPts val="4851"/>
              </a:lnSpc>
            </a:pPr>
            <a:r>
              <a:rPr lang="en-US" sz="3465" b="1">
                <a:solidFill>
                  <a:srgbClr val="000000"/>
                </a:solidFill>
                <a:latin typeface="Objectivity 1 Bold"/>
                <a:ea typeface="Objectivity 1 Bold"/>
                <a:cs typeface="Objectivity 1 Bold"/>
                <a:sym typeface="Objectivity 1 Bold"/>
              </a:rPr>
              <a:t>ROZWÓJ, WSPARCIE, INSPIRACJA</a:t>
            </a:r>
          </a:p>
        </p:txBody>
      </p:sp>
      <p:sp>
        <p:nvSpPr>
          <p:cNvPr id="4" name="Freeform 4"/>
          <p:cNvSpPr/>
          <p:nvPr/>
        </p:nvSpPr>
        <p:spPr>
          <a:xfrm>
            <a:off x="14758042" y="6729822"/>
            <a:ext cx="2182773" cy="2308282"/>
          </a:xfrm>
          <a:custGeom>
            <a:avLst/>
            <a:gdLst/>
            <a:ahLst/>
            <a:cxnLst/>
            <a:rect l="l" t="t" r="r" b="b"/>
            <a:pathLst>
              <a:path w="2182773" h="2308282">
                <a:moveTo>
                  <a:pt x="0" y="0"/>
                </a:moveTo>
                <a:lnTo>
                  <a:pt x="2182773" y="0"/>
                </a:lnTo>
                <a:lnTo>
                  <a:pt x="2182773" y="2308283"/>
                </a:lnTo>
                <a:lnTo>
                  <a:pt x="0" y="2308283"/>
                </a:lnTo>
                <a:lnTo>
                  <a:pt x="0" y="0"/>
                </a:lnTo>
                <a:close/>
              </a:path>
            </a:pathLst>
          </a:custGeom>
          <a:blipFill>
            <a:blip r:embed="rId3"/>
            <a:stretch>
              <a:fillRect/>
            </a:stretch>
          </a:blipFill>
        </p:spPr>
        <p:txBody>
          <a:bodyPr/>
          <a:lstStyle/>
          <a:p>
            <a:endParaRPr lang="pl-PL"/>
          </a:p>
        </p:txBody>
      </p:sp>
      <p:sp>
        <p:nvSpPr>
          <p:cNvPr id="5" name="Freeform 5"/>
          <p:cNvSpPr/>
          <p:nvPr/>
        </p:nvSpPr>
        <p:spPr>
          <a:xfrm>
            <a:off x="9529402" y="5095758"/>
            <a:ext cx="47625" cy="383928"/>
          </a:xfrm>
          <a:custGeom>
            <a:avLst/>
            <a:gdLst/>
            <a:ahLst/>
            <a:cxnLst/>
            <a:rect l="l" t="t" r="r" b="b"/>
            <a:pathLst>
              <a:path w="47625" h="383928">
                <a:moveTo>
                  <a:pt x="0" y="0"/>
                </a:moveTo>
                <a:lnTo>
                  <a:pt x="47625" y="0"/>
                </a:lnTo>
                <a:lnTo>
                  <a:pt x="47625" y="383929"/>
                </a:lnTo>
                <a:lnTo>
                  <a:pt x="0" y="383929"/>
                </a:lnTo>
                <a:lnTo>
                  <a:pt x="0" y="0"/>
                </a:lnTo>
                <a:close/>
              </a:path>
            </a:pathLst>
          </a:custGeom>
          <a:blipFill>
            <a:blip r:embed="rId4">
              <a:extLst>
                <a:ext uri="{96DAC541-7B7A-43D3-8B79-37D633B846F1}">
                  <asvg:svgBlip xmlns:asvg="http://schemas.microsoft.com/office/drawing/2016/SVG/main" r:embed="rId5"/>
                </a:ext>
              </a:extLst>
            </a:blip>
            <a:stretch>
              <a:fillRect l="-6373646" t="-523446" r="-8448215" b="-813607"/>
            </a:stretch>
          </a:blipFill>
        </p:spPr>
        <p:txBody>
          <a:bodyPr/>
          <a:lstStyle/>
          <a:p>
            <a:endParaRPr lang="pl-PL"/>
          </a:p>
        </p:txBody>
      </p:sp>
      <p:sp>
        <p:nvSpPr>
          <p:cNvPr id="6" name="Freeform 6"/>
          <p:cNvSpPr/>
          <p:nvPr/>
        </p:nvSpPr>
        <p:spPr>
          <a:xfrm>
            <a:off x="12022661" y="4548100"/>
            <a:ext cx="2247471" cy="739622"/>
          </a:xfrm>
          <a:custGeom>
            <a:avLst/>
            <a:gdLst/>
            <a:ahLst/>
            <a:cxnLst/>
            <a:rect l="l" t="t" r="r" b="b"/>
            <a:pathLst>
              <a:path w="2247471" h="739622">
                <a:moveTo>
                  <a:pt x="0" y="0"/>
                </a:moveTo>
                <a:lnTo>
                  <a:pt x="2247471" y="0"/>
                </a:lnTo>
                <a:lnTo>
                  <a:pt x="2247471" y="739622"/>
                </a:lnTo>
                <a:lnTo>
                  <a:pt x="0" y="7396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a:p>
        </p:txBody>
      </p:sp>
      <p:sp>
        <p:nvSpPr>
          <p:cNvPr id="7" name="Freeform 7"/>
          <p:cNvSpPr/>
          <p:nvPr/>
        </p:nvSpPr>
        <p:spPr>
          <a:xfrm>
            <a:off x="14617880" y="3027345"/>
            <a:ext cx="2463098" cy="2452342"/>
          </a:xfrm>
          <a:custGeom>
            <a:avLst/>
            <a:gdLst/>
            <a:ahLst/>
            <a:cxnLst/>
            <a:rect l="l" t="t" r="r" b="b"/>
            <a:pathLst>
              <a:path w="2463098" h="2452342">
                <a:moveTo>
                  <a:pt x="0" y="0"/>
                </a:moveTo>
                <a:lnTo>
                  <a:pt x="2463098" y="0"/>
                </a:lnTo>
                <a:lnTo>
                  <a:pt x="2463098" y="2452342"/>
                </a:lnTo>
                <a:lnTo>
                  <a:pt x="0" y="2452342"/>
                </a:lnTo>
                <a:lnTo>
                  <a:pt x="0" y="0"/>
                </a:lnTo>
                <a:close/>
              </a:path>
            </a:pathLst>
          </a:custGeom>
          <a:blipFill>
            <a:blip r:embed="rId8"/>
            <a:stretch>
              <a:fillRect l="-15113" t="-15045" r="-19078" b="-15923"/>
            </a:stretch>
          </a:blipFill>
        </p:spPr>
        <p:txBody>
          <a:bodyPr/>
          <a:lstStyle/>
          <a:p>
            <a:endParaRPr lang="pl-PL"/>
          </a:p>
        </p:txBody>
      </p:sp>
      <p:sp>
        <p:nvSpPr>
          <p:cNvPr id="8" name="TextBox 8"/>
          <p:cNvSpPr txBox="1"/>
          <p:nvPr/>
        </p:nvSpPr>
        <p:spPr>
          <a:xfrm>
            <a:off x="3022696" y="914400"/>
            <a:ext cx="11735395" cy="129921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OFERTA </a:t>
            </a:r>
          </a:p>
          <a:p>
            <a:pPr algn="ctr">
              <a:lnSpc>
                <a:spcPts val="4200"/>
              </a:lnSpc>
            </a:pPr>
            <a:r>
              <a:rPr lang="en-US" sz="3000" b="1">
                <a:solidFill>
                  <a:srgbClr val="607EFF"/>
                </a:solidFill>
                <a:latin typeface="Objectivity 2 Bold"/>
                <a:ea typeface="Objectivity 2 Bold"/>
                <a:cs typeface="Objectivity 2 Bold"/>
                <a:sym typeface="Objectivity 2 Bold"/>
              </a:rPr>
              <a:t>RADOMSKIEGO OŚRODKA DOSKONALENIA NAUCZYCIELI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177698"/>
            <a:ext cx="12483253" cy="7318188"/>
          </a:xfrm>
          <a:prstGeom prst="rect">
            <a:avLst/>
          </a:prstGeom>
        </p:spPr>
        <p:txBody>
          <a:bodyPr lIns="0" tIns="0" rIns="0" bIns="0" rtlCol="0" anchor="t">
            <a:spAutoFit/>
          </a:bodyPr>
          <a:lstStyle/>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Kursy doskonalące</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Kursy e-learningowe</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Warsztaty</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Szkolenia dla rad pedagogicznych</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Konsultacje indywidualne</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Konsultacje grupowe </a:t>
            </a:r>
          </a:p>
          <a:p>
            <a:pPr marL="875083" lvl="1" indent="-437542" algn="l">
              <a:lnSpc>
                <a:spcPts val="5674"/>
              </a:lnSpc>
              <a:buFont typeface="Arial"/>
              <a:buChar char="•"/>
            </a:pPr>
            <a:r>
              <a:rPr lang="en-US" sz="4053">
                <a:solidFill>
                  <a:srgbClr val="000000"/>
                </a:solidFill>
                <a:latin typeface="Objectivity 1"/>
                <a:ea typeface="Objectivity 1"/>
                <a:cs typeface="Objectivity 1"/>
                <a:sym typeface="Objectivity 1"/>
              </a:rPr>
              <a:t>Sieci współpracy i samokształcenia</a:t>
            </a:r>
          </a:p>
          <a:p>
            <a:pPr marL="897204" lvl="1" indent="-448602" algn="l">
              <a:lnSpc>
                <a:spcPts val="5817"/>
              </a:lnSpc>
              <a:buFont typeface="Arial"/>
              <a:buChar char="•"/>
            </a:pPr>
            <a:r>
              <a:rPr lang="en-US" sz="4155">
                <a:solidFill>
                  <a:srgbClr val="000000"/>
                </a:solidFill>
                <a:latin typeface="Objectivity 1"/>
                <a:ea typeface="Objectivity 1"/>
                <a:cs typeface="Objectivity 1"/>
                <a:sym typeface="Objectivity 1"/>
              </a:rPr>
              <a:t>Lekcje otwarte</a:t>
            </a:r>
          </a:p>
          <a:p>
            <a:pPr algn="ctr">
              <a:lnSpc>
                <a:spcPts val="6097"/>
              </a:lnSpc>
            </a:pPr>
            <a:r>
              <a:rPr lang="en-US" sz="4355" b="1">
                <a:solidFill>
                  <a:srgbClr val="000000"/>
                </a:solidFill>
                <a:latin typeface="Objectivity 1 Bold"/>
                <a:ea typeface="Objectivity 1 Bold"/>
                <a:cs typeface="Objectivity 1 Bold"/>
                <a:sym typeface="Objectivity 1 Bold"/>
              </a:rPr>
              <a:t>          forma stacjonarna lub online</a:t>
            </a:r>
          </a:p>
          <a:p>
            <a:pPr algn="l">
              <a:lnSpc>
                <a:spcPts val="5402"/>
              </a:lnSpc>
            </a:pPr>
            <a:endParaRPr lang="en-US" sz="4355" b="1">
              <a:solidFill>
                <a:srgbClr val="000000"/>
              </a:solidFill>
              <a:latin typeface="Objectivity 1 Bold"/>
              <a:ea typeface="Objectivity 1 Bold"/>
              <a:cs typeface="Objectivity 1 Bold"/>
              <a:sym typeface="Objectivity 1 Bold"/>
            </a:endParaRPr>
          </a:p>
        </p:txBody>
      </p:sp>
      <p:sp>
        <p:nvSpPr>
          <p:cNvPr id="4" name="Freeform 4"/>
          <p:cNvSpPr/>
          <p:nvPr/>
        </p:nvSpPr>
        <p:spPr>
          <a:xfrm>
            <a:off x="14662725" y="6875782"/>
            <a:ext cx="3208080" cy="3208080"/>
          </a:xfrm>
          <a:custGeom>
            <a:avLst/>
            <a:gdLst/>
            <a:ahLst/>
            <a:cxnLst/>
            <a:rect l="l" t="t" r="r" b="b"/>
            <a:pathLst>
              <a:path w="3208080" h="3208080">
                <a:moveTo>
                  <a:pt x="0" y="0"/>
                </a:moveTo>
                <a:lnTo>
                  <a:pt x="3208080" y="0"/>
                </a:lnTo>
                <a:lnTo>
                  <a:pt x="3208080" y="3208080"/>
                </a:lnTo>
                <a:lnTo>
                  <a:pt x="0" y="3208080"/>
                </a:lnTo>
                <a:lnTo>
                  <a:pt x="0" y="0"/>
                </a:lnTo>
                <a:close/>
              </a:path>
            </a:pathLst>
          </a:custGeom>
          <a:blipFill>
            <a:blip r:embed="rId3"/>
            <a:stretch>
              <a:fillRect/>
            </a:stretch>
          </a:blipFill>
        </p:spPr>
        <p:txBody>
          <a:bodyPr/>
          <a:lstStyle/>
          <a:p>
            <a:endParaRPr lang="pl-PL"/>
          </a:p>
        </p:txBody>
      </p:sp>
      <p:sp>
        <p:nvSpPr>
          <p:cNvPr id="5" name="Freeform 5"/>
          <p:cNvSpPr/>
          <p:nvPr/>
        </p:nvSpPr>
        <p:spPr>
          <a:xfrm>
            <a:off x="513359" y="8907911"/>
            <a:ext cx="2729886" cy="1175951"/>
          </a:xfrm>
          <a:custGeom>
            <a:avLst/>
            <a:gdLst/>
            <a:ahLst/>
            <a:cxnLst/>
            <a:rect l="l" t="t" r="r" b="b"/>
            <a:pathLst>
              <a:path w="2729886" h="1175951">
                <a:moveTo>
                  <a:pt x="0" y="0"/>
                </a:moveTo>
                <a:lnTo>
                  <a:pt x="2729886" y="0"/>
                </a:lnTo>
                <a:lnTo>
                  <a:pt x="2729886" y="1175951"/>
                </a:lnTo>
                <a:lnTo>
                  <a:pt x="0" y="1175951"/>
                </a:lnTo>
                <a:lnTo>
                  <a:pt x="0" y="0"/>
                </a:lnTo>
                <a:close/>
              </a:path>
            </a:pathLst>
          </a:custGeom>
          <a:blipFill>
            <a:blip r:embed="rId4"/>
            <a:stretch>
              <a:fillRect/>
            </a:stretch>
          </a:blipFill>
        </p:spPr>
        <p:txBody>
          <a:bodyPr/>
          <a:lstStyle/>
          <a:p>
            <a:endParaRPr lang="pl-PL"/>
          </a:p>
        </p:txBody>
      </p:sp>
      <p:sp>
        <p:nvSpPr>
          <p:cNvPr id="6" name="TextBox 6"/>
          <p:cNvSpPr txBox="1"/>
          <p:nvPr/>
        </p:nvSpPr>
        <p:spPr>
          <a:xfrm>
            <a:off x="2929455" y="914400"/>
            <a:ext cx="11921877" cy="1299210"/>
          </a:xfrm>
          <a:prstGeom prst="rect">
            <a:avLst/>
          </a:prstGeom>
        </p:spPr>
        <p:txBody>
          <a:bodyPr lIns="0" tIns="0" rIns="0" bIns="0" rtlCol="0" anchor="t">
            <a:spAutoFit/>
          </a:bodyPr>
          <a:lstStyle/>
          <a:p>
            <a:pPr algn="ctr">
              <a:lnSpc>
                <a:spcPts val="5880"/>
              </a:lnSpc>
            </a:pPr>
            <a:r>
              <a:rPr lang="en-US" sz="4200" b="1">
                <a:solidFill>
                  <a:srgbClr val="607EFF"/>
                </a:solidFill>
                <a:latin typeface="Objectivity 2 Bold"/>
                <a:ea typeface="Objectivity 2 Bold"/>
                <a:cs typeface="Objectivity 2 Bold"/>
                <a:sym typeface="Objectivity 2 Bold"/>
              </a:rPr>
              <a:t>OFERTA </a:t>
            </a:r>
          </a:p>
          <a:p>
            <a:pPr algn="ctr">
              <a:lnSpc>
                <a:spcPts val="4200"/>
              </a:lnSpc>
            </a:pPr>
            <a:r>
              <a:rPr lang="en-US" sz="3000" b="1">
                <a:solidFill>
                  <a:srgbClr val="607EFF"/>
                </a:solidFill>
                <a:latin typeface="Objectivity 2 Bold"/>
                <a:ea typeface="Objectivity 2 Bold"/>
                <a:cs typeface="Objectivity 2 Bold"/>
                <a:sym typeface="Objectivity 2 Bold"/>
              </a:rPr>
              <a:t>POWIATOWEGO OŚRODKA DOSKONALENIA NAUCZYCIELI</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1865307"/>
            <a:ext cx="14493274" cy="7052868"/>
          </a:xfrm>
          <a:prstGeom prst="rect">
            <a:avLst/>
          </a:prstGeom>
        </p:spPr>
        <p:txBody>
          <a:bodyPr lIns="0" tIns="0" rIns="0" bIns="0" rtlCol="0" anchor="t">
            <a:spAutoFit/>
          </a:bodyPr>
          <a:lstStyle/>
          <a:p>
            <a:pPr marL="860849" lvl="1" indent="-430425" algn="l">
              <a:lnSpc>
                <a:spcPts val="5582"/>
              </a:lnSpc>
              <a:buFont typeface="Arial"/>
              <a:buChar char="•"/>
            </a:pPr>
            <a:r>
              <a:rPr lang="en-US" sz="3987">
                <a:solidFill>
                  <a:srgbClr val="000000"/>
                </a:solidFill>
                <a:latin typeface="Objectivity 1"/>
                <a:ea typeface="Objectivity 1"/>
                <a:cs typeface="Objectivity 1"/>
                <a:sym typeface="Objectivity 1"/>
              </a:rPr>
              <a:t>Oferta Mazowieckiego Samorządowego Centrum Doskonalenia Nauczycieli (MSCDN) to różnorodne formy wsparcia kadry pedagogicznej ukierunkowane na wdrażanie reformy Kompas Jutra 2026. </a:t>
            </a:r>
          </a:p>
          <a:p>
            <a:pPr marL="860849" lvl="1" indent="-430425" algn="l">
              <a:lnSpc>
                <a:spcPts val="5582"/>
              </a:lnSpc>
              <a:buFont typeface="Arial"/>
              <a:buChar char="•"/>
            </a:pPr>
            <a:r>
              <a:rPr lang="en-US" sz="3987">
                <a:solidFill>
                  <a:srgbClr val="000000"/>
                </a:solidFill>
                <a:latin typeface="Objectivity 1"/>
                <a:ea typeface="Objectivity 1"/>
                <a:cs typeface="Objectivity 1"/>
                <a:sym typeface="Objectivity 1"/>
              </a:rPr>
              <a:t>Szkolenia realizowane są przez Wydziały MSCDN   w Ciechanowie, Ostrołęce, Płocku, Radomiu, Siedlcach i Warszawie w formule: stacjonarnej, online, hybrydowej, m.in. na platformie Moodle.</a:t>
            </a:r>
          </a:p>
          <a:p>
            <a:pPr marL="860849" lvl="1" indent="-430425" algn="l">
              <a:lnSpc>
                <a:spcPts val="5582"/>
              </a:lnSpc>
              <a:buFont typeface="Arial"/>
              <a:buChar char="•"/>
            </a:pPr>
            <a:r>
              <a:rPr lang="en-US" sz="3987">
                <a:solidFill>
                  <a:srgbClr val="000000"/>
                </a:solidFill>
                <a:latin typeface="Objectivity 1"/>
                <a:ea typeface="Objectivity 1"/>
                <a:cs typeface="Objectivity 1"/>
                <a:sym typeface="Objectivity 1"/>
              </a:rPr>
              <a:t>Zapewniamy nauczycielom narzędzia niezbędne do pracy w zmieniającej się rzeczywistości szkolnej.</a:t>
            </a:r>
          </a:p>
        </p:txBody>
      </p:sp>
      <p:sp>
        <p:nvSpPr>
          <p:cNvPr id="4" name="Freeform 4"/>
          <p:cNvSpPr/>
          <p:nvPr/>
        </p:nvSpPr>
        <p:spPr>
          <a:xfrm>
            <a:off x="513359" y="9080826"/>
            <a:ext cx="3122702" cy="913390"/>
          </a:xfrm>
          <a:custGeom>
            <a:avLst/>
            <a:gdLst/>
            <a:ahLst/>
            <a:cxnLst/>
            <a:rect l="l" t="t" r="r" b="b"/>
            <a:pathLst>
              <a:path w="3122702" h="913390">
                <a:moveTo>
                  <a:pt x="0" y="0"/>
                </a:moveTo>
                <a:lnTo>
                  <a:pt x="3122702" y="0"/>
                </a:lnTo>
                <a:lnTo>
                  <a:pt x="3122702" y="913390"/>
                </a:lnTo>
                <a:lnTo>
                  <a:pt x="0" y="913390"/>
                </a:lnTo>
                <a:lnTo>
                  <a:pt x="0" y="0"/>
                </a:lnTo>
                <a:close/>
              </a:path>
            </a:pathLst>
          </a:custGeom>
          <a:blipFill>
            <a:blip r:embed="rId3"/>
            <a:stretch>
              <a:fillRect/>
            </a:stretch>
          </a:blipFill>
        </p:spPr>
        <p:txBody>
          <a:bodyPr/>
          <a:lstStyle/>
          <a:p>
            <a:endParaRPr lang="pl-PL"/>
          </a:p>
        </p:txBody>
      </p:sp>
      <p:sp>
        <p:nvSpPr>
          <p:cNvPr id="5" name="TextBox 5"/>
          <p:cNvSpPr txBox="1"/>
          <p:nvPr/>
        </p:nvSpPr>
        <p:spPr>
          <a:xfrm>
            <a:off x="6705658" y="719320"/>
            <a:ext cx="51053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OFERTA MSCDN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416805" y="1929618"/>
            <a:ext cx="17194357" cy="5469417"/>
          </a:xfrm>
          <a:prstGeom prst="rect">
            <a:avLst/>
          </a:prstGeom>
        </p:spPr>
        <p:txBody>
          <a:bodyPr lIns="0" tIns="0" rIns="0" bIns="0" rtlCol="0" anchor="t">
            <a:spAutoFit/>
          </a:bodyPr>
          <a:lstStyle/>
          <a:p>
            <a:pPr algn="l">
              <a:lnSpc>
                <a:spcPts val="5118"/>
              </a:lnSpc>
            </a:pPr>
            <a:r>
              <a:rPr lang="en-US" sz="3656" b="1">
                <a:solidFill>
                  <a:srgbClr val="000000"/>
                </a:solidFill>
                <a:latin typeface="Objectivity 1 Bold"/>
                <a:ea typeface="Objectivity 1 Bold"/>
                <a:cs typeface="Objectivity 1 Bold"/>
                <a:sym typeface="Objectivity 1 Bold"/>
              </a:rPr>
              <a:t>KOMPLEKSOWA OFERTA WSPARCIA W RAMACH REFORMY</a:t>
            </a:r>
          </a:p>
          <a:p>
            <a:pPr marL="789376" lvl="1" indent="-394688" algn="l">
              <a:lnSpc>
                <a:spcPts val="5118"/>
              </a:lnSpc>
              <a:buFont typeface="Arial"/>
              <a:buChar char="•"/>
            </a:pPr>
            <a:r>
              <a:rPr lang="en-US" sz="3656">
                <a:solidFill>
                  <a:srgbClr val="000000"/>
                </a:solidFill>
                <a:latin typeface="Objectivity 1"/>
                <a:ea typeface="Objectivity 1"/>
                <a:cs typeface="Objectivity 1"/>
                <a:sym typeface="Objectivity 1"/>
              </a:rPr>
              <a:t>Szkolenia dla każdego przedmiotu - niezależnie od specjalizacji           i etapu edukacyjnego, przygotowaliśmy formy wsparcia dedykowane konkretnym dyscyplinom</a:t>
            </a:r>
          </a:p>
          <a:p>
            <a:pPr marL="789376" lvl="1" indent="-394688" algn="l">
              <a:lnSpc>
                <a:spcPts val="5118"/>
              </a:lnSpc>
              <a:buFont typeface="Arial"/>
              <a:buChar char="•"/>
            </a:pPr>
            <a:r>
              <a:rPr lang="en-US" sz="3656">
                <a:solidFill>
                  <a:srgbClr val="000000"/>
                </a:solidFill>
                <a:latin typeface="Objectivity 1"/>
                <a:ea typeface="Objectivity 1"/>
                <a:cs typeface="Objectivity 1"/>
                <a:sym typeface="Objectivity 1"/>
              </a:rPr>
              <a:t>Wsparcie doradców metodycznych - w ramach naszych działań doradcy metodyczni prowadzą konsultacje, pomagając                     w praktycznym wdrażaniu nowych metod pracy</a:t>
            </a:r>
          </a:p>
          <a:p>
            <a:pPr algn="l">
              <a:lnSpc>
                <a:spcPts val="5118"/>
              </a:lnSpc>
            </a:pPr>
            <a:endParaRPr lang="en-US" sz="3656">
              <a:solidFill>
                <a:srgbClr val="000000"/>
              </a:solidFill>
              <a:latin typeface="Objectivity 1"/>
              <a:ea typeface="Objectivity 1"/>
              <a:cs typeface="Objectivity 1"/>
              <a:sym typeface="Objectivity 1"/>
            </a:endParaRPr>
          </a:p>
          <a:p>
            <a:pPr algn="l">
              <a:lnSpc>
                <a:spcPts val="2003"/>
              </a:lnSpc>
            </a:pPr>
            <a:endParaRPr lang="en-US" sz="3656">
              <a:solidFill>
                <a:srgbClr val="000000"/>
              </a:solidFill>
              <a:latin typeface="Objectivity 1"/>
              <a:ea typeface="Objectivity 1"/>
              <a:cs typeface="Objectivity 1"/>
              <a:sym typeface="Objectivity 1"/>
            </a:endParaRPr>
          </a:p>
        </p:txBody>
      </p:sp>
      <p:sp>
        <p:nvSpPr>
          <p:cNvPr id="4" name="Freeform 4"/>
          <p:cNvSpPr/>
          <p:nvPr/>
        </p:nvSpPr>
        <p:spPr>
          <a:xfrm>
            <a:off x="12534297" y="5821820"/>
            <a:ext cx="4008090" cy="4008090"/>
          </a:xfrm>
          <a:custGeom>
            <a:avLst/>
            <a:gdLst/>
            <a:ahLst/>
            <a:cxnLst/>
            <a:rect l="l" t="t" r="r" b="b"/>
            <a:pathLst>
              <a:path w="4008090" h="4008090">
                <a:moveTo>
                  <a:pt x="0" y="0"/>
                </a:moveTo>
                <a:lnTo>
                  <a:pt x="4008090" y="0"/>
                </a:lnTo>
                <a:lnTo>
                  <a:pt x="4008090" y="4008090"/>
                </a:lnTo>
                <a:lnTo>
                  <a:pt x="0" y="4008090"/>
                </a:lnTo>
                <a:lnTo>
                  <a:pt x="0" y="0"/>
                </a:lnTo>
                <a:close/>
              </a:path>
            </a:pathLst>
          </a:custGeom>
          <a:blipFill>
            <a:blip r:embed="rId3"/>
            <a:stretch>
              <a:fillRect/>
            </a:stretch>
          </a:blipFill>
        </p:spPr>
        <p:txBody>
          <a:bodyPr/>
          <a:lstStyle/>
          <a:p>
            <a:endParaRPr lang="pl-PL"/>
          </a:p>
        </p:txBody>
      </p:sp>
      <p:sp>
        <p:nvSpPr>
          <p:cNvPr id="5" name="Freeform 5"/>
          <p:cNvSpPr/>
          <p:nvPr/>
        </p:nvSpPr>
        <p:spPr>
          <a:xfrm rot="2520773">
            <a:off x="10433967" y="7003148"/>
            <a:ext cx="2060842" cy="909346"/>
          </a:xfrm>
          <a:custGeom>
            <a:avLst/>
            <a:gdLst/>
            <a:ahLst/>
            <a:cxnLst/>
            <a:rect l="l" t="t" r="r" b="b"/>
            <a:pathLst>
              <a:path w="2060842" h="909346">
                <a:moveTo>
                  <a:pt x="0" y="0"/>
                </a:moveTo>
                <a:lnTo>
                  <a:pt x="2060842" y="0"/>
                </a:lnTo>
                <a:lnTo>
                  <a:pt x="2060842" y="909346"/>
                </a:lnTo>
                <a:lnTo>
                  <a:pt x="0" y="909346"/>
                </a:lnTo>
                <a:lnTo>
                  <a:pt x="0" y="0"/>
                </a:lnTo>
                <a:close/>
              </a:path>
            </a:pathLst>
          </a:custGeom>
          <a:blipFill>
            <a:blip r:embed="rId4"/>
            <a:stretch>
              <a:fillRect/>
            </a:stretch>
          </a:blipFill>
        </p:spPr>
        <p:txBody>
          <a:bodyPr/>
          <a:lstStyle/>
          <a:p>
            <a:endParaRPr lang="pl-PL"/>
          </a:p>
        </p:txBody>
      </p:sp>
      <p:sp>
        <p:nvSpPr>
          <p:cNvPr id="6" name="TextBox 6"/>
          <p:cNvSpPr txBox="1"/>
          <p:nvPr/>
        </p:nvSpPr>
        <p:spPr>
          <a:xfrm>
            <a:off x="6705658" y="719320"/>
            <a:ext cx="48005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OFERTA MSCDN</a:t>
            </a:r>
          </a:p>
        </p:txBody>
      </p:sp>
      <p:sp>
        <p:nvSpPr>
          <p:cNvPr id="7" name="Freeform 7"/>
          <p:cNvSpPr/>
          <p:nvPr/>
        </p:nvSpPr>
        <p:spPr>
          <a:xfrm>
            <a:off x="287625" y="9044342"/>
            <a:ext cx="3233700" cy="990301"/>
          </a:xfrm>
          <a:custGeom>
            <a:avLst/>
            <a:gdLst/>
            <a:ahLst/>
            <a:cxnLst/>
            <a:rect l="l" t="t" r="r" b="b"/>
            <a:pathLst>
              <a:path w="3233700" h="990301">
                <a:moveTo>
                  <a:pt x="0" y="0"/>
                </a:moveTo>
                <a:lnTo>
                  <a:pt x="3233699" y="0"/>
                </a:lnTo>
                <a:lnTo>
                  <a:pt x="3233699" y="990301"/>
                </a:lnTo>
                <a:lnTo>
                  <a:pt x="0" y="990301"/>
                </a:lnTo>
                <a:lnTo>
                  <a:pt x="0" y="0"/>
                </a:lnTo>
                <a:close/>
              </a:path>
            </a:pathLst>
          </a:custGeom>
          <a:blipFill>
            <a:blip r:embed="rId5"/>
            <a:stretch>
              <a:fillRect l="-3222" r="-1476"/>
            </a:stretch>
          </a:blipFill>
        </p:spPr>
        <p:txBody>
          <a:bodyPr/>
          <a:lstStyle/>
          <a:p>
            <a:endParaRPr lang="pl-PL"/>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1721707"/>
            <a:ext cx="15333107" cy="7534764"/>
          </a:xfrm>
          <a:prstGeom prst="rect">
            <a:avLst/>
          </a:prstGeom>
        </p:spPr>
        <p:txBody>
          <a:bodyPr lIns="0" tIns="0" rIns="0" bIns="0" rtlCol="0" anchor="t">
            <a:spAutoFit/>
          </a:bodyPr>
          <a:lstStyle/>
          <a:p>
            <a:pPr algn="l">
              <a:lnSpc>
                <a:spcPts val="3409"/>
              </a:lnSpc>
            </a:pPr>
            <a:endParaRPr/>
          </a:p>
          <a:p>
            <a:pPr algn="l">
              <a:lnSpc>
                <a:spcPts val="4564"/>
              </a:lnSpc>
            </a:pPr>
            <a:r>
              <a:rPr lang="en-US" sz="3260" b="1">
                <a:solidFill>
                  <a:srgbClr val="000000"/>
                </a:solidFill>
                <a:latin typeface="Objectivity 1 Bold"/>
                <a:ea typeface="Objectivity 1 Bold"/>
                <a:cs typeface="Objectivity 1 Bold"/>
                <a:sym typeface="Objectivity 1 Bold"/>
              </a:rPr>
              <a:t>Co znajduje się w naszej ofercie już teraz?</a:t>
            </a:r>
          </a:p>
          <a:p>
            <a:pPr marL="703928" lvl="1" indent="-351964" algn="l">
              <a:lnSpc>
                <a:spcPts val="4564"/>
              </a:lnSpc>
              <a:buFont typeface="Arial"/>
              <a:buChar char="•"/>
            </a:pPr>
            <a:r>
              <a:rPr lang="en-US" sz="3260">
                <a:solidFill>
                  <a:srgbClr val="000000"/>
                </a:solidFill>
                <a:latin typeface="Objectivity 1"/>
                <a:ea typeface="Objectivity 1"/>
                <a:cs typeface="Objectivity 1"/>
                <a:sym typeface="Objectivity 1"/>
              </a:rPr>
              <a:t>Nowoczesne narzędzia - warsztaty z wykorzystania AI i Canvy          w edukacji</a:t>
            </a:r>
          </a:p>
          <a:p>
            <a:pPr marL="703928" lvl="1" indent="-351964" algn="l">
              <a:lnSpc>
                <a:spcPts val="4564"/>
              </a:lnSpc>
              <a:buFont typeface="Arial"/>
              <a:buChar char="•"/>
            </a:pPr>
            <a:r>
              <a:rPr lang="en-US" sz="3260">
                <a:solidFill>
                  <a:srgbClr val="000000"/>
                </a:solidFill>
                <a:latin typeface="Objectivity 1"/>
                <a:ea typeface="Objectivity 1"/>
                <a:cs typeface="Objectivity 1"/>
                <a:sym typeface="Objectivity 1"/>
              </a:rPr>
              <a:t>Aktywizacja uczniów - projekty edukacyjne, metoda STEAM i nauka programowania (Python, Photon)</a:t>
            </a:r>
          </a:p>
          <a:p>
            <a:pPr marL="703928" lvl="1" indent="-351964" algn="l">
              <a:lnSpc>
                <a:spcPts val="4564"/>
              </a:lnSpc>
              <a:buFont typeface="Arial"/>
              <a:buChar char="•"/>
            </a:pPr>
            <a:r>
              <a:rPr lang="en-US" sz="3260">
                <a:solidFill>
                  <a:srgbClr val="000000"/>
                </a:solidFill>
                <a:latin typeface="Objectivity 1"/>
                <a:ea typeface="Objectivity 1"/>
                <a:cs typeface="Objectivity 1"/>
                <a:sym typeface="Objectivity 1"/>
              </a:rPr>
              <a:t>Relacje i dobrostan - budowanie zgranych zespołów klasowych oraz wsparcie uczniów neuroatypowych</a:t>
            </a:r>
          </a:p>
          <a:p>
            <a:pPr marL="703928" lvl="1" indent="-351964" algn="l">
              <a:lnSpc>
                <a:spcPts val="4564"/>
              </a:lnSpc>
              <a:buFont typeface="Arial"/>
              <a:buChar char="•"/>
            </a:pPr>
            <a:r>
              <a:rPr lang="en-US" sz="3260">
                <a:solidFill>
                  <a:srgbClr val="000000"/>
                </a:solidFill>
                <a:latin typeface="Objectivity 1"/>
                <a:ea typeface="Objectivity 1"/>
                <a:cs typeface="Objectivity 1"/>
                <a:sym typeface="Objectivity 1"/>
              </a:rPr>
              <a:t>Ocenianie wspierające - praktyczne kursy z zakresu oceniania kształtującego</a:t>
            </a:r>
          </a:p>
          <a:p>
            <a:pPr marL="703928" lvl="1" indent="-351964" algn="l">
              <a:lnSpc>
                <a:spcPts val="4564"/>
              </a:lnSpc>
              <a:buFont typeface="Arial"/>
              <a:buChar char="•"/>
            </a:pPr>
            <a:r>
              <a:rPr lang="en-US" sz="3260">
                <a:solidFill>
                  <a:srgbClr val="000000"/>
                </a:solidFill>
                <a:latin typeface="Objectivity 1"/>
                <a:ea typeface="Objectivity 1"/>
                <a:cs typeface="Objectivity 1"/>
                <a:sym typeface="Objectivity 1"/>
              </a:rPr>
              <a:t>Zarządzanie - Specjalistyczna Akademia Dyrektora oraz sieci współpracy dla kadry kierowniczej</a:t>
            </a:r>
          </a:p>
          <a:p>
            <a:pPr algn="l">
              <a:lnSpc>
                <a:spcPts val="4564"/>
              </a:lnSpc>
            </a:pPr>
            <a:r>
              <a:rPr lang="en-US" sz="3260" b="1">
                <a:solidFill>
                  <a:srgbClr val="000000"/>
                </a:solidFill>
                <a:latin typeface="Objectivity 1 Bold"/>
                <a:ea typeface="Objectivity 1 Bold"/>
                <a:cs typeface="Objectivity 1 Bold"/>
                <a:sym typeface="Objectivity 1 Bold"/>
              </a:rPr>
              <a:t>Zapisz się już dziś i buduj szkołę przyszłości </a:t>
            </a:r>
          </a:p>
          <a:p>
            <a:pPr algn="l">
              <a:lnSpc>
                <a:spcPts val="1786"/>
              </a:lnSpc>
            </a:pPr>
            <a:endParaRPr lang="en-US" sz="3260" b="1">
              <a:solidFill>
                <a:srgbClr val="000000"/>
              </a:solidFill>
              <a:latin typeface="Objectivity 1 Bold"/>
              <a:ea typeface="Objectivity 1 Bold"/>
              <a:cs typeface="Objectivity 1 Bold"/>
              <a:sym typeface="Objectivity 1 Bold"/>
            </a:endParaRPr>
          </a:p>
        </p:txBody>
      </p:sp>
      <p:sp>
        <p:nvSpPr>
          <p:cNvPr id="4" name="Freeform 4"/>
          <p:cNvSpPr/>
          <p:nvPr/>
        </p:nvSpPr>
        <p:spPr>
          <a:xfrm rot="187449">
            <a:off x="11345556" y="8564631"/>
            <a:ext cx="2060842" cy="909346"/>
          </a:xfrm>
          <a:custGeom>
            <a:avLst/>
            <a:gdLst/>
            <a:ahLst/>
            <a:cxnLst/>
            <a:rect l="l" t="t" r="r" b="b"/>
            <a:pathLst>
              <a:path w="2060842" h="909346">
                <a:moveTo>
                  <a:pt x="0" y="0"/>
                </a:moveTo>
                <a:lnTo>
                  <a:pt x="2060842" y="0"/>
                </a:lnTo>
                <a:lnTo>
                  <a:pt x="2060842" y="909346"/>
                </a:lnTo>
                <a:lnTo>
                  <a:pt x="0" y="909346"/>
                </a:lnTo>
                <a:lnTo>
                  <a:pt x="0" y="0"/>
                </a:lnTo>
                <a:close/>
              </a:path>
            </a:pathLst>
          </a:custGeom>
          <a:blipFill>
            <a:blip r:embed="rId3"/>
            <a:stretch>
              <a:fillRect/>
            </a:stretch>
          </a:blipFill>
        </p:spPr>
        <p:txBody>
          <a:bodyPr/>
          <a:lstStyle/>
          <a:p>
            <a:endParaRPr lang="pl-PL"/>
          </a:p>
        </p:txBody>
      </p:sp>
      <p:sp>
        <p:nvSpPr>
          <p:cNvPr id="5" name="Freeform 5"/>
          <p:cNvSpPr/>
          <p:nvPr/>
        </p:nvSpPr>
        <p:spPr>
          <a:xfrm>
            <a:off x="13584051" y="8204634"/>
            <a:ext cx="1994465" cy="1994465"/>
          </a:xfrm>
          <a:custGeom>
            <a:avLst/>
            <a:gdLst/>
            <a:ahLst/>
            <a:cxnLst/>
            <a:rect l="l" t="t" r="r" b="b"/>
            <a:pathLst>
              <a:path w="1994465" h="1994465">
                <a:moveTo>
                  <a:pt x="0" y="0"/>
                </a:moveTo>
                <a:lnTo>
                  <a:pt x="1994466" y="0"/>
                </a:lnTo>
                <a:lnTo>
                  <a:pt x="1994466" y="1994465"/>
                </a:lnTo>
                <a:lnTo>
                  <a:pt x="0" y="1994465"/>
                </a:lnTo>
                <a:lnTo>
                  <a:pt x="0" y="0"/>
                </a:lnTo>
                <a:close/>
              </a:path>
            </a:pathLst>
          </a:custGeom>
          <a:blipFill>
            <a:blip r:embed="rId4"/>
            <a:stretch>
              <a:fillRect/>
            </a:stretch>
          </a:blipFill>
        </p:spPr>
        <p:txBody>
          <a:bodyPr/>
          <a:lstStyle/>
          <a:p>
            <a:endParaRPr lang="pl-PL"/>
          </a:p>
        </p:txBody>
      </p:sp>
      <p:sp>
        <p:nvSpPr>
          <p:cNvPr id="6" name="TextBox 6"/>
          <p:cNvSpPr txBox="1"/>
          <p:nvPr/>
        </p:nvSpPr>
        <p:spPr>
          <a:xfrm>
            <a:off x="6705658" y="719320"/>
            <a:ext cx="4800541" cy="750570"/>
          </a:xfrm>
          <a:prstGeom prst="rect">
            <a:avLst/>
          </a:prstGeom>
        </p:spPr>
        <p:txBody>
          <a:bodyPr wrap="square" lIns="0" tIns="0" rIns="0" bIns="0" rtlCol="0" anchor="t">
            <a:spAutoFit/>
          </a:bodyPr>
          <a:lstStyle/>
          <a:p>
            <a:pPr marL="0" lvl="0" indent="0" algn="l">
              <a:lnSpc>
                <a:spcPts val="5880"/>
              </a:lnSpc>
              <a:spcBef>
                <a:spcPct val="0"/>
              </a:spcBef>
            </a:pPr>
            <a:r>
              <a:rPr lang="en-US" sz="4200" b="1" dirty="0">
                <a:solidFill>
                  <a:srgbClr val="607EFF"/>
                </a:solidFill>
                <a:latin typeface="Objectivity 1 Bold"/>
                <a:ea typeface="Objectivity 1 Bold"/>
                <a:cs typeface="Objectivity 1 Bold"/>
                <a:sym typeface="Objectivity 1 Bold"/>
              </a:rPr>
              <a:t>OFERTA MSCDN</a:t>
            </a:r>
          </a:p>
        </p:txBody>
      </p:sp>
      <p:sp>
        <p:nvSpPr>
          <p:cNvPr id="7" name="Freeform 7"/>
          <p:cNvSpPr/>
          <p:nvPr/>
        </p:nvSpPr>
        <p:spPr>
          <a:xfrm>
            <a:off x="513359" y="9080826"/>
            <a:ext cx="3122702" cy="897266"/>
          </a:xfrm>
          <a:custGeom>
            <a:avLst/>
            <a:gdLst/>
            <a:ahLst/>
            <a:cxnLst/>
            <a:rect l="l" t="t" r="r" b="b"/>
            <a:pathLst>
              <a:path w="3122702" h="897266">
                <a:moveTo>
                  <a:pt x="0" y="0"/>
                </a:moveTo>
                <a:lnTo>
                  <a:pt x="3122702" y="0"/>
                </a:lnTo>
                <a:lnTo>
                  <a:pt x="3122702" y="897266"/>
                </a:lnTo>
                <a:lnTo>
                  <a:pt x="0" y="897266"/>
                </a:lnTo>
                <a:lnTo>
                  <a:pt x="0" y="0"/>
                </a:lnTo>
                <a:close/>
              </a:path>
            </a:pathLst>
          </a:custGeom>
          <a:blipFill>
            <a:blip r:embed="rId5"/>
            <a:stretch>
              <a:fillRect b="-1796"/>
            </a:stretch>
          </a:blipFill>
        </p:spPr>
        <p:txBody>
          <a:bodyPr/>
          <a:lstStyle/>
          <a:p>
            <a:endParaRPr lang="pl-PL"/>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330952"/>
            <a:ext cx="13972348" cy="7158621"/>
          </a:xfrm>
          <a:prstGeom prst="rect">
            <a:avLst/>
          </a:prstGeom>
        </p:spPr>
        <p:txBody>
          <a:bodyPr lIns="0" tIns="0" rIns="0" bIns="0" rtlCol="0" anchor="t">
            <a:spAutoFit/>
          </a:bodyPr>
          <a:lstStyle/>
          <a:p>
            <a:pPr algn="l">
              <a:lnSpc>
                <a:spcPts val="4818"/>
              </a:lnSpc>
            </a:pPr>
            <a:r>
              <a:rPr lang="en-US" sz="3441" b="1">
                <a:solidFill>
                  <a:srgbClr val="000000"/>
                </a:solidFill>
                <a:latin typeface="Objectivity 1 Bold"/>
                <a:ea typeface="Objectivity 1 Bold"/>
                <a:cs typeface="Objectivity 1 Bold"/>
                <a:sym typeface="Objectivity 1 Bold"/>
              </a:rPr>
              <a:t>Twój partner we wdrażaniu Reformy26 Kompas Jutra</a:t>
            </a:r>
            <a:r>
              <a:rPr lang="en-US" sz="3441">
                <a:solidFill>
                  <a:srgbClr val="000000"/>
                </a:solidFill>
                <a:latin typeface="Objectivity 1"/>
                <a:ea typeface="Objectivity 1"/>
                <a:cs typeface="Objectivity 1"/>
                <a:sym typeface="Objectivity 1"/>
              </a:rPr>
              <a:t> </a:t>
            </a:r>
          </a:p>
          <a:p>
            <a:pPr algn="l">
              <a:lnSpc>
                <a:spcPts val="6233"/>
              </a:lnSpc>
            </a:pPr>
            <a:r>
              <a:rPr lang="en-US" sz="3541">
                <a:solidFill>
                  <a:srgbClr val="000000"/>
                </a:solidFill>
                <a:latin typeface="Objectivity 1"/>
                <a:ea typeface="Objectivity 1"/>
                <a:cs typeface="Objectivity 1"/>
                <a:sym typeface="Objectivity 1"/>
              </a:rPr>
              <a:t>Specjalizujemy się w praktycznym wykorzystaniu technologii informacyjno-komunikacyjnych (TIK) oraz sztucznej inteligencji (AI), pokazując, jak łączyć je z treściami przedmiotowymi, kreatywnością i projektami edukacyjnymi oraz ocenianiem.</a:t>
            </a:r>
          </a:p>
          <a:p>
            <a:pPr algn="l">
              <a:lnSpc>
                <a:spcPts val="3065"/>
              </a:lnSpc>
            </a:pPr>
            <a:endParaRPr lang="en-US" sz="3541">
              <a:solidFill>
                <a:srgbClr val="000000"/>
              </a:solidFill>
              <a:latin typeface="Objectivity 1"/>
              <a:ea typeface="Objectivity 1"/>
              <a:cs typeface="Objectivity 1"/>
              <a:sym typeface="Objectivity 1"/>
            </a:endParaRPr>
          </a:p>
          <a:p>
            <a:pPr algn="l">
              <a:lnSpc>
                <a:spcPts val="6057"/>
              </a:lnSpc>
            </a:pPr>
            <a:r>
              <a:rPr lang="en-US" sz="3441">
                <a:solidFill>
                  <a:srgbClr val="000000"/>
                </a:solidFill>
                <a:latin typeface="Objectivity 1"/>
                <a:ea typeface="Objectivity 1"/>
                <a:cs typeface="Objectivity 1"/>
                <a:sym typeface="Objectivity 1"/>
              </a:rPr>
              <a:t>Kładziemy nacisk na świadome i odpowiedzialne wykorzystanie technologii cyfrowych tak, aby szkoła odpowiadała na wyzwania współczesnego świata. </a:t>
            </a:r>
          </a:p>
        </p:txBody>
      </p:sp>
      <p:sp>
        <p:nvSpPr>
          <p:cNvPr id="4" name="Freeform 4"/>
          <p:cNvSpPr/>
          <p:nvPr/>
        </p:nvSpPr>
        <p:spPr>
          <a:xfrm>
            <a:off x="15418311" y="9363556"/>
            <a:ext cx="2869689" cy="923444"/>
          </a:xfrm>
          <a:custGeom>
            <a:avLst/>
            <a:gdLst/>
            <a:ahLst/>
            <a:cxnLst/>
            <a:rect l="l" t="t" r="r" b="b"/>
            <a:pathLst>
              <a:path w="2869689" h="923444">
                <a:moveTo>
                  <a:pt x="0" y="0"/>
                </a:moveTo>
                <a:lnTo>
                  <a:pt x="2869689" y="0"/>
                </a:lnTo>
                <a:lnTo>
                  <a:pt x="2869689" y="923444"/>
                </a:lnTo>
                <a:lnTo>
                  <a:pt x="0" y="923444"/>
                </a:lnTo>
                <a:lnTo>
                  <a:pt x="0" y="0"/>
                </a:lnTo>
                <a:close/>
              </a:path>
            </a:pathLst>
          </a:custGeom>
          <a:blipFill>
            <a:blip r:embed="rId3"/>
            <a:stretch>
              <a:fillRect/>
            </a:stretch>
          </a:blipFill>
        </p:spPr>
        <p:txBody>
          <a:bodyPr/>
          <a:lstStyle/>
          <a:p>
            <a:endParaRPr lang="pl-PL"/>
          </a:p>
        </p:txBody>
      </p:sp>
      <p:sp>
        <p:nvSpPr>
          <p:cNvPr id="5" name="TextBox 5"/>
          <p:cNvSpPr txBox="1"/>
          <p:nvPr/>
        </p:nvSpPr>
        <p:spPr>
          <a:xfrm>
            <a:off x="15722657" y="5631815"/>
            <a:ext cx="2260997" cy="566419"/>
          </a:xfrm>
          <a:prstGeom prst="rect">
            <a:avLst/>
          </a:prstGeom>
        </p:spPr>
        <p:txBody>
          <a:bodyPr lIns="0" tIns="0" rIns="0" bIns="0" rtlCol="0" anchor="t">
            <a:spAutoFit/>
          </a:bodyPr>
          <a:lstStyle/>
          <a:p>
            <a:pPr algn="ctr">
              <a:lnSpc>
                <a:spcPts val="4480"/>
              </a:lnSpc>
              <a:spcBef>
                <a:spcPct val="0"/>
              </a:spcBef>
            </a:pPr>
            <a:r>
              <a:rPr lang="en-US" sz="3200" b="1">
                <a:solidFill>
                  <a:srgbClr val="000000"/>
                </a:solidFill>
                <a:latin typeface="Objectivity 1 Bold"/>
                <a:ea typeface="Objectivity 1 Bold"/>
                <a:cs typeface="Objectivity 1 Bold"/>
                <a:sym typeface="Objectivity 1 Bold"/>
              </a:rPr>
              <a:t>Informator</a:t>
            </a:r>
          </a:p>
        </p:txBody>
      </p:sp>
      <p:pic>
        <p:nvPicPr>
          <p:cNvPr id="6" name="Picture 6"/>
          <p:cNvPicPr>
            <a:picLocks noChangeAspect="1"/>
          </p:cNvPicPr>
          <p:nvPr/>
        </p:nvPicPr>
        <p:blipFill>
          <a:blip r:embed="rId4"/>
          <a:stretch>
            <a:fillRect/>
          </a:stretch>
        </p:blipFill>
        <p:spPr>
          <a:xfrm>
            <a:off x="15535986" y="6463726"/>
            <a:ext cx="2634340" cy="2634340"/>
          </a:xfrm>
          <a:prstGeom prst="rect">
            <a:avLst/>
          </a:prstGeom>
        </p:spPr>
      </p:pic>
      <p:sp>
        <p:nvSpPr>
          <p:cNvPr id="7" name="TextBox 7"/>
          <p:cNvSpPr txBox="1"/>
          <p:nvPr/>
        </p:nvSpPr>
        <p:spPr>
          <a:xfrm>
            <a:off x="5090257" y="391303"/>
            <a:ext cx="13086273" cy="1493520"/>
          </a:xfrm>
          <a:prstGeom prst="rect">
            <a:avLst/>
          </a:prstGeom>
        </p:spPr>
        <p:txBody>
          <a:bodyPr lIns="0" tIns="0" rIns="0" bIns="0" rtlCol="0" anchor="t">
            <a:spAutoFit/>
          </a:bodyPr>
          <a:lstStyle/>
          <a:p>
            <a:pPr algn="l">
              <a:lnSpc>
                <a:spcPts val="5880"/>
              </a:lnSpc>
            </a:pPr>
            <a:r>
              <a:rPr lang="en-US" sz="4200" b="1">
                <a:solidFill>
                  <a:srgbClr val="607EFF"/>
                </a:solidFill>
                <a:latin typeface="Objectivity 1 Bold"/>
                <a:ea typeface="Objectivity 1 Bold"/>
                <a:cs typeface="Objectivity 1 Bold"/>
                <a:sym typeface="Objectivity 1 Bold"/>
              </a:rPr>
              <a:t>OŚRODEK EDUKACJI INFORMATYCZNEJ</a:t>
            </a:r>
          </a:p>
          <a:p>
            <a:pPr marL="0" lvl="0" indent="0" algn="l">
              <a:lnSpc>
                <a:spcPts val="5880"/>
              </a:lnSpc>
              <a:spcBef>
                <a:spcPct val="0"/>
              </a:spcBef>
            </a:pPr>
            <a:r>
              <a:rPr lang="en-US" sz="4200" b="1">
                <a:solidFill>
                  <a:srgbClr val="607EFF"/>
                </a:solidFill>
                <a:latin typeface="Objectivity 1 Bold"/>
                <a:ea typeface="Objectivity 1 Bold"/>
                <a:cs typeface="Objectivity 1 Bold"/>
                <a:sym typeface="Objectivity 1 Bold"/>
              </a:rPr>
              <a:t>i ZASTOSOWAŃ KOMPUTERÓW w Warszawie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Freeform 3"/>
          <p:cNvSpPr/>
          <p:nvPr/>
        </p:nvSpPr>
        <p:spPr>
          <a:xfrm>
            <a:off x="15261280" y="9313025"/>
            <a:ext cx="3026720" cy="973975"/>
          </a:xfrm>
          <a:custGeom>
            <a:avLst/>
            <a:gdLst/>
            <a:ahLst/>
            <a:cxnLst/>
            <a:rect l="l" t="t" r="r" b="b"/>
            <a:pathLst>
              <a:path w="3026720" h="973975">
                <a:moveTo>
                  <a:pt x="0" y="0"/>
                </a:moveTo>
                <a:lnTo>
                  <a:pt x="3026720" y="0"/>
                </a:lnTo>
                <a:lnTo>
                  <a:pt x="3026720" y="973975"/>
                </a:lnTo>
                <a:lnTo>
                  <a:pt x="0" y="973975"/>
                </a:lnTo>
                <a:lnTo>
                  <a:pt x="0" y="0"/>
                </a:lnTo>
                <a:close/>
              </a:path>
            </a:pathLst>
          </a:custGeom>
          <a:blipFill>
            <a:blip r:embed="rId3"/>
            <a:stretch>
              <a:fillRect/>
            </a:stretch>
          </a:blipFill>
        </p:spPr>
        <p:txBody>
          <a:bodyPr/>
          <a:lstStyle/>
          <a:p>
            <a:endParaRPr lang="pl-PL"/>
          </a:p>
        </p:txBody>
      </p:sp>
      <p:graphicFrame>
        <p:nvGraphicFramePr>
          <p:cNvPr id="4" name="Table 4"/>
          <p:cNvGraphicFramePr>
            <a:graphicFrameLocks noGrp="1"/>
          </p:cNvGraphicFramePr>
          <p:nvPr/>
        </p:nvGraphicFramePr>
        <p:xfrm>
          <a:off x="710358" y="2662375"/>
          <a:ext cx="16857072" cy="7543800"/>
        </p:xfrm>
        <a:graphic>
          <a:graphicData uri="http://schemas.openxmlformats.org/drawingml/2006/table">
            <a:tbl>
              <a:tblPr/>
              <a:tblGrid>
                <a:gridCol w="6228992">
                  <a:extLst>
                    <a:ext uri="{9D8B030D-6E8A-4147-A177-3AD203B41FA5}">
                      <a16:colId xmlns:a16="http://schemas.microsoft.com/office/drawing/2014/main" val="20000"/>
                    </a:ext>
                  </a:extLst>
                </a:gridCol>
                <a:gridCol w="10628080">
                  <a:extLst>
                    <a:ext uri="{9D8B030D-6E8A-4147-A177-3AD203B41FA5}">
                      <a16:colId xmlns:a16="http://schemas.microsoft.com/office/drawing/2014/main" val="20001"/>
                    </a:ext>
                  </a:extLst>
                </a:gridCol>
              </a:tblGrid>
              <a:tr h="1885950">
                <a:tc>
                  <a:txBody>
                    <a:bodyPr/>
                    <a:lstStyle/>
                    <a:p>
                      <a:pPr algn="ctr">
                        <a:lnSpc>
                          <a:spcPts val="4200"/>
                        </a:lnSpc>
                        <a:defRPr/>
                      </a:pPr>
                      <a:r>
                        <a:rPr lang="en-US" sz="3000" b="1">
                          <a:solidFill>
                            <a:srgbClr val="000000"/>
                          </a:solidFill>
                          <a:latin typeface="Objectivity 1 Bold"/>
                          <a:ea typeface="Objectivity 1 Bold"/>
                          <a:cs typeface="Objectivity 1 Bold"/>
                          <a:sym typeface="Objectivity 1 Bold"/>
                        </a:rPr>
                        <a:t>Nauczanie informatyki </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marL="431799" lvl="1" indent="-215899" algn="l">
                        <a:lnSpc>
                          <a:spcPts val="2799"/>
                        </a:lnSpc>
                        <a:buFont typeface="Arial"/>
                        <a:buChar char="•"/>
                        <a:defRPr/>
                      </a:pPr>
                      <a:r>
                        <a:rPr lang="en-US" sz="1999" u="none" strike="noStrike">
                          <a:solidFill>
                            <a:srgbClr val="000000"/>
                          </a:solidFill>
                          <a:latin typeface="Objectivity 1"/>
                          <a:ea typeface="Objectivity 1"/>
                          <a:cs typeface="Objectivity 1"/>
                          <a:sym typeface="Objectivity 1"/>
                        </a:rPr>
                        <a:t>Rozwój myślenia komputacyjnego </a:t>
                      </a:r>
                      <a:endParaRPr lang="en-US" sz="1100"/>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Od podstaw programowania po zaawansowaną analizę danych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Efektywne wykorzystanie technologii do rozwiązywania realnych problemów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Nauka programowania poprzez praktykę</a:t>
                      </a:r>
                    </a:p>
                  </a:txBody>
                  <a:tcPr marL="190500" marR="190500" marT="190500" marB="19050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85950">
                <a:tc>
                  <a:txBody>
                    <a:bodyPr/>
                    <a:lstStyle/>
                    <a:p>
                      <a:pPr marL="0" lvl="0" indent="0" algn="ctr">
                        <a:lnSpc>
                          <a:spcPts val="4200"/>
                        </a:lnSpc>
                        <a:spcBef>
                          <a:spcPct val="0"/>
                        </a:spcBef>
                        <a:defRPr/>
                      </a:pPr>
                      <a:r>
                        <a:rPr lang="en-US" sz="3000" b="1" u="none" strike="noStrike">
                          <a:solidFill>
                            <a:srgbClr val="000000"/>
                          </a:solidFill>
                          <a:latin typeface="Objectivity 1 Bold"/>
                          <a:ea typeface="Objectivity 1 Bold"/>
                          <a:cs typeface="Objectivity 1 Bold"/>
                          <a:sym typeface="Objectivity 1 Bold"/>
                        </a:rPr>
                        <a:t>Cyberbezpieczeństwo </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marL="431799" lvl="1" indent="-215899" algn="l">
                        <a:lnSpc>
                          <a:spcPts val="2799"/>
                        </a:lnSpc>
                        <a:buFont typeface="Arial"/>
                        <a:buChar char="•"/>
                        <a:defRPr/>
                      </a:pPr>
                      <a:r>
                        <a:rPr lang="en-US" sz="1999" u="none" strike="noStrike">
                          <a:solidFill>
                            <a:srgbClr val="000000"/>
                          </a:solidFill>
                          <a:latin typeface="Objectivity 1"/>
                          <a:ea typeface="Objectivity 1"/>
                          <a:cs typeface="Objectivity 1"/>
                          <a:sym typeface="Objectivity 1"/>
                        </a:rPr>
                        <a:t>Bezpieczne zachowanie w cyfrowym świecie </a:t>
                      </a:r>
                      <a:endParaRPr lang="en-US" sz="1100"/>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Edukacja medialna – weryfikacja informacji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Manipulacja informacją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Higiena cyfrowa, dobrostan cyfrowy</a:t>
                      </a:r>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85950">
                <a:tc>
                  <a:txBody>
                    <a:bodyPr/>
                    <a:lstStyle/>
                    <a:p>
                      <a:pPr marL="0" lvl="0" indent="0" algn="ctr">
                        <a:lnSpc>
                          <a:spcPts val="4200"/>
                        </a:lnSpc>
                        <a:spcBef>
                          <a:spcPct val="0"/>
                        </a:spcBef>
                        <a:defRPr/>
                      </a:pPr>
                      <a:r>
                        <a:rPr lang="en-US" sz="3000" b="1" u="none" strike="noStrike">
                          <a:solidFill>
                            <a:srgbClr val="000000"/>
                          </a:solidFill>
                          <a:latin typeface="Objectivity 1 Bold"/>
                          <a:ea typeface="Objectivity 1 Bold"/>
                          <a:cs typeface="Objectivity 1 Bold"/>
                          <a:sym typeface="Objectivity 1 Bold"/>
                        </a:rPr>
                        <a:t>TIK w nauczaniu </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marL="431799" lvl="1" indent="-215899" algn="l">
                        <a:lnSpc>
                          <a:spcPts val="2799"/>
                        </a:lnSpc>
                        <a:buFont typeface="Arial"/>
                        <a:buChar char="•"/>
                        <a:defRPr/>
                      </a:pPr>
                      <a:r>
                        <a:rPr lang="en-US" sz="1999">
                          <a:solidFill>
                            <a:srgbClr val="000000"/>
                          </a:solidFill>
                          <a:latin typeface="Objectivity 1"/>
                          <a:ea typeface="Objectivity 1"/>
                          <a:cs typeface="Objectivity 1"/>
                          <a:sym typeface="Objectivity 1"/>
                        </a:rPr>
                        <a:t>Informacja zwrotna wsparta TIK </a:t>
                      </a:r>
                      <a:endParaRPr lang="en-US" sz="1100"/>
                    </a:p>
                    <a:p>
                      <a:pPr marL="431799" lvl="1" indent="-215899" algn="l">
                        <a:lnSpc>
                          <a:spcPts val="2799"/>
                        </a:lnSpc>
                        <a:buFont typeface="Arial"/>
                        <a:buChar char="•"/>
                      </a:pPr>
                      <a:r>
                        <a:rPr lang="en-US" sz="1999">
                          <a:solidFill>
                            <a:srgbClr val="000000"/>
                          </a:solidFill>
                          <a:latin typeface="Objectivity 1"/>
                          <a:ea typeface="Objectivity 1"/>
                          <a:cs typeface="Objectivity 1"/>
                          <a:sym typeface="Objectivity 1"/>
                        </a:rPr>
                        <a:t>Technologia w służbie kreatywności </a:t>
                      </a:r>
                    </a:p>
                    <a:p>
                      <a:pPr marL="431799" lvl="1" indent="-215899" algn="l">
                        <a:lnSpc>
                          <a:spcPts val="2799"/>
                        </a:lnSpc>
                        <a:buFont typeface="Arial"/>
                        <a:buChar char="•"/>
                      </a:pPr>
                      <a:r>
                        <a:rPr lang="en-US" sz="1999">
                          <a:solidFill>
                            <a:srgbClr val="000000"/>
                          </a:solidFill>
                          <a:latin typeface="Objectivity 1"/>
                          <a:ea typeface="Objectivity 1"/>
                          <a:cs typeface="Objectivity 1"/>
                          <a:sym typeface="Objectivity 1"/>
                        </a:rPr>
                        <a:t>Cyfrowe kompetencje przedmiotowe </a:t>
                      </a:r>
                    </a:p>
                    <a:p>
                      <a:pPr marL="431799" lvl="1" indent="-215899" algn="l">
                        <a:lnSpc>
                          <a:spcPts val="2799"/>
                        </a:lnSpc>
                        <a:buFont typeface="Arial"/>
                        <a:buChar char="•"/>
                      </a:pPr>
                      <a:r>
                        <a:rPr lang="en-US" sz="1999">
                          <a:solidFill>
                            <a:srgbClr val="000000"/>
                          </a:solidFill>
                          <a:latin typeface="Objectivity 1"/>
                          <a:ea typeface="Objectivity 1"/>
                          <a:cs typeface="Objectivity 1"/>
                          <a:sym typeface="Objectivity 1"/>
                        </a:rPr>
                        <a:t>Wsparcie metodyczne</a:t>
                      </a:r>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85950">
                <a:tc>
                  <a:txBody>
                    <a:bodyPr/>
                    <a:lstStyle/>
                    <a:p>
                      <a:pPr marL="0" lvl="0" indent="0" algn="ctr">
                        <a:lnSpc>
                          <a:spcPts val="4200"/>
                        </a:lnSpc>
                        <a:spcBef>
                          <a:spcPct val="0"/>
                        </a:spcBef>
                        <a:defRPr/>
                      </a:pPr>
                      <a:r>
                        <a:rPr lang="en-US" sz="3000" b="1" u="none" strike="noStrike">
                          <a:solidFill>
                            <a:srgbClr val="000000"/>
                          </a:solidFill>
                          <a:latin typeface="Objectivity 1 Bold"/>
                          <a:ea typeface="Objectivity 1 Bold"/>
                          <a:cs typeface="Objectivity 1 Bold"/>
                          <a:sym typeface="Objectivity 1 Bold"/>
                        </a:rPr>
                        <a:t>Sztuczna inteligencja</a:t>
                      </a: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marL="431799" lvl="1" indent="-215899" algn="l">
                        <a:lnSpc>
                          <a:spcPts val="2799"/>
                        </a:lnSpc>
                        <a:buFont typeface="Arial"/>
                        <a:buChar char="•"/>
                        <a:defRPr/>
                      </a:pPr>
                      <a:r>
                        <a:rPr lang="en-US" sz="1999" u="none" strike="noStrike">
                          <a:solidFill>
                            <a:srgbClr val="000000"/>
                          </a:solidFill>
                          <a:latin typeface="Objectivity 1"/>
                          <a:ea typeface="Objectivity 1"/>
                          <a:cs typeface="Objectivity 1"/>
                          <a:sym typeface="Objectivity 1"/>
                        </a:rPr>
                        <a:t>AI w procesie uczenia i nauczania </a:t>
                      </a:r>
                      <a:endParaRPr lang="en-US" sz="1100"/>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Cyfrowy asystent dydaktyczny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Standardy etyczne AI </a:t>
                      </a:r>
                    </a:p>
                    <a:p>
                      <a:pPr marL="431799" lvl="1" indent="-215899" algn="l">
                        <a:lnSpc>
                          <a:spcPts val="2799"/>
                        </a:lnSpc>
                        <a:buFont typeface="Arial"/>
                        <a:buChar char="•"/>
                      </a:pPr>
                      <a:r>
                        <a:rPr lang="en-US" sz="1999" u="none" strike="noStrike">
                          <a:solidFill>
                            <a:srgbClr val="000000"/>
                          </a:solidFill>
                          <a:latin typeface="Objectivity 1"/>
                          <a:ea typeface="Objectivity 1"/>
                          <a:cs typeface="Objectivity 1"/>
                          <a:sym typeface="Objectivity 1"/>
                        </a:rPr>
                        <a:t>Krytyczne myślenie w dobie AI</a:t>
                      </a:r>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TextBox 5"/>
          <p:cNvSpPr txBox="1"/>
          <p:nvPr/>
        </p:nvSpPr>
        <p:spPr>
          <a:xfrm>
            <a:off x="513359" y="2028461"/>
            <a:ext cx="16677793" cy="633914"/>
          </a:xfrm>
          <a:prstGeom prst="rect">
            <a:avLst/>
          </a:prstGeom>
        </p:spPr>
        <p:txBody>
          <a:bodyPr lIns="0" tIns="0" rIns="0" bIns="0" rtlCol="0" anchor="t">
            <a:spAutoFit/>
          </a:bodyPr>
          <a:lstStyle/>
          <a:p>
            <a:pPr algn="l">
              <a:lnSpc>
                <a:spcPts val="5029"/>
              </a:lnSpc>
            </a:pPr>
            <a:r>
              <a:rPr lang="en-US" sz="3592">
                <a:solidFill>
                  <a:srgbClr val="000000"/>
                </a:solidFill>
                <a:latin typeface="Objectivity 1"/>
                <a:ea typeface="Objectivity 1"/>
                <a:cs typeface="Objectivity 1"/>
                <a:sym typeface="Objectivity 1"/>
              </a:rPr>
              <a:t> Jesteśmy gotowi, by Cię wesprzeć w wybranych obszarach</a:t>
            </a:r>
          </a:p>
        </p:txBody>
      </p:sp>
      <p:sp>
        <p:nvSpPr>
          <p:cNvPr id="6" name="TextBox 6"/>
          <p:cNvSpPr txBox="1"/>
          <p:nvPr/>
        </p:nvSpPr>
        <p:spPr>
          <a:xfrm>
            <a:off x="5090257" y="391303"/>
            <a:ext cx="13086273" cy="1493520"/>
          </a:xfrm>
          <a:prstGeom prst="rect">
            <a:avLst/>
          </a:prstGeom>
        </p:spPr>
        <p:txBody>
          <a:bodyPr lIns="0" tIns="0" rIns="0" bIns="0" rtlCol="0" anchor="t">
            <a:spAutoFit/>
          </a:bodyPr>
          <a:lstStyle/>
          <a:p>
            <a:pPr algn="l">
              <a:lnSpc>
                <a:spcPts val="5880"/>
              </a:lnSpc>
            </a:pPr>
            <a:r>
              <a:rPr lang="en-US" sz="4200" b="1">
                <a:solidFill>
                  <a:srgbClr val="607EFF"/>
                </a:solidFill>
                <a:latin typeface="Objectivity 1 Bold"/>
                <a:ea typeface="Objectivity 1 Bold"/>
                <a:cs typeface="Objectivity 1 Bold"/>
                <a:sym typeface="Objectivity 1 Bold"/>
              </a:rPr>
              <a:t>OŚRODEK EDUKACJI INFORMATYCZNEJ</a:t>
            </a:r>
          </a:p>
          <a:p>
            <a:pPr marL="0" lvl="0" indent="0" algn="l">
              <a:lnSpc>
                <a:spcPts val="5880"/>
              </a:lnSpc>
              <a:spcBef>
                <a:spcPct val="0"/>
              </a:spcBef>
            </a:pPr>
            <a:r>
              <a:rPr lang="en-US" sz="4200" b="1">
                <a:solidFill>
                  <a:srgbClr val="607EFF"/>
                </a:solidFill>
                <a:latin typeface="Objectivity 1 Bold"/>
                <a:ea typeface="Objectivity 1 Bold"/>
                <a:cs typeface="Objectivity 1 Bold"/>
                <a:sym typeface="Objectivity 1 Bold"/>
              </a:rPr>
              <a:t>i ZASTOSOWAŃ KOMPUTERÓW w Warszawie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513359" y="2070697"/>
            <a:ext cx="17089342" cy="3613187"/>
          </a:xfrm>
          <a:prstGeom prst="rect">
            <a:avLst/>
          </a:prstGeom>
        </p:spPr>
        <p:txBody>
          <a:bodyPr lIns="0" tIns="0" rIns="0" bIns="0" rtlCol="0" anchor="t">
            <a:spAutoFit/>
          </a:bodyPr>
          <a:lstStyle/>
          <a:p>
            <a:pPr algn="just">
              <a:lnSpc>
                <a:spcPts val="6382"/>
              </a:lnSpc>
            </a:pPr>
            <a:r>
              <a:rPr lang="en-US" sz="3939" b="1">
                <a:solidFill>
                  <a:srgbClr val="000000"/>
                </a:solidFill>
                <a:latin typeface="Objectivity 1 Bold"/>
                <a:ea typeface="Objectivity 1 Bold"/>
                <a:cs typeface="Objectivity 1 Bold"/>
                <a:sym typeface="Objectivity 1 Bold"/>
              </a:rPr>
              <a:t>Stawiamy na sprawczość oraz nowoczesną dydaktykę.</a:t>
            </a:r>
          </a:p>
          <a:p>
            <a:pPr algn="l">
              <a:lnSpc>
                <a:spcPts val="5572"/>
              </a:lnSpc>
            </a:pPr>
            <a:r>
              <a:rPr lang="en-US" sz="3439">
                <a:solidFill>
                  <a:srgbClr val="000000"/>
                </a:solidFill>
                <a:latin typeface="Objectivity 1"/>
                <a:ea typeface="Objectivity 1"/>
                <a:cs typeface="Objectivity 1"/>
                <a:sym typeface="Objectivity 1"/>
              </a:rPr>
              <a:t>Przygotowaliśmy serię dedykowanych szkoleń przedmiotowych poświęconych Reformie26. Obejmują one informatykę, biologię, chemię, fizykę, geografię oraz przyrodę i koncentrują się na omówieniu zmian</a:t>
            </a:r>
          </a:p>
          <a:p>
            <a:pPr algn="l">
              <a:lnSpc>
                <a:spcPts val="5572"/>
              </a:lnSpc>
            </a:pPr>
            <a:r>
              <a:rPr lang="en-US" sz="3439">
                <a:solidFill>
                  <a:srgbClr val="000000"/>
                </a:solidFill>
                <a:latin typeface="Objectivity 1"/>
                <a:ea typeface="Objectivity 1"/>
                <a:cs typeface="Objectivity 1"/>
                <a:sym typeface="Objectivity 1"/>
              </a:rPr>
              <a:t>w podstawie programowej.</a:t>
            </a:r>
          </a:p>
        </p:txBody>
      </p:sp>
      <p:sp>
        <p:nvSpPr>
          <p:cNvPr id="4" name="Freeform 4"/>
          <p:cNvSpPr/>
          <p:nvPr/>
        </p:nvSpPr>
        <p:spPr>
          <a:xfrm>
            <a:off x="15364146" y="9346126"/>
            <a:ext cx="2923854" cy="940874"/>
          </a:xfrm>
          <a:custGeom>
            <a:avLst/>
            <a:gdLst/>
            <a:ahLst/>
            <a:cxnLst/>
            <a:rect l="l" t="t" r="r" b="b"/>
            <a:pathLst>
              <a:path w="2923854" h="940874">
                <a:moveTo>
                  <a:pt x="0" y="0"/>
                </a:moveTo>
                <a:lnTo>
                  <a:pt x="2923854" y="0"/>
                </a:lnTo>
                <a:lnTo>
                  <a:pt x="2923854" y="940874"/>
                </a:lnTo>
                <a:lnTo>
                  <a:pt x="0" y="940874"/>
                </a:lnTo>
                <a:lnTo>
                  <a:pt x="0" y="0"/>
                </a:lnTo>
                <a:close/>
              </a:path>
            </a:pathLst>
          </a:custGeom>
          <a:blipFill>
            <a:blip r:embed="rId3"/>
            <a:stretch>
              <a:fillRect/>
            </a:stretch>
          </a:blipFill>
        </p:spPr>
        <p:txBody>
          <a:bodyPr/>
          <a:lstStyle/>
          <a:p>
            <a:endParaRPr lang="pl-PL"/>
          </a:p>
        </p:txBody>
      </p:sp>
      <p:pic>
        <p:nvPicPr>
          <p:cNvPr id="5" name="Picture 5"/>
          <p:cNvPicPr>
            <a:picLocks noChangeAspect="1"/>
          </p:cNvPicPr>
          <p:nvPr/>
        </p:nvPicPr>
        <p:blipFill>
          <a:blip r:embed="rId4"/>
          <a:stretch>
            <a:fillRect/>
          </a:stretch>
        </p:blipFill>
        <p:spPr>
          <a:xfrm>
            <a:off x="3276680" y="7242838"/>
            <a:ext cx="3217547" cy="3217547"/>
          </a:xfrm>
          <a:prstGeom prst="rect">
            <a:avLst/>
          </a:prstGeom>
        </p:spPr>
      </p:pic>
      <p:sp>
        <p:nvSpPr>
          <p:cNvPr id="6" name="TextBox 6"/>
          <p:cNvSpPr txBox="1"/>
          <p:nvPr/>
        </p:nvSpPr>
        <p:spPr>
          <a:xfrm>
            <a:off x="6494227" y="7946923"/>
            <a:ext cx="7411938" cy="1988621"/>
          </a:xfrm>
          <a:prstGeom prst="rect">
            <a:avLst/>
          </a:prstGeom>
        </p:spPr>
        <p:txBody>
          <a:bodyPr lIns="0" tIns="0" rIns="0" bIns="0" rtlCol="0" anchor="t">
            <a:spAutoFit/>
          </a:bodyPr>
          <a:lstStyle/>
          <a:p>
            <a:pPr algn="ctr">
              <a:lnSpc>
                <a:spcPts val="5095"/>
              </a:lnSpc>
            </a:pPr>
            <a:r>
              <a:rPr lang="en-US" sz="3639" dirty="0" err="1">
                <a:solidFill>
                  <a:srgbClr val="000000"/>
                </a:solidFill>
                <a:latin typeface="Objectivity 1"/>
                <a:ea typeface="Objectivity 1"/>
                <a:cs typeface="Objectivity 1"/>
                <a:sym typeface="Objectivity 1"/>
              </a:rPr>
              <a:t>filtruj</a:t>
            </a:r>
            <a:r>
              <a:rPr lang="en-US" sz="3639" dirty="0">
                <a:solidFill>
                  <a:srgbClr val="000000"/>
                </a:solidFill>
                <a:latin typeface="Objectivity 1"/>
                <a:ea typeface="Objectivity 1"/>
                <a:cs typeface="Objectivity 1"/>
                <a:sym typeface="Objectivity 1"/>
              </a:rPr>
              <a:t> </a:t>
            </a:r>
            <a:r>
              <a:rPr lang="en-US" sz="3639" dirty="0" err="1">
                <a:solidFill>
                  <a:srgbClr val="000000"/>
                </a:solidFill>
                <a:latin typeface="Objectivity 1"/>
                <a:ea typeface="Objectivity 1"/>
                <a:cs typeface="Objectivity 1"/>
                <a:sym typeface="Objectivity 1"/>
              </a:rPr>
              <a:t>według</a:t>
            </a:r>
            <a:r>
              <a:rPr lang="en-US" sz="3639" dirty="0">
                <a:solidFill>
                  <a:srgbClr val="000000"/>
                </a:solidFill>
                <a:latin typeface="Objectivity 1"/>
                <a:ea typeface="Objectivity 1"/>
                <a:cs typeface="Objectivity 1"/>
                <a:sym typeface="Objectivity 1"/>
              </a:rPr>
              <a:t> </a:t>
            </a:r>
            <a:r>
              <a:rPr lang="en-US" sz="3639" dirty="0" err="1">
                <a:solidFill>
                  <a:srgbClr val="000000"/>
                </a:solidFill>
                <a:latin typeface="Objectivity 1"/>
                <a:ea typeface="Objectivity 1"/>
                <a:cs typeface="Objectivity 1"/>
                <a:sym typeface="Objectivity 1"/>
              </a:rPr>
              <a:t>hasła</a:t>
            </a:r>
            <a:r>
              <a:rPr lang="en-US" sz="3639" dirty="0">
                <a:solidFill>
                  <a:srgbClr val="000000"/>
                </a:solidFill>
                <a:latin typeface="Objectivity 1"/>
                <a:ea typeface="Objectivity 1"/>
                <a:cs typeface="Objectivity 1"/>
                <a:sym typeface="Objectivity 1"/>
              </a:rPr>
              <a:t>: </a:t>
            </a:r>
            <a:r>
              <a:rPr lang="en-US" sz="3639" b="1" dirty="0">
                <a:solidFill>
                  <a:srgbClr val="000000"/>
                </a:solidFill>
                <a:latin typeface="Objectivity 1 Bold"/>
                <a:ea typeface="Objectivity 1 Bold"/>
                <a:cs typeface="Objectivity 1 Bold"/>
                <a:sym typeface="Objectivity 1 Bold"/>
              </a:rPr>
              <a:t>Reforma26</a:t>
            </a:r>
          </a:p>
          <a:p>
            <a:pPr marL="0" lvl="0" indent="0" algn="ctr">
              <a:lnSpc>
                <a:spcPts val="5515"/>
              </a:lnSpc>
              <a:spcBef>
                <a:spcPct val="0"/>
              </a:spcBef>
            </a:pPr>
            <a:r>
              <a:rPr lang="en-US" sz="3939" b="1" dirty="0" err="1">
                <a:solidFill>
                  <a:srgbClr val="000000"/>
                </a:solidFill>
                <a:latin typeface="Objectivity 1 Bold"/>
                <a:ea typeface="Objectivity 1 Bold"/>
                <a:cs typeface="Objectivity 1 Bold"/>
                <a:sym typeface="Objectivity 1 Bold"/>
              </a:rPr>
              <a:t>Zapraszamy</a:t>
            </a:r>
            <a:r>
              <a:rPr lang="en-US" sz="3939" b="1" dirty="0">
                <a:solidFill>
                  <a:srgbClr val="000000"/>
                </a:solidFill>
                <a:latin typeface="Objectivity 1 Bold"/>
                <a:ea typeface="Objectivity 1 Bold"/>
                <a:cs typeface="Objectivity 1 Bold"/>
                <a:sym typeface="Objectivity 1 Bold"/>
              </a:rPr>
              <a:t> </a:t>
            </a:r>
          </a:p>
        </p:txBody>
      </p:sp>
      <p:sp>
        <p:nvSpPr>
          <p:cNvPr id="7" name="TextBox 7"/>
          <p:cNvSpPr txBox="1"/>
          <p:nvPr/>
        </p:nvSpPr>
        <p:spPr>
          <a:xfrm>
            <a:off x="3230711" y="5936434"/>
            <a:ext cx="11154876" cy="1370330"/>
          </a:xfrm>
          <a:prstGeom prst="rect">
            <a:avLst/>
          </a:prstGeom>
        </p:spPr>
        <p:txBody>
          <a:bodyPr lIns="0" tIns="0" rIns="0" bIns="0" rtlCol="0" anchor="t">
            <a:spAutoFit/>
          </a:bodyPr>
          <a:lstStyle/>
          <a:p>
            <a:pPr algn="ctr">
              <a:lnSpc>
                <a:spcPts val="5320"/>
              </a:lnSpc>
              <a:spcBef>
                <a:spcPct val="0"/>
              </a:spcBef>
            </a:pPr>
            <a:r>
              <a:rPr lang="en-US" sz="3800" b="1" dirty="0" err="1">
                <a:solidFill>
                  <a:srgbClr val="000000"/>
                </a:solidFill>
                <a:latin typeface="Objectivity 1 Bold"/>
                <a:ea typeface="Objectivity 1 Bold"/>
                <a:cs typeface="Objectivity 1 Bold"/>
                <a:sym typeface="Objectivity 1 Bold"/>
              </a:rPr>
              <a:t>Technologia</a:t>
            </a:r>
            <a:r>
              <a:rPr lang="en-US" sz="3800" b="1" dirty="0">
                <a:solidFill>
                  <a:srgbClr val="000000"/>
                </a:solidFill>
                <a:latin typeface="Objectivity 1 Bold"/>
                <a:ea typeface="Objectivity 1 Bold"/>
                <a:cs typeface="Objectivity 1 Bold"/>
                <a:sym typeface="Objectivity 1 Bold"/>
              </a:rPr>
              <a:t> </a:t>
            </a:r>
            <a:r>
              <a:rPr lang="en-US" sz="3800" b="1" dirty="0" err="1">
                <a:solidFill>
                  <a:srgbClr val="000000"/>
                </a:solidFill>
                <a:latin typeface="Objectivity 1 Bold"/>
                <a:ea typeface="Objectivity 1 Bold"/>
                <a:cs typeface="Objectivity 1 Bold"/>
                <a:sym typeface="Objectivity 1 Bold"/>
              </a:rPr>
              <a:t>daje</a:t>
            </a:r>
            <a:r>
              <a:rPr lang="en-US" sz="3800" b="1" dirty="0">
                <a:solidFill>
                  <a:srgbClr val="000000"/>
                </a:solidFill>
                <a:latin typeface="Objectivity 1 Bold"/>
                <a:ea typeface="Objectivity 1 Bold"/>
                <a:cs typeface="Objectivity 1 Bold"/>
                <a:sym typeface="Objectivity 1 Bold"/>
              </a:rPr>
              <a:t> </a:t>
            </a:r>
            <a:r>
              <a:rPr lang="en-US" sz="3800" b="1" dirty="0" err="1">
                <a:solidFill>
                  <a:srgbClr val="000000"/>
                </a:solidFill>
                <a:latin typeface="Objectivity 1 Bold"/>
                <a:ea typeface="Objectivity 1 Bold"/>
                <a:cs typeface="Objectivity 1 Bold"/>
                <a:sym typeface="Objectivity 1 Bold"/>
              </a:rPr>
              <a:t>moc</a:t>
            </a:r>
            <a:r>
              <a:rPr lang="en-US" sz="3800" b="1" dirty="0">
                <a:solidFill>
                  <a:srgbClr val="000000"/>
                </a:solidFill>
                <a:latin typeface="Objectivity 1 Bold"/>
                <a:ea typeface="Objectivity 1 Bold"/>
                <a:cs typeface="Objectivity 1 Bold"/>
                <a:sym typeface="Objectivity 1 Bold"/>
              </a:rPr>
              <a:t>!</a:t>
            </a:r>
          </a:p>
          <a:p>
            <a:pPr algn="ctr">
              <a:lnSpc>
                <a:spcPts val="5320"/>
              </a:lnSpc>
              <a:spcBef>
                <a:spcPct val="0"/>
              </a:spcBef>
            </a:pPr>
            <a:r>
              <a:rPr lang="en-US" sz="3800" b="1" dirty="0" err="1">
                <a:solidFill>
                  <a:srgbClr val="000000"/>
                </a:solidFill>
                <a:latin typeface="Objectivity 1 Bold"/>
                <a:ea typeface="Objectivity 1 Bold"/>
                <a:cs typeface="Objectivity 1 Bold"/>
                <a:sym typeface="Objectivity 1 Bold"/>
              </a:rPr>
              <a:t>Uczymy</a:t>
            </a:r>
            <a:r>
              <a:rPr lang="en-US" sz="3800" b="1" dirty="0">
                <a:solidFill>
                  <a:srgbClr val="000000"/>
                </a:solidFill>
                <a:latin typeface="Objectivity 1 Bold"/>
                <a:ea typeface="Objectivity 1 Bold"/>
                <a:cs typeface="Objectivity 1 Bold"/>
                <a:sym typeface="Objectivity 1 Bold"/>
              </a:rPr>
              <a:t>, jak </a:t>
            </a:r>
            <a:r>
              <a:rPr lang="en-US" sz="3800" b="1" dirty="0" err="1">
                <a:solidFill>
                  <a:srgbClr val="000000"/>
                </a:solidFill>
                <a:latin typeface="Objectivity 1 Bold"/>
                <a:ea typeface="Objectivity 1 Bold"/>
                <a:cs typeface="Objectivity 1 Bold"/>
                <a:sym typeface="Objectivity 1 Bold"/>
              </a:rPr>
              <a:t>ją</a:t>
            </a:r>
            <a:r>
              <a:rPr lang="en-US" sz="3800" b="1" dirty="0">
                <a:solidFill>
                  <a:srgbClr val="000000"/>
                </a:solidFill>
                <a:latin typeface="Objectivity 1 Bold"/>
                <a:ea typeface="Objectivity 1 Bold"/>
                <a:cs typeface="Objectivity 1 Bold"/>
                <a:sym typeface="Objectivity 1 Bold"/>
              </a:rPr>
              <a:t> </a:t>
            </a:r>
            <a:r>
              <a:rPr lang="en-US" sz="3800" b="1" dirty="0" err="1">
                <a:solidFill>
                  <a:srgbClr val="000000"/>
                </a:solidFill>
                <a:latin typeface="Objectivity 1 Bold"/>
                <a:ea typeface="Objectivity 1 Bold"/>
                <a:cs typeface="Objectivity 1 Bold"/>
                <a:sym typeface="Objectivity 1 Bold"/>
              </a:rPr>
              <a:t>wykorzystać</a:t>
            </a:r>
            <a:r>
              <a:rPr lang="en-US" sz="3800" b="1" dirty="0">
                <a:solidFill>
                  <a:srgbClr val="000000"/>
                </a:solidFill>
                <a:latin typeface="Objectivity 1 Bold"/>
                <a:ea typeface="Objectivity 1 Bold"/>
                <a:cs typeface="Objectivity 1 Bold"/>
                <a:sym typeface="Objectivity 1 Bold"/>
              </a:rPr>
              <a:t> w </a:t>
            </a:r>
            <a:r>
              <a:rPr lang="en-US" sz="3800" b="1" dirty="0" err="1">
                <a:solidFill>
                  <a:srgbClr val="000000"/>
                </a:solidFill>
                <a:latin typeface="Objectivity 1 Bold"/>
                <a:ea typeface="Objectivity 1 Bold"/>
                <a:cs typeface="Objectivity 1 Bold"/>
                <a:sym typeface="Objectivity 1 Bold"/>
              </a:rPr>
              <a:t>edukacji</a:t>
            </a:r>
            <a:r>
              <a:rPr lang="en-US" sz="3800" b="1" dirty="0">
                <a:solidFill>
                  <a:srgbClr val="000000"/>
                </a:solidFill>
                <a:latin typeface="Objectivity 1 Bold"/>
                <a:ea typeface="Objectivity 1 Bold"/>
                <a:cs typeface="Objectivity 1 Bold"/>
                <a:sym typeface="Objectivity 1 Bold"/>
              </a:rPr>
              <a:t>.</a:t>
            </a:r>
          </a:p>
        </p:txBody>
      </p:sp>
      <p:sp>
        <p:nvSpPr>
          <p:cNvPr id="8" name="TextBox 8"/>
          <p:cNvSpPr txBox="1"/>
          <p:nvPr/>
        </p:nvSpPr>
        <p:spPr>
          <a:xfrm>
            <a:off x="5090257" y="391303"/>
            <a:ext cx="13086273" cy="1493520"/>
          </a:xfrm>
          <a:prstGeom prst="rect">
            <a:avLst/>
          </a:prstGeom>
        </p:spPr>
        <p:txBody>
          <a:bodyPr lIns="0" tIns="0" rIns="0" bIns="0" rtlCol="0" anchor="t">
            <a:spAutoFit/>
          </a:bodyPr>
          <a:lstStyle/>
          <a:p>
            <a:pPr algn="l">
              <a:lnSpc>
                <a:spcPts val="5880"/>
              </a:lnSpc>
            </a:pPr>
            <a:r>
              <a:rPr lang="en-US" sz="4200" b="1">
                <a:solidFill>
                  <a:srgbClr val="607EFF"/>
                </a:solidFill>
                <a:latin typeface="Objectivity 1 Bold"/>
                <a:ea typeface="Objectivity 1 Bold"/>
                <a:cs typeface="Objectivity 1 Bold"/>
                <a:sym typeface="Objectivity 1 Bold"/>
              </a:rPr>
              <a:t>OŚRODEK EDUKACJI INFORMATYCZNEJ</a:t>
            </a:r>
          </a:p>
          <a:p>
            <a:pPr marL="0" lvl="0" indent="0" algn="l">
              <a:lnSpc>
                <a:spcPts val="5880"/>
              </a:lnSpc>
              <a:spcBef>
                <a:spcPct val="0"/>
              </a:spcBef>
            </a:pPr>
            <a:r>
              <a:rPr lang="en-US" sz="4200" b="1">
                <a:solidFill>
                  <a:srgbClr val="607EFF"/>
                </a:solidFill>
                <a:latin typeface="Objectivity 1 Bold"/>
                <a:ea typeface="Objectivity 1 Bold"/>
                <a:cs typeface="Objectivity 1 Bold"/>
                <a:sym typeface="Objectivity 1 Bold"/>
              </a:rPr>
              <a:t>i ZASTOSOWAŃ KOMPUTERÓW w Warszawie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028700" y="2586990"/>
            <a:ext cx="16230600" cy="2556510"/>
          </a:xfrm>
          <a:prstGeom prst="rect">
            <a:avLst/>
          </a:prstGeom>
        </p:spPr>
        <p:txBody>
          <a:bodyPr lIns="0" tIns="0" rIns="0" bIns="0" rtlCol="0" anchor="t">
            <a:spAutoFit/>
          </a:bodyPr>
          <a:lstStyle/>
          <a:p>
            <a:pPr algn="l">
              <a:lnSpc>
                <a:spcPts val="5040"/>
              </a:lnSpc>
              <a:spcBef>
                <a:spcPct val="0"/>
              </a:spcBef>
            </a:pPr>
            <a:r>
              <a:rPr lang="en-US" sz="3600">
                <a:solidFill>
                  <a:srgbClr val="000000"/>
                </a:solidFill>
                <a:latin typeface="Objectivity 1"/>
                <a:ea typeface="Objectivity 1"/>
                <a:cs typeface="Objectivity 1"/>
                <a:sym typeface="Objectivity 1"/>
              </a:rPr>
              <a:t>WCIES realizuje działania z zakresu doskonalenia zawodowego nauczycieli w ramach Reformy 26 „Kompas Jutra”, odpowiadające na aktualne wyzwania edukacyjne oraz zmiany w podstawach programowych.</a:t>
            </a:r>
          </a:p>
        </p:txBody>
      </p:sp>
      <p:sp>
        <p:nvSpPr>
          <p:cNvPr id="4" name="Freeform 4"/>
          <p:cNvSpPr/>
          <p:nvPr/>
        </p:nvSpPr>
        <p:spPr>
          <a:xfrm>
            <a:off x="1028700" y="5968710"/>
            <a:ext cx="1827393" cy="1827393"/>
          </a:xfrm>
          <a:custGeom>
            <a:avLst/>
            <a:gdLst/>
            <a:ahLst/>
            <a:cxnLst/>
            <a:rect l="l" t="t" r="r" b="b"/>
            <a:pathLst>
              <a:path w="1827393" h="1827393">
                <a:moveTo>
                  <a:pt x="0" y="0"/>
                </a:moveTo>
                <a:lnTo>
                  <a:pt x="1827393" y="0"/>
                </a:lnTo>
                <a:lnTo>
                  <a:pt x="1827393" y="1827393"/>
                </a:lnTo>
                <a:lnTo>
                  <a:pt x="0" y="1827393"/>
                </a:lnTo>
                <a:lnTo>
                  <a:pt x="0" y="0"/>
                </a:lnTo>
                <a:close/>
              </a:path>
            </a:pathLst>
          </a:custGeom>
          <a:blipFill>
            <a:blip r:embed="rId3"/>
            <a:stretch>
              <a:fillRect/>
            </a:stretch>
          </a:blipFill>
        </p:spPr>
        <p:txBody>
          <a:bodyPr/>
          <a:lstStyle/>
          <a:p>
            <a:endParaRPr lang="pl-PL"/>
          </a:p>
        </p:txBody>
      </p:sp>
      <p:sp>
        <p:nvSpPr>
          <p:cNvPr id="5" name="Freeform 5"/>
          <p:cNvSpPr/>
          <p:nvPr/>
        </p:nvSpPr>
        <p:spPr>
          <a:xfrm>
            <a:off x="15006926" y="7878256"/>
            <a:ext cx="2252374" cy="1380044"/>
          </a:xfrm>
          <a:custGeom>
            <a:avLst/>
            <a:gdLst/>
            <a:ahLst/>
            <a:cxnLst/>
            <a:rect l="l" t="t" r="r" b="b"/>
            <a:pathLst>
              <a:path w="2252374" h="1380044">
                <a:moveTo>
                  <a:pt x="0" y="0"/>
                </a:moveTo>
                <a:lnTo>
                  <a:pt x="2252374" y="0"/>
                </a:lnTo>
                <a:lnTo>
                  <a:pt x="2252374" y="1380044"/>
                </a:lnTo>
                <a:lnTo>
                  <a:pt x="0" y="1380044"/>
                </a:lnTo>
                <a:lnTo>
                  <a:pt x="0" y="0"/>
                </a:lnTo>
                <a:close/>
              </a:path>
            </a:pathLst>
          </a:custGeom>
          <a:blipFill>
            <a:blip r:embed="rId4"/>
            <a:stretch>
              <a:fillRect/>
            </a:stretch>
          </a:blipFill>
        </p:spPr>
        <p:txBody>
          <a:bodyPr/>
          <a:lstStyle/>
          <a:p>
            <a:endParaRPr lang="pl-PL"/>
          </a:p>
        </p:txBody>
      </p:sp>
      <p:sp>
        <p:nvSpPr>
          <p:cNvPr id="6" name="TextBox 6"/>
          <p:cNvSpPr txBox="1"/>
          <p:nvPr/>
        </p:nvSpPr>
        <p:spPr>
          <a:xfrm>
            <a:off x="6964487" y="719138"/>
            <a:ext cx="4617913" cy="750570"/>
          </a:xfrm>
          <a:prstGeom prst="rect">
            <a:avLst/>
          </a:prstGeom>
        </p:spPr>
        <p:txBody>
          <a:bodyPr wrap="square" lIns="0" tIns="0" rIns="0" bIns="0" rtlCol="0" anchor="t">
            <a:spAutoFit/>
          </a:bodyPr>
          <a:lstStyle/>
          <a:p>
            <a:pPr marL="0" lvl="0" indent="0" algn="ctr">
              <a:lnSpc>
                <a:spcPts val="5880"/>
              </a:lnSpc>
              <a:spcBef>
                <a:spcPct val="0"/>
              </a:spcBef>
            </a:pPr>
            <a:r>
              <a:rPr lang="en-US" sz="4200" b="1" dirty="0">
                <a:solidFill>
                  <a:srgbClr val="607EFF"/>
                </a:solidFill>
                <a:latin typeface="Objectivity 1 Bold"/>
                <a:ea typeface="Objectivity 1 Bold"/>
                <a:cs typeface="Objectivity 1 Bold"/>
                <a:sym typeface="Objectivity 1 Bold"/>
              </a:rPr>
              <a:t>OFERTA WCIES</a:t>
            </a:r>
          </a:p>
        </p:txBody>
      </p:sp>
      <p:sp>
        <p:nvSpPr>
          <p:cNvPr id="7" name="TextBox 7"/>
          <p:cNvSpPr txBox="1"/>
          <p:nvPr/>
        </p:nvSpPr>
        <p:spPr>
          <a:xfrm>
            <a:off x="3190048" y="6398536"/>
            <a:ext cx="6569828" cy="872490"/>
          </a:xfrm>
          <a:prstGeom prst="rect">
            <a:avLst/>
          </a:prstGeom>
        </p:spPr>
        <p:txBody>
          <a:bodyPr lIns="0" tIns="0" rIns="0" bIns="0" rtlCol="0" anchor="t">
            <a:spAutoFit/>
          </a:bodyPr>
          <a:lstStyle/>
          <a:p>
            <a:pPr algn="l">
              <a:lnSpc>
                <a:spcPts val="3359"/>
              </a:lnSpc>
            </a:pPr>
            <a:r>
              <a:rPr lang="en-US" sz="2400">
                <a:solidFill>
                  <a:srgbClr val="000000"/>
                </a:solidFill>
                <a:latin typeface="Engram Warsaw"/>
                <a:ea typeface="Engram Warsaw"/>
                <a:cs typeface="Engram Warsaw"/>
                <a:sym typeface="Engram Warsaw"/>
              </a:rPr>
              <a:t>Kod QR do rejestracji na szkolenia poświęcone reformie „26 – Kompas jutra”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6964680" y="716780"/>
            <a:ext cx="6334266" cy="750570"/>
          </a:xfrm>
          <a:prstGeom prst="rect">
            <a:avLst/>
          </a:prstGeom>
        </p:spPr>
        <p:txBody>
          <a:bodyPr lIns="0" tIns="0" rIns="0" bIns="0" rtlCol="0" anchor="t">
            <a:spAutoFit/>
          </a:bodyPr>
          <a:lstStyle/>
          <a:p>
            <a:pPr marL="0" lvl="0" indent="0" algn="ctr">
              <a:lnSpc>
                <a:spcPts val="5880"/>
              </a:lnSpc>
              <a:spcBef>
                <a:spcPct val="0"/>
              </a:spcBef>
            </a:pPr>
            <a:r>
              <a:rPr lang="en-US" sz="4200" b="1">
                <a:solidFill>
                  <a:srgbClr val="607EFF"/>
                </a:solidFill>
                <a:latin typeface="Objectivity 1 Bold"/>
                <a:ea typeface="Objectivity 1 Bold"/>
                <a:cs typeface="Objectivity 1 Bold"/>
                <a:sym typeface="Objectivity 1 Bold"/>
              </a:rPr>
              <a:t>OFERTA WCIES</a:t>
            </a:r>
          </a:p>
        </p:txBody>
      </p:sp>
      <p:sp>
        <p:nvSpPr>
          <p:cNvPr id="4" name="TextBox 4"/>
          <p:cNvSpPr txBox="1"/>
          <p:nvPr/>
        </p:nvSpPr>
        <p:spPr>
          <a:xfrm>
            <a:off x="1028700" y="1925614"/>
            <a:ext cx="16230600" cy="7680960"/>
          </a:xfrm>
          <a:prstGeom prst="rect">
            <a:avLst/>
          </a:prstGeom>
        </p:spPr>
        <p:txBody>
          <a:bodyPr lIns="0" tIns="0" rIns="0" bIns="0" rtlCol="0" anchor="t">
            <a:spAutoFit/>
          </a:bodyPr>
          <a:lstStyle/>
          <a:p>
            <a:pPr algn="l">
              <a:lnSpc>
                <a:spcPts val="5040"/>
              </a:lnSpc>
            </a:pPr>
            <a:r>
              <a:rPr lang="en-US" sz="3600" b="1">
                <a:solidFill>
                  <a:srgbClr val="000000"/>
                </a:solidFill>
                <a:latin typeface="Objectivity 1 Bold"/>
                <a:ea typeface="Objectivity 1 Bold"/>
                <a:cs typeface="Objectivity 1 Bold"/>
                <a:sym typeface="Objectivity 1 Bold"/>
              </a:rPr>
              <a:t>Oferta WCIES obejmuje zróżnicowane formy wsparcia, dostosowane do potrzeb nauczycieli i szkół</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Warsztaty metodyczne</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Webinary</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Szkolenia dla rad pedagogicznych</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Szkolenia zespołów przedmiotowych</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Konferencje</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Konsultacje zbiorowe</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Kursy doskonalące</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Kursy e-learningowe</a:t>
            </a:r>
          </a:p>
          <a:p>
            <a:pPr marL="777240" lvl="1" indent="-388620" algn="l">
              <a:lnSpc>
                <a:spcPts val="5040"/>
              </a:lnSpc>
              <a:buFont typeface="Arial"/>
              <a:buChar char="•"/>
            </a:pPr>
            <a:r>
              <a:rPr lang="en-US" sz="3600">
                <a:solidFill>
                  <a:srgbClr val="000000"/>
                </a:solidFill>
                <a:latin typeface="Objectivity 1"/>
                <a:ea typeface="Objectivity 1"/>
                <a:cs typeface="Objectivity 1"/>
                <a:sym typeface="Objectivity 1"/>
              </a:rPr>
              <a:t>Lekcje otwarte</a:t>
            </a:r>
          </a:p>
          <a:p>
            <a:pPr marL="777240" lvl="1" indent="-388620" algn="l">
              <a:lnSpc>
                <a:spcPts val="5040"/>
              </a:lnSpc>
              <a:spcBef>
                <a:spcPct val="0"/>
              </a:spcBef>
              <a:buFont typeface="Arial"/>
              <a:buChar char="•"/>
            </a:pPr>
            <a:r>
              <a:rPr lang="en-US" sz="3600">
                <a:solidFill>
                  <a:srgbClr val="000000"/>
                </a:solidFill>
                <a:latin typeface="Objectivity 1"/>
                <a:ea typeface="Objectivity 1"/>
                <a:cs typeface="Objectivity 1"/>
                <a:sym typeface="Objectivity 1"/>
              </a:rPr>
              <a:t>Seminaria tematyczne</a:t>
            </a:r>
          </a:p>
        </p:txBody>
      </p:sp>
      <p:sp>
        <p:nvSpPr>
          <p:cNvPr id="5" name="Freeform 5"/>
          <p:cNvSpPr/>
          <p:nvPr/>
        </p:nvSpPr>
        <p:spPr>
          <a:xfrm>
            <a:off x="15006926" y="7878256"/>
            <a:ext cx="2252374" cy="1380044"/>
          </a:xfrm>
          <a:custGeom>
            <a:avLst/>
            <a:gdLst/>
            <a:ahLst/>
            <a:cxnLst/>
            <a:rect l="l" t="t" r="r" b="b"/>
            <a:pathLst>
              <a:path w="2252374" h="1380044">
                <a:moveTo>
                  <a:pt x="0" y="0"/>
                </a:moveTo>
                <a:lnTo>
                  <a:pt x="2252374" y="0"/>
                </a:lnTo>
                <a:lnTo>
                  <a:pt x="2252374" y="1380044"/>
                </a:lnTo>
                <a:lnTo>
                  <a:pt x="0" y="1380044"/>
                </a:lnTo>
                <a:lnTo>
                  <a:pt x="0" y="0"/>
                </a:lnTo>
                <a:close/>
              </a:path>
            </a:pathLst>
          </a:custGeom>
          <a:blipFill>
            <a:blip r:embed="rId3"/>
            <a:stretch>
              <a:fillRect/>
            </a:stretch>
          </a:blipFill>
        </p:spPr>
        <p:txBody>
          <a:bodyPr/>
          <a:lstStyle/>
          <a:p>
            <a:endParaRPr lang="pl-PL"/>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028700" y="2586990"/>
            <a:ext cx="16230600" cy="2556510"/>
          </a:xfrm>
          <a:prstGeom prst="rect">
            <a:avLst/>
          </a:prstGeom>
        </p:spPr>
        <p:txBody>
          <a:bodyPr lIns="0" tIns="0" rIns="0" bIns="0" rtlCol="0" anchor="t">
            <a:spAutoFit/>
          </a:bodyPr>
          <a:lstStyle/>
          <a:p>
            <a:pPr algn="l">
              <a:lnSpc>
                <a:spcPts val="5040"/>
              </a:lnSpc>
            </a:pPr>
            <a:r>
              <a:rPr lang="en-US" sz="3600">
                <a:solidFill>
                  <a:srgbClr val="000000"/>
                </a:solidFill>
                <a:latin typeface="Objectivity 1"/>
                <a:ea typeface="Objectivity 1"/>
                <a:cs typeface="Objectivity 1"/>
                <a:sym typeface="Objectivity 1"/>
              </a:rPr>
              <a:t>Ponadto doradcy metodyczni WCIES prowadzą konsultacje indywidualne i zespołowe, wspierając nauczycieli w planowaniu </a:t>
            </a:r>
          </a:p>
          <a:p>
            <a:pPr algn="l">
              <a:lnSpc>
                <a:spcPts val="5040"/>
              </a:lnSpc>
              <a:spcBef>
                <a:spcPct val="0"/>
              </a:spcBef>
            </a:pPr>
            <a:r>
              <a:rPr lang="en-US" sz="3600">
                <a:solidFill>
                  <a:srgbClr val="000000"/>
                </a:solidFill>
                <a:latin typeface="Objectivity 1"/>
                <a:ea typeface="Objectivity 1"/>
                <a:cs typeface="Objectivity 1"/>
                <a:sym typeface="Objectivity 1"/>
              </a:rPr>
              <a:t>i wdrażaniu zmian wynikających z Reformy 26, a także w podnoszeniu jakości pracy dydaktycznej, wychowawczej i opiekuńczej szkoły.</a:t>
            </a:r>
          </a:p>
        </p:txBody>
      </p:sp>
      <p:sp>
        <p:nvSpPr>
          <p:cNvPr id="4" name="Freeform 4"/>
          <p:cNvSpPr/>
          <p:nvPr/>
        </p:nvSpPr>
        <p:spPr>
          <a:xfrm>
            <a:off x="1028700" y="6162675"/>
            <a:ext cx="1827393" cy="1827393"/>
          </a:xfrm>
          <a:custGeom>
            <a:avLst/>
            <a:gdLst/>
            <a:ahLst/>
            <a:cxnLst/>
            <a:rect l="l" t="t" r="r" b="b"/>
            <a:pathLst>
              <a:path w="1827393" h="1827393">
                <a:moveTo>
                  <a:pt x="0" y="0"/>
                </a:moveTo>
                <a:lnTo>
                  <a:pt x="1827393" y="0"/>
                </a:lnTo>
                <a:lnTo>
                  <a:pt x="1827393" y="1827393"/>
                </a:lnTo>
                <a:lnTo>
                  <a:pt x="0" y="1827393"/>
                </a:lnTo>
                <a:lnTo>
                  <a:pt x="0" y="0"/>
                </a:lnTo>
                <a:close/>
              </a:path>
            </a:pathLst>
          </a:custGeom>
          <a:blipFill>
            <a:blip r:embed="rId3"/>
            <a:stretch>
              <a:fillRect/>
            </a:stretch>
          </a:blipFill>
        </p:spPr>
        <p:txBody>
          <a:bodyPr/>
          <a:lstStyle/>
          <a:p>
            <a:endParaRPr lang="pl-PL"/>
          </a:p>
        </p:txBody>
      </p:sp>
      <p:sp>
        <p:nvSpPr>
          <p:cNvPr id="5" name="TextBox 5"/>
          <p:cNvSpPr txBox="1"/>
          <p:nvPr/>
        </p:nvSpPr>
        <p:spPr>
          <a:xfrm>
            <a:off x="6964680" y="719138"/>
            <a:ext cx="4541520" cy="750570"/>
          </a:xfrm>
          <a:prstGeom prst="rect">
            <a:avLst/>
          </a:prstGeom>
        </p:spPr>
        <p:txBody>
          <a:bodyPr wrap="square" lIns="0" tIns="0" rIns="0" bIns="0" rtlCol="0" anchor="t">
            <a:spAutoFit/>
          </a:bodyPr>
          <a:lstStyle/>
          <a:p>
            <a:pPr marL="0" lvl="0" indent="0" algn="ctr">
              <a:lnSpc>
                <a:spcPts val="5880"/>
              </a:lnSpc>
              <a:spcBef>
                <a:spcPct val="0"/>
              </a:spcBef>
            </a:pPr>
            <a:r>
              <a:rPr lang="en-US" sz="4200" b="1" dirty="0">
                <a:solidFill>
                  <a:srgbClr val="607EFF"/>
                </a:solidFill>
                <a:latin typeface="Objectivity 1 Bold"/>
                <a:ea typeface="Objectivity 1 Bold"/>
                <a:cs typeface="Objectivity 1 Bold"/>
                <a:sym typeface="Objectivity 1 Bold"/>
              </a:rPr>
              <a:t>OFERTA WCIES</a:t>
            </a:r>
          </a:p>
        </p:txBody>
      </p:sp>
      <p:sp>
        <p:nvSpPr>
          <p:cNvPr id="6" name="TextBox 6"/>
          <p:cNvSpPr txBox="1"/>
          <p:nvPr/>
        </p:nvSpPr>
        <p:spPr>
          <a:xfrm>
            <a:off x="3155382" y="6592501"/>
            <a:ext cx="10648691" cy="872490"/>
          </a:xfrm>
          <a:prstGeom prst="rect">
            <a:avLst/>
          </a:prstGeom>
        </p:spPr>
        <p:txBody>
          <a:bodyPr lIns="0" tIns="0" rIns="0" bIns="0" rtlCol="0" anchor="t">
            <a:spAutoFit/>
          </a:bodyPr>
          <a:lstStyle/>
          <a:p>
            <a:pPr algn="l">
              <a:lnSpc>
                <a:spcPts val="3359"/>
              </a:lnSpc>
            </a:pPr>
            <a:r>
              <a:rPr lang="en-US" sz="2400">
                <a:solidFill>
                  <a:srgbClr val="000000"/>
                </a:solidFill>
                <a:latin typeface="Engram Warsaw"/>
                <a:ea typeface="Engram Warsaw"/>
                <a:cs typeface="Engram Warsaw"/>
                <a:sym typeface="Engram Warsaw"/>
              </a:rPr>
              <a:t>Kod QR do harmonogramu dyżurów oraz wykazu doradców metodycznych i nauczycieli-konsultantów wraz z danymi kontaktowymi</a:t>
            </a:r>
          </a:p>
        </p:txBody>
      </p:sp>
      <p:sp>
        <p:nvSpPr>
          <p:cNvPr id="7" name="Freeform 7"/>
          <p:cNvSpPr/>
          <p:nvPr/>
        </p:nvSpPr>
        <p:spPr>
          <a:xfrm>
            <a:off x="15006926" y="7878256"/>
            <a:ext cx="2252374" cy="1380044"/>
          </a:xfrm>
          <a:custGeom>
            <a:avLst/>
            <a:gdLst/>
            <a:ahLst/>
            <a:cxnLst/>
            <a:rect l="l" t="t" r="r" b="b"/>
            <a:pathLst>
              <a:path w="2252374" h="1380044">
                <a:moveTo>
                  <a:pt x="0" y="0"/>
                </a:moveTo>
                <a:lnTo>
                  <a:pt x="2252374" y="0"/>
                </a:lnTo>
                <a:lnTo>
                  <a:pt x="2252374" y="1380044"/>
                </a:lnTo>
                <a:lnTo>
                  <a:pt x="0" y="1380044"/>
                </a:lnTo>
                <a:lnTo>
                  <a:pt x="0" y="0"/>
                </a:lnTo>
                <a:close/>
              </a:path>
            </a:pathLst>
          </a:custGeom>
          <a:blipFill>
            <a:blip r:embed="rId4"/>
            <a:stretch>
              <a:fillRect/>
            </a:stretch>
          </a:blipFill>
        </p:spPr>
        <p:txBody>
          <a:bodyPr/>
          <a:lstStyle/>
          <a:p>
            <a:endParaRPr lang="pl-PL"/>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425812" y="1495226"/>
            <a:ext cx="16295023" cy="8340303"/>
          </a:xfrm>
          <a:prstGeom prst="rect">
            <a:avLst/>
          </a:prstGeom>
        </p:spPr>
        <p:txBody>
          <a:bodyPr lIns="0" tIns="0" rIns="0" bIns="0" rtlCol="0" anchor="t">
            <a:spAutoFit/>
          </a:bodyPr>
          <a:lstStyle/>
          <a:p>
            <a:pPr algn="l">
              <a:lnSpc>
                <a:spcPts val="3560"/>
              </a:lnSpc>
            </a:pPr>
            <a:endParaRPr/>
          </a:p>
          <a:p>
            <a:pPr algn="l">
              <a:lnSpc>
                <a:spcPts val="3560"/>
              </a:lnSpc>
            </a:pPr>
            <a:r>
              <a:rPr lang="en-US" sz="2871">
                <a:solidFill>
                  <a:srgbClr val="000000"/>
                </a:solidFill>
                <a:latin typeface="Objectivity 1"/>
                <a:ea typeface="Objectivity 1"/>
                <a:cs typeface="Objectivity 1"/>
                <a:sym typeface="Objectivity 1"/>
              </a:rPr>
              <a:t>Samorządowe Centrum Doradztwa i Doskonalenia Nauczycieli w Siedlcach w szerokim zakresie wspiera placówki oświatowe we wdrażaniu Reformy26 Kompas Jutra. </a:t>
            </a:r>
          </a:p>
          <a:p>
            <a:pPr algn="l">
              <a:lnSpc>
                <a:spcPts val="3560"/>
              </a:lnSpc>
            </a:pPr>
            <a:r>
              <a:rPr lang="en-US" sz="2871">
                <a:solidFill>
                  <a:srgbClr val="000000"/>
                </a:solidFill>
                <a:latin typeface="Objectivity 1"/>
                <a:ea typeface="Objectivity 1"/>
                <a:cs typeface="Objectivity 1"/>
                <a:sym typeface="Objectivity 1"/>
              </a:rPr>
              <a:t>Zaplanowaliśmy różnorodne formy szkoleń stacjonarnie oraz online.</a:t>
            </a:r>
          </a:p>
          <a:p>
            <a:pPr algn="l">
              <a:lnSpc>
                <a:spcPts val="4020"/>
              </a:lnSpc>
              <a:spcBef>
                <a:spcPct val="0"/>
              </a:spcBef>
            </a:pPr>
            <a:endParaRPr lang="en-US" sz="2871">
              <a:solidFill>
                <a:srgbClr val="000000"/>
              </a:solidFill>
              <a:latin typeface="Objectivity 1"/>
              <a:ea typeface="Objectivity 1"/>
              <a:cs typeface="Objectivity 1"/>
              <a:sym typeface="Objectivity 1"/>
            </a:endParaRP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Szkolenia zespołów przedmiotowych</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Kursy doskonalące </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Szkolenia rad pedagogicznych</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Warsztaty metodyczne</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Konferencje</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Konsultacje zbiorowe</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Konsultacje indywidualne</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Sieci współpracy i samokształcenia</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Lekcje otwarte</a:t>
            </a:r>
          </a:p>
          <a:p>
            <a:pPr marL="619976" lvl="1" indent="-309988" algn="l">
              <a:lnSpc>
                <a:spcPts val="4020"/>
              </a:lnSpc>
              <a:buFont typeface="Arial"/>
              <a:buChar char="•"/>
            </a:pPr>
            <a:r>
              <a:rPr lang="en-US" sz="2871">
                <a:solidFill>
                  <a:srgbClr val="000000"/>
                </a:solidFill>
                <a:latin typeface="Objectivity 1"/>
                <a:ea typeface="Objectivity 1"/>
                <a:cs typeface="Objectivity 1"/>
                <a:sym typeface="Objectivity 1"/>
              </a:rPr>
              <a:t>Indywidualne wsparcie nauczycieli przez doradców metodycznych we wdrażaniu podstaw programowych</a:t>
            </a:r>
          </a:p>
          <a:p>
            <a:pPr algn="l">
              <a:lnSpc>
                <a:spcPts val="3646"/>
              </a:lnSpc>
              <a:spcBef>
                <a:spcPct val="0"/>
              </a:spcBef>
            </a:pPr>
            <a:endParaRPr lang="en-US" sz="2871">
              <a:solidFill>
                <a:srgbClr val="000000"/>
              </a:solidFill>
              <a:latin typeface="Objectivity 1"/>
              <a:ea typeface="Objectivity 1"/>
              <a:cs typeface="Objectivity 1"/>
              <a:sym typeface="Objectivity 1"/>
            </a:endParaRPr>
          </a:p>
        </p:txBody>
      </p:sp>
      <p:sp>
        <p:nvSpPr>
          <p:cNvPr id="4" name="Freeform 4"/>
          <p:cNvSpPr/>
          <p:nvPr/>
        </p:nvSpPr>
        <p:spPr>
          <a:xfrm>
            <a:off x="14234567" y="3775834"/>
            <a:ext cx="2387976" cy="2387976"/>
          </a:xfrm>
          <a:custGeom>
            <a:avLst/>
            <a:gdLst/>
            <a:ahLst/>
            <a:cxnLst/>
            <a:rect l="l" t="t" r="r" b="b"/>
            <a:pathLst>
              <a:path w="2387976" h="2387976">
                <a:moveTo>
                  <a:pt x="0" y="0"/>
                </a:moveTo>
                <a:lnTo>
                  <a:pt x="2387976" y="0"/>
                </a:lnTo>
                <a:lnTo>
                  <a:pt x="2387976" y="2387976"/>
                </a:lnTo>
                <a:lnTo>
                  <a:pt x="0" y="2387976"/>
                </a:lnTo>
                <a:lnTo>
                  <a:pt x="0" y="0"/>
                </a:lnTo>
                <a:close/>
              </a:path>
            </a:pathLst>
          </a:custGeom>
          <a:blipFill>
            <a:blip r:embed="rId3"/>
            <a:stretch>
              <a:fillRect/>
            </a:stretch>
          </a:blipFill>
        </p:spPr>
        <p:txBody>
          <a:bodyPr/>
          <a:lstStyle/>
          <a:p>
            <a:endParaRPr lang="pl-PL"/>
          </a:p>
        </p:txBody>
      </p:sp>
      <p:sp>
        <p:nvSpPr>
          <p:cNvPr id="5" name="Freeform 5"/>
          <p:cNvSpPr/>
          <p:nvPr/>
        </p:nvSpPr>
        <p:spPr>
          <a:xfrm rot="187449">
            <a:off x="11948821" y="4515149"/>
            <a:ext cx="2060842" cy="909346"/>
          </a:xfrm>
          <a:custGeom>
            <a:avLst/>
            <a:gdLst/>
            <a:ahLst/>
            <a:cxnLst/>
            <a:rect l="l" t="t" r="r" b="b"/>
            <a:pathLst>
              <a:path w="2060842" h="909346">
                <a:moveTo>
                  <a:pt x="0" y="0"/>
                </a:moveTo>
                <a:lnTo>
                  <a:pt x="2060842" y="0"/>
                </a:lnTo>
                <a:lnTo>
                  <a:pt x="2060842" y="909346"/>
                </a:lnTo>
                <a:lnTo>
                  <a:pt x="0" y="909346"/>
                </a:lnTo>
                <a:lnTo>
                  <a:pt x="0" y="0"/>
                </a:lnTo>
                <a:close/>
              </a:path>
            </a:pathLst>
          </a:custGeom>
          <a:blipFill>
            <a:blip r:embed="rId4"/>
            <a:stretch>
              <a:fillRect/>
            </a:stretch>
          </a:blipFill>
        </p:spPr>
        <p:txBody>
          <a:bodyPr/>
          <a:lstStyle/>
          <a:p>
            <a:endParaRPr lang="pl-PL"/>
          </a:p>
        </p:txBody>
      </p:sp>
      <p:sp>
        <p:nvSpPr>
          <p:cNvPr id="6" name="Freeform 6"/>
          <p:cNvSpPr/>
          <p:nvPr/>
        </p:nvSpPr>
        <p:spPr>
          <a:xfrm>
            <a:off x="13484943" y="6301701"/>
            <a:ext cx="3661490" cy="1492057"/>
          </a:xfrm>
          <a:custGeom>
            <a:avLst/>
            <a:gdLst/>
            <a:ahLst/>
            <a:cxnLst/>
            <a:rect l="l" t="t" r="r" b="b"/>
            <a:pathLst>
              <a:path w="3661490" h="1492057">
                <a:moveTo>
                  <a:pt x="0" y="0"/>
                </a:moveTo>
                <a:lnTo>
                  <a:pt x="3661490" y="0"/>
                </a:lnTo>
                <a:lnTo>
                  <a:pt x="3661490" y="1492057"/>
                </a:lnTo>
                <a:lnTo>
                  <a:pt x="0" y="1492057"/>
                </a:lnTo>
                <a:lnTo>
                  <a:pt x="0" y="0"/>
                </a:lnTo>
                <a:close/>
              </a:path>
            </a:pathLst>
          </a:custGeom>
          <a:blipFill>
            <a:blip r:embed="rId5"/>
            <a:stretch>
              <a:fillRect/>
            </a:stretch>
          </a:blipFill>
        </p:spPr>
        <p:txBody>
          <a:bodyPr/>
          <a:lstStyle/>
          <a:p>
            <a:endParaRPr lang="pl-PL"/>
          </a:p>
        </p:txBody>
      </p:sp>
      <p:sp>
        <p:nvSpPr>
          <p:cNvPr id="7" name="TextBox 7"/>
          <p:cNvSpPr txBox="1"/>
          <p:nvPr/>
        </p:nvSpPr>
        <p:spPr>
          <a:xfrm>
            <a:off x="5113736" y="626298"/>
            <a:ext cx="8919175" cy="700030"/>
          </a:xfrm>
          <a:prstGeom prst="rect">
            <a:avLst/>
          </a:prstGeom>
        </p:spPr>
        <p:txBody>
          <a:bodyPr lIns="0" tIns="0" rIns="0" bIns="0" rtlCol="0" anchor="t">
            <a:spAutoFit/>
          </a:bodyPr>
          <a:lstStyle/>
          <a:p>
            <a:pPr algn="ctr">
              <a:lnSpc>
                <a:spcPts val="5515"/>
              </a:lnSpc>
              <a:spcBef>
                <a:spcPct val="0"/>
              </a:spcBef>
            </a:pPr>
            <a:r>
              <a:rPr lang="en-US" sz="3939" b="1">
                <a:solidFill>
                  <a:srgbClr val="607EFF"/>
                </a:solidFill>
                <a:latin typeface="Objectivity 1 Bold"/>
                <a:ea typeface="Objectivity 1 Bold"/>
                <a:cs typeface="Objectivity 1 Bold"/>
                <a:sym typeface="Objectivity 1 Bold"/>
              </a:rPr>
              <a:t>OFERTA SCDiDN W SIEDLCACH</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359" y="505603"/>
            <a:ext cx="4372094" cy="1292304"/>
          </a:xfrm>
          <a:custGeom>
            <a:avLst/>
            <a:gdLst/>
            <a:ahLst/>
            <a:cxnLst/>
            <a:rect l="l" t="t" r="r" b="b"/>
            <a:pathLst>
              <a:path w="4372094" h="1292304">
                <a:moveTo>
                  <a:pt x="0" y="0"/>
                </a:moveTo>
                <a:lnTo>
                  <a:pt x="4372094" y="0"/>
                </a:lnTo>
                <a:lnTo>
                  <a:pt x="4372094" y="1292304"/>
                </a:lnTo>
                <a:lnTo>
                  <a:pt x="0" y="1292304"/>
                </a:lnTo>
                <a:lnTo>
                  <a:pt x="0" y="0"/>
                </a:lnTo>
                <a:close/>
              </a:path>
            </a:pathLst>
          </a:custGeom>
          <a:blipFill>
            <a:blip r:embed="rId2"/>
            <a:stretch>
              <a:fillRect/>
            </a:stretch>
          </a:blipFill>
        </p:spPr>
        <p:txBody>
          <a:bodyPr/>
          <a:lstStyle/>
          <a:p>
            <a:endParaRPr lang="pl-PL"/>
          </a:p>
        </p:txBody>
      </p:sp>
      <p:sp>
        <p:nvSpPr>
          <p:cNvPr id="3" name="Freeform 3"/>
          <p:cNvSpPr/>
          <p:nvPr/>
        </p:nvSpPr>
        <p:spPr>
          <a:xfrm>
            <a:off x="1251978" y="2638711"/>
            <a:ext cx="1788250" cy="1788250"/>
          </a:xfrm>
          <a:custGeom>
            <a:avLst/>
            <a:gdLst/>
            <a:ahLst/>
            <a:cxnLst/>
            <a:rect l="l" t="t" r="r" b="b"/>
            <a:pathLst>
              <a:path w="1788250" h="1788250">
                <a:moveTo>
                  <a:pt x="0" y="0"/>
                </a:moveTo>
                <a:lnTo>
                  <a:pt x="1788250" y="0"/>
                </a:lnTo>
                <a:lnTo>
                  <a:pt x="1788250" y="1788250"/>
                </a:lnTo>
                <a:lnTo>
                  <a:pt x="0" y="17882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sp>
        <p:nvSpPr>
          <p:cNvPr id="4" name="Freeform 4"/>
          <p:cNvSpPr/>
          <p:nvPr/>
        </p:nvSpPr>
        <p:spPr>
          <a:xfrm>
            <a:off x="10402813" y="2380782"/>
            <a:ext cx="2144654" cy="2144654"/>
          </a:xfrm>
          <a:custGeom>
            <a:avLst/>
            <a:gdLst/>
            <a:ahLst/>
            <a:cxnLst/>
            <a:rect l="l" t="t" r="r" b="b"/>
            <a:pathLst>
              <a:path w="2144654" h="2144654">
                <a:moveTo>
                  <a:pt x="0" y="0"/>
                </a:moveTo>
                <a:lnTo>
                  <a:pt x="2144654" y="0"/>
                </a:lnTo>
                <a:lnTo>
                  <a:pt x="2144654" y="2144654"/>
                </a:lnTo>
                <a:lnTo>
                  <a:pt x="0" y="21446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
        <p:nvSpPr>
          <p:cNvPr id="5" name="Freeform 5"/>
          <p:cNvSpPr/>
          <p:nvPr/>
        </p:nvSpPr>
        <p:spPr>
          <a:xfrm>
            <a:off x="5810921" y="2704238"/>
            <a:ext cx="1821198" cy="1821198"/>
          </a:xfrm>
          <a:custGeom>
            <a:avLst/>
            <a:gdLst/>
            <a:ahLst/>
            <a:cxnLst/>
            <a:rect l="l" t="t" r="r" b="b"/>
            <a:pathLst>
              <a:path w="1821198" h="1821198">
                <a:moveTo>
                  <a:pt x="0" y="0"/>
                </a:moveTo>
                <a:lnTo>
                  <a:pt x="1821198" y="0"/>
                </a:lnTo>
                <a:lnTo>
                  <a:pt x="1821198" y="1821198"/>
                </a:lnTo>
                <a:lnTo>
                  <a:pt x="0" y="18211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l-PL"/>
          </a:p>
        </p:txBody>
      </p:sp>
      <p:sp>
        <p:nvSpPr>
          <p:cNvPr id="6" name="Freeform 6"/>
          <p:cNvSpPr/>
          <p:nvPr/>
        </p:nvSpPr>
        <p:spPr>
          <a:xfrm>
            <a:off x="4978137" y="6639617"/>
            <a:ext cx="3155677" cy="1732753"/>
          </a:xfrm>
          <a:custGeom>
            <a:avLst/>
            <a:gdLst/>
            <a:ahLst/>
            <a:cxnLst/>
            <a:rect l="l" t="t" r="r" b="b"/>
            <a:pathLst>
              <a:path w="3155677" h="1732753">
                <a:moveTo>
                  <a:pt x="0" y="0"/>
                </a:moveTo>
                <a:lnTo>
                  <a:pt x="3155677" y="0"/>
                </a:lnTo>
                <a:lnTo>
                  <a:pt x="3155677" y="1732754"/>
                </a:lnTo>
                <a:lnTo>
                  <a:pt x="0" y="173275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pl-PL"/>
          </a:p>
        </p:txBody>
      </p:sp>
      <p:sp>
        <p:nvSpPr>
          <p:cNvPr id="7" name="Freeform 7"/>
          <p:cNvSpPr/>
          <p:nvPr/>
        </p:nvSpPr>
        <p:spPr>
          <a:xfrm>
            <a:off x="14712870" y="6498184"/>
            <a:ext cx="2015619" cy="2015619"/>
          </a:xfrm>
          <a:custGeom>
            <a:avLst/>
            <a:gdLst/>
            <a:ahLst/>
            <a:cxnLst/>
            <a:rect l="l" t="t" r="r" b="b"/>
            <a:pathLst>
              <a:path w="2015619" h="2015619">
                <a:moveTo>
                  <a:pt x="0" y="0"/>
                </a:moveTo>
                <a:lnTo>
                  <a:pt x="2015620" y="0"/>
                </a:lnTo>
                <a:lnTo>
                  <a:pt x="2015620" y="2015620"/>
                </a:lnTo>
                <a:lnTo>
                  <a:pt x="0" y="20156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pl-PL"/>
          </a:p>
        </p:txBody>
      </p:sp>
      <p:sp>
        <p:nvSpPr>
          <p:cNvPr id="8" name="Freeform 8"/>
          <p:cNvSpPr/>
          <p:nvPr/>
        </p:nvSpPr>
        <p:spPr>
          <a:xfrm>
            <a:off x="999066" y="6340820"/>
            <a:ext cx="2330349" cy="2330349"/>
          </a:xfrm>
          <a:custGeom>
            <a:avLst/>
            <a:gdLst/>
            <a:ahLst/>
            <a:cxnLst/>
            <a:rect l="l" t="t" r="r" b="b"/>
            <a:pathLst>
              <a:path w="2330349" h="2330349">
                <a:moveTo>
                  <a:pt x="0" y="0"/>
                </a:moveTo>
                <a:lnTo>
                  <a:pt x="2330349" y="0"/>
                </a:lnTo>
                <a:lnTo>
                  <a:pt x="2330349" y="2330348"/>
                </a:lnTo>
                <a:lnTo>
                  <a:pt x="0" y="233034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pl-PL"/>
          </a:p>
        </p:txBody>
      </p:sp>
      <p:sp>
        <p:nvSpPr>
          <p:cNvPr id="9" name="Freeform 9"/>
          <p:cNvSpPr/>
          <p:nvPr/>
        </p:nvSpPr>
        <p:spPr>
          <a:xfrm>
            <a:off x="10398877" y="6654197"/>
            <a:ext cx="1987358" cy="1875343"/>
          </a:xfrm>
          <a:custGeom>
            <a:avLst/>
            <a:gdLst/>
            <a:ahLst/>
            <a:cxnLst/>
            <a:rect l="l" t="t" r="r" b="b"/>
            <a:pathLst>
              <a:path w="1987358" h="1875343">
                <a:moveTo>
                  <a:pt x="0" y="0"/>
                </a:moveTo>
                <a:lnTo>
                  <a:pt x="1987357" y="0"/>
                </a:lnTo>
                <a:lnTo>
                  <a:pt x="1987357" y="1875343"/>
                </a:lnTo>
                <a:lnTo>
                  <a:pt x="0" y="187534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pl-PL"/>
          </a:p>
        </p:txBody>
      </p:sp>
      <p:sp>
        <p:nvSpPr>
          <p:cNvPr id="10" name="Freeform 10"/>
          <p:cNvSpPr/>
          <p:nvPr/>
        </p:nvSpPr>
        <p:spPr>
          <a:xfrm>
            <a:off x="14812505" y="2610612"/>
            <a:ext cx="1816349" cy="1816349"/>
          </a:xfrm>
          <a:custGeom>
            <a:avLst/>
            <a:gdLst/>
            <a:ahLst/>
            <a:cxnLst/>
            <a:rect l="l" t="t" r="r" b="b"/>
            <a:pathLst>
              <a:path w="1816349" h="1816349">
                <a:moveTo>
                  <a:pt x="0" y="0"/>
                </a:moveTo>
                <a:lnTo>
                  <a:pt x="1816350" y="0"/>
                </a:lnTo>
                <a:lnTo>
                  <a:pt x="1816350" y="1816349"/>
                </a:lnTo>
                <a:lnTo>
                  <a:pt x="0" y="181634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pl-PL"/>
          </a:p>
        </p:txBody>
      </p:sp>
      <p:sp>
        <p:nvSpPr>
          <p:cNvPr id="11" name="TextBox 11"/>
          <p:cNvSpPr txBox="1"/>
          <p:nvPr/>
        </p:nvSpPr>
        <p:spPr>
          <a:xfrm>
            <a:off x="5562699" y="914400"/>
            <a:ext cx="7162602" cy="750570"/>
          </a:xfrm>
          <a:prstGeom prst="rect">
            <a:avLst/>
          </a:prstGeom>
        </p:spPr>
        <p:txBody>
          <a:bodyPr lIns="0" tIns="0" rIns="0" bIns="0" rtlCol="0" anchor="t">
            <a:spAutoFit/>
          </a:bodyPr>
          <a:lstStyle/>
          <a:p>
            <a:pPr algn="ctr">
              <a:lnSpc>
                <a:spcPts val="5880"/>
              </a:lnSpc>
            </a:pPr>
            <a:r>
              <a:rPr lang="en-US" sz="4200" b="1">
                <a:solidFill>
                  <a:srgbClr val="000000"/>
                </a:solidFill>
                <a:latin typeface="Objectivity 2 Bold"/>
                <a:ea typeface="Objectivity 2 Bold"/>
                <a:cs typeface="Objectivity 2 Bold"/>
                <a:sym typeface="Objectivity 2 Bold"/>
              </a:rPr>
              <a:t>NAJWAŻNIEJSZE ZMIANY</a:t>
            </a:r>
          </a:p>
        </p:txBody>
      </p:sp>
      <p:sp>
        <p:nvSpPr>
          <p:cNvPr id="12" name="TextBox 12"/>
          <p:cNvSpPr txBox="1"/>
          <p:nvPr/>
        </p:nvSpPr>
        <p:spPr>
          <a:xfrm>
            <a:off x="603946" y="4693661"/>
            <a:ext cx="3084314" cy="459364"/>
          </a:xfrm>
          <a:prstGeom prst="rect">
            <a:avLst/>
          </a:prstGeom>
        </p:spPr>
        <p:txBody>
          <a:bodyPr lIns="0" tIns="0" rIns="0" bIns="0" rtlCol="0" anchor="t">
            <a:spAutoFit/>
          </a:bodyPr>
          <a:lstStyle/>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Dobre podręczniki</a:t>
            </a:r>
          </a:p>
        </p:txBody>
      </p:sp>
      <p:sp>
        <p:nvSpPr>
          <p:cNvPr id="13" name="TextBox 13"/>
          <p:cNvSpPr txBox="1"/>
          <p:nvPr/>
        </p:nvSpPr>
        <p:spPr>
          <a:xfrm>
            <a:off x="5241384" y="4693661"/>
            <a:ext cx="3114080" cy="459364"/>
          </a:xfrm>
          <a:prstGeom prst="rect">
            <a:avLst/>
          </a:prstGeom>
        </p:spPr>
        <p:txBody>
          <a:bodyPr lIns="0" tIns="0" rIns="0" bIns="0" rtlCol="0" anchor="t">
            <a:spAutoFit/>
          </a:bodyPr>
          <a:lstStyle/>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Sposób oceniania </a:t>
            </a:r>
          </a:p>
        </p:txBody>
      </p:sp>
      <p:sp>
        <p:nvSpPr>
          <p:cNvPr id="14" name="TextBox 14"/>
          <p:cNvSpPr txBox="1"/>
          <p:nvPr/>
        </p:nvSpPr>
        <p:spPr>
          <a:xfrm>
            <a:off x="13670821" y="4693661"/>
            <a:ext cx="4099719" cy="459364"/>
          </a:xfrm>
          <a:prstGeom prst="rect">
            <a:avLst/>
          </a:prstGeom>
        </p:spPr>
        <p:txBody>
          <a:bodyPr lIns="0" tIns="0" rIns="0" bIns="0" rtlCol="0" anchor="t">
            <a:spAutoFit/>
          </a:bodyPr>
          <a:lstStyle/>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Nauka poprzez praktykę</a:t>
            </a:r>
          </a:p>
        </p:txBody>
      </p:sp>
      <p:sp>
        <p:nvSpPr>
          <p:cNvPr id="15" name="TextBox 15"/>
          <p:cNvSpPr txBox="1"/>
          <p:nvPr/>
        </p:nvSpPr>
        <p:spPr>
          <a:xfrm>
            <a:off x="9744334" y="4693661"/>
            <a:ext cx="3296444" cy="907039"/>
          </a:xfrm>
          <a:prstGeom prst="rect">
            <a:avLst/>
          </a:prstGeom>
        </p:spPr>
        <p:txBody>
          <a:bodyPr lIns="0" tIns="0" rIns="0" bIns="0" rtlCol="0" anchor="t">
            <a:spAutoFit/>
          </a:bodyPr>
          <a:lstStyle/>
          <a:p>
            <a:pPr algn="ctr">
              <a:lnSpc>
                <a:spcPts val="3555"/>
              </a:lnSpc>
            </a:pPr>
            <a:r>
              <a:rPr lang="en-US" sz="2539" b="1">
                <a:solidFill>
                  <a:srgbClr val="000000"/>
                </a:solidFill>
                <a:latin typeface="Objectivity 1 Bold"/>
                <a:ea typeface="Objectivity 1 Bold"/>
                <a:cs typeface="Objectivity 1 Bold"/>
                <a:sym typeface="Objectivity 1 Bold"/>
              </a:rPr>
              <a:t>Informacja zwrotna</a:t>
            </a:r>
          </a:p>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dla ucznia i rodzica</a:t>
            </a:r>
          </a:p>
        </p:txBody>
      </p:sp>
      <p:sp>
        <p:nvSpPr>
          <p:cNvPr id="16" name="TextBox 16"/>
          <p:cNvSpPr txBox="1"/>
          <p:nvPr/>
        </p:nvSpPr>
        <p:spPr>
          <a:xfrm>
            <a:off x="503834" y="8798936"/>
            <a:ext cx="3284538" cy="459364"/>
          </a:xfrm>
          <a:prstGeom prst="rect">
            <a:avLst/>
          </a:prstGeom>
        </p:spPr>
        <p:txBody>
          <a:bodyPr lIns="0" tIns="0" rIns="0" bIns="0" rtlCol="0" anchor="t">
            <a:spAutoFit/>
          </a:bodyPr>
          <a:lstStyle/>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Tydzień projektowy</a:t>
            </a:r>
          </a:p>
        </p:txBody>
      </p:sp>
      <p:sp>
        <p:nvSpPr>
          <p:cNvPr id="17" name="TextBox 17"/>
          <p:cNvSpPr txBox="1"/>
          <p:nvPr/>
        </p:nvSpPr>
        <p:spPr>
          <a:xfrm>
            <a:off x="4855472" y="8798936"/>
            <a:ext cx="3885902" cy="907039"/>
          </a:xfrm>
          <a:prstGeom prst="rect">
            <a:avLst/>
          </a:prstGeom>
        </p:spPr>
        <p:txBody>
          <a:bodyPr lIns="0" tIns="0" rIns="0" bIns="0" rtlCol="0" anchor="t">
            <a:spAutoFit/>
          </a:bodyPr>
          <a:lstStyle/>
          <a:p>
            <a:pPr algn="ctr">
              <a:lnSpc>
                <a:spcPts val="3555"/>
              </a:lnSpc>
            </a:pPr>
            <a:r>
              <a:rPr lang="en-US" sz="2539" b="1">
                <a:solidFill>
                  <a:srgbClr val="000000"/>
                </a:solidFill>
                <a:latin typeface="Objectivity 1 Bold"/>
                <a:ea typeface="Objectivity 1 Bold"/>
                <a:cs typeface="Objectivity 1 Bold"/>
                <a:sym typeface="Objectivity 1 Bold"/>
              </a:rPr>
              <a:t>Łączenie przedmiotów </a:t>
            </a:r>
          </a:p>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i tematów pokrewnych</a:t>
            </a:r>
          </a:p>
        </p:txBody>
      </p:sp>
      <p:sp>
        <p:nvSpPr>
          <p:cNvPr id="18" name="TextBox 18"/>
          <p:cNvSpPr txBox="1"/>
          <p:nvPr/>
        </p:nvSpPr>
        <p:spPr>
          <a:xfrm>
            <a:off x="13995365" y="8798936"/>
            <a:ext cx="3450630" cy="907039"/>
          </a:xfrm>
          <a:prstGeom prst="rect">
            <a:avLst/>
          </a:prstGeom>
        </p:spPr>
        <p:txBody>
          <a:bodyPr lIns="0" tIns="0" rIns="0" bIns="0" rtlCol="0" anchor="t">
            <a:spAutoFit/>
          </a:bodyPr>
          <a:lstStyle/>
          <a:p>
            <a:pPr algn="ctr">
              <a:lnSpc>
                <a:spcPts val="3555"/>
              </a:lnSpc>
            </a:pPr>
            <a:r>
              <a:rPr lang="en-US" sz="2539" b="1">
                <a:solidFill>
                  <a:srgbClr val="000000"/>
                </a:solidFill>
                <a:latin typeface="Objectivity 1 Bold"/>
                <a:ea typeface="Objectivity 1 Bold"/>
                <a:cs typeface="Objectivity 1 Bold"/>
                <a:sym typeface="Objectivity 1 Bold"/>
              </a:rPr>
              <a:t>Wsparcie w rozwoju</a:t>
            </a:r>
          </a:p>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emocjonalnym</a:t>
            </a:r>
          </a:p>
        </p:txBody>
      </p:sp>
      <p:sp>
        <p:nvSpPr>
          <p:cNvPr id="19" name="TextBox 19"/>
          <p:cNvSpPr txBox="1"/>
          <p:nvPr/>
        </p:nvSpPr>
        <p:spPr>
          <a:xfrm>
            <a:off x="9383574" y="8798936"/>
            <a:ext cx="4017963" cy="459364"/>
          </a:xfrm>
          <a:prstGeom prst="rect">
            <a:avLst/>
          </a:prstGeom>
        </p:spPr>
        <p:txBody>
          <a:bodyPr lIns="0" tIns="0" rIns="0" bIns="0" rtlCol="0" anchor="t">
            <a:spAutoFit/>
          </a:bodyPr>
          <a:lstStyle/>
          <a:p>
            <a:pPr algn="ctr">
              <a:lnSpc>
                <a:spcPts val="3555"/>
              </a:lnSpc>
              <a:spcBef>
                <a:spcPct val="0"/>
              </a:spcBef>
            </a:pPr>
            <a:r>
              <a:rPr lang="en-US" sz="2539" b="1">
                <a:solidFill>
                  <a:srgbClr val="000000"/>
                </a:solidFill>
                <a:latin typeface="Objectivity 1 Bold"/>
                <a:ea typeface="Objectivity 1 Bold"/>
                <a:cs typeface="Objectivity 1 Bold"/>
                <a:sym typeface="Objectivity 1 Bold"/>
              </a:rPr>
              <a:t>Autonomia nauczyciela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960" y="586178"/>
            <a:ext cx="5619444" cy="1660996"/>
          </a:xfrm>
          <a:custGeom>
            <a:avLst/>
            <a:gdLst/>
            <a:ahLst/>
            <a:cxnLst/>
            <a:rect l="l" t="t" r="r" b="b"/>
            <a:pathLst>
              <a:path w="5619444" h="1660996">
                <a:moveTo>
                  <a:pt x="0" y="0"/>
                </a:moveTo>
                <a:lnTo>
                  <a:pt x="5619444" y="0"/>
                </a:lnTo>
                <a:lnTo>
                  <a:pt x="5619444" y="1660996"/>
                </a:lnTo>
                <a:lnTo>
                  <a:pt x="0" y="1660996"/>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845297" y="2909331"/>
            <a:ext cx="13738979" cy="1182602"/>
          </a:xfrm>
          <a:prstGeom prst="rect">
            <a:avLst/>
          </a:prstGeom>
        </p:spPr>
        <p:txBody>
          <a:bodyPr lIns="0" tIns="0" rIns="0" bIns="0" rtlCol="0" anchor="t">
            <a:spAutoFit/>
          </a:bodyPr>
          <a:lstStyle/>
          <a:p>
            <a:pPr algn="l">
              <a:lnSpc>
                <a:spcPts val="9262"/>
              </a:lnSpc>
            </a:pPr>
            <a:r>
              <a:rPr lang="en-US" sz="6615" b="1">
                <a:solidFill>
                  <a:srgbClr val="607EFF"/>
                </a:solidFill>
                <a:latin typeface="Objectivity 1 Bold"/>
                <a:ea typeface="Objectivity 1 Bold"/>
                <a:cs typeface="Objectivity 1 Bold"/>
                <a:sym typeface="Objectivity 1 Bold"/>
              </a:rPr>
              <a:t>STRONA INTERNETOWA</a:t>
            </a:r>
          </a:p>
        </p:txBody>
      </p:sp>
      <p:sp>
        <p:nvSpPr>
          <p:cNvPr id="4" name="TextBox 4"/>
          <p:cNvSpPr txBox="1"/>
          <p:nvPr/>
        </p:nvSpPr>
        <p:spPr>
          <a:xfrm>
            <a:off x="756960" y="4092979"/>
            <a:ext cx="16205587" cy="1174982"/>
          </a:xfrm>
          <a:prstGeom prst="rect">
            <a:avLst/>
          </a:prstGeom>
        </p:spPr>
        <p:txBody>
          <a:bodyPr lIns="0" tIns="0" rIns="0" bIns="0" rtlCol="0" anchor="t">
            <a:spAutoFit/>
          </a:bodyPr>
          <a:lstStyle/>
          <a:p>
            <a:pPr algn="l">
              <a:lnSpc>
                <a:spcPts val="9262"/>
              </a:lnSpc>
            </a:pPr>
            <a:r>
              <a:rPr lang="en-US" sz="6615" b="1">
                <a:solidFill>
                  <a:srgbClr val="00A686"/>
                </a:solidFill>
                <a:latin typeface="Objectivity 1 Bold"/>
                <a:ea typeface="Objectivity 1 Bold"/>
                <a:cs typeface="Objectivity 1 Bold"/>
                <a:sym typeface="Objectivity 1 Bold"/>
              </a:rPr>
              <a:t>WWW.REFORMA26.MEN.GOV.PL</a:t>
            </a:r>
          </a:p>
        </p:txBody>
      </p:sp>
      <p:pic>
        <p:nvPicPr>
          <p:cNvPr id="5" name="Picture 5"/>
          <p:cNvPicPr>
            <a:picLocks noChangeAspect="1"/>
          </p:cNvPicPr>
          <p:nvPr/>
        </p:nvPicPr>
        <p:blipFill>
          <a:blip r:embed="rId3"/>
          <a:stretch>
            <a:fillRect/>
          </a:stretch>
        </p:blipFill>
        <p:spPr>
          <a:xfrm>
            <a:off x="6373564" y="5253740"/>
            <a:ext cx="4972379" cy="497237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6808</Words>
  <Application>Microsoft Office PowerPoint</Application>
  <PresentationFormat>Niestandardowy</PresentationFormat>
  <Paragraphs>776</Paragraphs>
  <Slides>73</Slides>
  <Notes>16</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73</vt:i4>
      </vt:variant>
    </vt:vector>
  </HeadingPairs>
  <TitlesOfParts>
    <vt:vector size="81" baseType="lpstr">
      <vt:lpstr>Engram Warsaw</vt:lpstr>
      <vt:lpstr>Calibri</vt:lpstr>
      <vt:lpstr>Objectivity 1 Bold</vt:lpstr>
      <vt:lpstr>Arial</vt:lpstr>
      <vt:lpstr>Objectivity 2</vt:lpstr>
      <vt:lpstr>Objectivity 1</vt:lpstr>
      <vt:lpstr>Objectivity 2 Bold</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godzina 12.00 Aktualne 5-12-26-NOWA PODSTAWA PROGRAMOWA - prezentacja ośrodków</dc:title>
  <dc:creator>Marta Wnukowicz</dc:creator>
  <cp:lastModifiedBy>Monika Sobczak</cp:lastModifiedBy>
  <cp:revision>9</cp:revision>
  <dcterms:created xsi:type="dcterms:W3CDTF">2006-08-16T00:00:00Z</dcterms:created>
  <dcterms:modified xsi:type="dcterms:W3CDTF">2026-02-08T10:51:37Z</dcterms:modified>
  <dc:identifier>DAHAWg6CTE0</dc:identifier>
</cp:coreProperties>
</file>