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</p:sldIdLst>
  <p:sldSz cx="18288000" cy="10287000"/>
  <p:notesSz cx="6858000" cy="9144000"/>
  <p:embeddedFontLst>
    <p:embeddedFont>
      <p:font typeface="Engram Warsaw" panose="020B0604020202020204" charset="-18"/>
      <p:regular r:id="rId40"/>
    </p:embeddedFont>
    <p:embeddedFont>
      <p:font typeface="Objectivity 1" panose="020B0604020202020204" charset="-18"/>
      <p:regular r:id="rId41"/>
    </p:embeddedFont>
    <p:embeddedFont>
      <p:font typeface="Objectivity 1 Bold" panose="020B0604020202020204" charset="-18"/>
      <p:regular r:id="rId42"/>
    </p:embeddedFont>
    <p:embeddedFont>
      <p:font typeface="Objectivity 2" panose="020B0604020202020204" charset="-18"/>
      <p:regular r:id="rId43"/>
    </p:embeddedFont>
    <p:embeddedFont>
      <p:font typeface="Objectivity 2 Bold" panose="020B0604020202020204" charset="-18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9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Celem wprowadzenia jest przekazanie wstępnej informacji o tym, o czym będziemy mówić . Chodzi o: wzmacnianie założeń reformy, perspektywę nauczyciela i ucznia oraz gotowość PDN do towarzyszenia szkołom we wdrażaniu każdego aspektu zmiany. Całość dotycząca obszarów przedmiotowych jest skonstruowana na zasadzie porównań PP z 2017 i 2026 r. Kluczowe wydaje się, w zależności od adresata spotkania - n-le/rodzice, zwrócenie uwagi na odpowiednie slajdy: n-le - korzyści dla nauczyciela, rodzice dla ucznia. 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Dzięki dostosowaniu zakresu treści do realnego czasu nauki uczeń będzie mógł skupić się na głębokim rozumieniu matematyki, nie będzie zmuszony do szybkiego przerabiania materiału.</a:t>
            </a:r>
          </a:p>
          <a:p>
            <a:endParaRPr lang="en-US"/>
          </a:p>
          <a:p>
            <a:r>
              <a:rPr lang="en-US"/>
              <a:t>Pokazanie zastosowań matematyki w sytuacjach z życia codziennego. Opracowanie modułu finansowego zbudowanego wokół poznanych przez ucznia własności matematycznych.</a:t>
            </a:r>
          </a:p>
          <a:p>
            <a:endParaRPr lang="en-US"/>
          </a:p>
          <a:p>
            <a:r>
              <a:rPr lang="en-US"/>
              <a:t>Stopniowe budowanie umiejętności argumentacji polega na systematycznym przechodzeniu od prostych wyjaśnień do coraz bardziej złożonych uzasadnień matematycznych i analitycznych w oparciu o praktyczne zadania (finanse, analiza danych, sytuacje z życia codziennego).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Nowa podstawa z 2026 r. kładzie duży nacisk na dociekanie naukowe wymagając od uczniów m.in. formułowania pytań badawczych, stawiania hipotez. W wersji z 2017 r. nacisk kładziono przede wszystkim na proste prowadzenie obserwacji, pomiarów i dokumentowanie wyników zgodnie z instrukcją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Do przedmiotów przyrodniczych należą biologia, geografia fizyka i chemia.</a:t>
            </a:r>
          </a:p>
          <a:p>
            <a:r>
              <a:rPr lang="en-US"/>
              <a:t>Moduły tematyczne są poświęcone konkretnym zjawiskom o interdyscyplinarnym charakterze</a:t>
            </a:r>
          </a:p>
          <a:p>
            <a:r>
              <a:rPr lang="en-US"/>
              <a:t>i mają na celu integrowanie wiedzy i umiejętności z różnych przedmiotów wokół istotnych</a:t>
            </a:r>
          </a:p>
          <a:p>
            <a:r>
              <a:rPr lang="en-US"/>
              <a:t>zagadnień i problemów.</a:t>
            </a:r>
          </a:p>
          <a:p>
            <a:r>
              <a:rPr lang="en-US"/>
              <a:t>W geografii są moduły medialny, ekonomiczno- finansowy i klimatyczny.</a:t>
            </a:r>
          </a:p>
          <a:p>
            <a:r>
              <a:rPr lang="en-US"/>
              <a:t>We wszystkich przedmiotach przyrodniczych jest moduł klimatyczny.</a:t>
            </a:r>
          </a:p>
          <a:p>
            <a:r>
              <a:rPr lang="en-US"/>
              <a:t>Dział Ziemia i Wszechświat realizowany na fizyce daje uczniowi podstawy do rozumienia świata w makroskali.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 raz pierwszy AI pojawia się jako realny obszar edukacyjny, a nie ciekawostka.</a:t>
            </a:r>
          </a:p>
          <a:p>
            <a:r>
              <a:rPr lang="en-US"/>
              <a:t>Uczniowie uczą się, jak działają modele, jak je trenować i – co najważniejsze – jak krytycznie oceniać wyniki.</a:t>
            </a:r>
          </a:p>
          <a:p>
            <a:r>
              <a:rPr lang="en-US"/>
              <a:t>Dzięki temu nie traktują sztucznej inteligencji bezrefleksyjnie, ale świadomie i odpowiedzialnie z niej korzystają.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Przygotowanie do pracy z AI i nowoczesnych technologii – uczeń nie tylko korzysta z narzędzi cyfrowych, ale rozumie ich działanie i potrafi świadomie je wykorzystywać w nauce i przyszłej pracy.</a:t>
            </a:r>
          </a:p>
          <a:p>
            <a:endParaRPr lang="en-US"/>
          </a:p>
          <a:p>
            <a:r>
              <a:rPr lang="en-US"/>
              <a:t>Rozwój krytycznego myślenia – uczeń uczy się analizować informacje, oceniać wiarygodność wyników AI i podejmować przemyślane decyzje zamiast bezrefleksyjnego kopiowania odpowiedzi.</a:t>
            </a:r>
          </a:p>
          <a:p>
            <a:endParaRPr lang="en-US"/>
          </a:p>
          <a:p>
            <a:r>
              <a:rPr lang="en-US"/>
              <a:t>Większe bezpieczeństwo cyfrowe – uczeń potrafi chronić swoje dane, rozpoznawać zagrożenia w sieci i świadomie reagować na sytuacje ryzykowne.</a:t>
            </a:r>
          </a:p>
          <a:p>
            <a:endParaRPr lang="en-US"/>
          </a:p>
          <a:p>
            <a:r>
              <a:rPr lang="en-US"/>
              <a:t>Odpowiedzialne korzystanie z technologii – uczeń rozumie konsekwencje działań online i używa narzędzi cyfrowych w sposób etyczny, zgodny z prawem i z szacunkiem dla innych.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Mamy ndzieję, ze reforma przyczyni się do zwiększenia skuteczności nauczania.</a:t>
            </a:r>
          </a:p>
          <a:p>
            <a:endParaRPr lang="en-US"/>
          </a:p>
          <a:p>
            <a:r>
              <a:rPr lang="en-US"/>
              <a:t>Rozwiązania metodyczne: projekty, działania, realne problemy – wymagają do nauczyciela większego zaagngażowania, ale zwiększają atrakcyjność i skutecnośc przekazu</a:t>
            </a:r>
          </a:p>
          <a:p>
            <a:endParaRPr lang="en-US"/>
          </a:p>
          <a:p>
            <a:r>
              <a:rPr lang="en-US"/>
              <a:t>Nowe treści dostosowane do rozwoju technologii: AI i ML – nauczyciel przyblizą realne potrzeby współczesnego świata i rozwoja zainteresowania uczniów.</a:t>
            </a:r>
          </a:p>
          <a:p>
            <a:endParaRPr lang="en-US"/>
          </a:p>
          <a:p>
            <a:r>
              <a:rPr lang="en-US"/>
              <a:t>Wzmocnienie roli wychowawczej: cyberbezpieczeństwo i odpowiedzialność cyfrowa – informatyka staje się przestrzenią kształtowania bezpiecznych i dojrzałych postaw w świecie cyfrowym.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17" Type="http://schemas.openxmlformats.org/officeDocument/2006/relationships/image" Target="../media/image46.png"/><Relationship Id="rId2" Type="http://schemas.openxmlformats.org/officeDocument/2006/relationships/image" Target="../media/image11.png"/><Relationship Id="rId16" Type="http://schemas.openxmlformats.org/officeDocument/2006/relationships/image" Target="../media/image4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6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09720" y="-86486"/>
            <a:ext cx="10459972" cy="10459972"/>
          </a:xfrm>
          <a:custGeom>
            <a:avLst/>
            <a:gdLst/>
            <a:ahLst/>
            <a:cxnLst/>
            <a:rect l="l" t="t" r="r" b="b"/>
            <a:pathLst>
              <a:path w="10459972" h="10459972">
                <a:moveTo>
                  <a:pt x="0" y="0"/>
                </a:moveTo>
                <a:lnTo>
                  <a:pt x="10459971" y="0"/>
                </a:lnTo>
                <a:lnTo>
                  <a:pt x="10459971" y="10459972"/>
                </a:lnTo>
                <a:lnTo>
                  <a:pt x="0" y="104599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4743555" y="1593731"/>
            <a:ext cx="2984717" cy="6625416"/>
          </a:xfrm>
          <a:custGeom>
            <a:avLst/>
            <a:gdLst/>
            <a:ahLst/>
            <a:cxnLst/>
            <a:rect l="l" t="t" r="r" b="b"/>
            <a:pathLst>
              <a:path w="2984717" h="6625416">
                <a:moveTo>
                  <a:pt x="0" y="0"/>
                </a:moveTo>
                <a:lnTo>
                  <a:pt x="2984717" y="0"/>
                </a:lnTo>
                <a:lnTo>
                  <a:pt x="2984717" y="6625416"/>
                </a:lnTo>
                <a:lnTo>
                  <a:pt x="0" y="66254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1679902" y="2603155"/>
            <a:ext cx="3308585" cy="4606568"/>
          </a:xfrm>
          <a:custGeom>
            <a:avLst/>
            <a:gdLst/>
            <a:ahLst/>
            <a:cxnLst/>
            <a:rect l="l" t="t" r="r" b="b"/>
            <a:pathLst>
              <a:path w="3308585" h="4606568">
                <a:moveTo>
                  <a:pt x="0" y="0"/>
                </a:moveTo>
                <a:lnTo>
                  <a:pt x="3308584" y="0"/>
                </a:lnTo>
                <a:lnTo>
                  <a:pt x="3308584" y="4606568"/>
                </a:lnTo>
                <a:lnTo>
                  <a:pt x="0" y="46065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13359" y="439798"/>
            <a:ext cx="4779785" cy="1399174"/>
          </a:xfrm>
          <a:custGeom>
            <a:avLst/>
            <a:gdLst/>
            <a:ahLst/>
            <a:cxnLst/>
            <a:rect l="l" t="t" r="r" b="b"/>
            <a:pathLst>
              <a:path w="4779785" h="1399174">
                <a:moveTo>
                  <a:pt x="0" y="0"/>
                </a:moveTo>
                <a:lnTo>
                  <a:pt x="4779785" y="0"/>
                </a:lnTo>
                <a:lnTo>
                  <a:pt x="4779785" y="1399174"/>
                </a:lnTo>
                <a:lnTo>
                  <a:pt x="0" y="13991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0" y="3870895"/>
            <a:ext cx="7484478" cy="7484478"/>
          </a:xfrm>
          <a:custGeom>
            <a:avLst/>
            <a:gdLst/>
            <a:ahLst/>
            <a:cxnLst/>
            <a:rect l="l" t="t" r="r" b="b"/>
            <a:pathLst>
              <a:path w="7484478" h="7484478">
                <a:moveTo>
                  <a:pt x="0" y="0"/>
                </a:moveTo>
                <a:lnTo>
                  <a:pt x="7484478" y="0"/>
                </a:lnTo>
                <a:lnTo>
                  <a:pt x="7484478" y="7484478"/>
                </a:lnTo>
                <a:lnTo>
                  <a:pt x="0" y="74844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513359" y="358556"/>
            <a:ext cx="17774641" cy="6373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554"/>
              </a:lnSpc>
            </a:pPr>
            <a:endParaRPr/>
          </a:p>
          <a:p>
            <a:pPr algn="l">
              <a:lnSpc>
                <a:spcPts val="12554"/>
              </a:lnSpc>
            </a:pPr>
            <a:r>
              <a:rPr lang="en-US" sz="8967" b="1">
                <a:solidFill>
                  <a:srgbClr val="FFFF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NOWA PODSTAWA PROGRAMOWA</a:t>
            </a:r>
          </a:p>
          <a:p>
            <a:pPr algn="just">
              <a:lnSpc>
                <a:spcPts val="12554"/>
              </a:lnSpc>
              <a:spcBef>
                <a:spcPct val="0"/>
              </a:spcBef>
            </a:pPr>
            <a:r>
              <a:rPr lang="en-US" sz="8967" b="1">
                <a:solidFill>
                  <a:srgbClr val="FFFF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REFORMA26 </a:t>
            </a:r>
          </a:p>
        </p:txBody>
      </p:sp>
      <p:sp>
        <p:nvSpPr>
          <p:cNvPr id="8" name="Freeform 8"/>
          <p:cNvSpPr/>
          <p:nvPr/>
        </p:nvSpPr>
        <p:spPr>
          <a:xfrm>
            <a:off x="7289550" y="8589377"/>
            <a:ext cx="804407" cy="804407"/>
          </a:xfrm>
          <a:custGeom>
            <a:avLst/>
            <a:gdLst/>
            <a:ahLst/>
            <a:cxnLst/>
            <a:rect l="l" t="t" r="r" b="b"/>
            <a:pathLst>
              <a:path w="804407" h="804407">
                <a:moveTo>
                  <a:pt x="0" y="0"/>
                </a:moveTo>
                <a:lnTo>
                  <a:pt x="804408" y="0"/>
                </a:lnTo>
                <a:lnTo>
                  <a:pt x="804408" y="804407"/>
                </a:lnTo>
                <a:lnTo>
                  <a:pt x="0" y="8044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4101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171700"/>
            <a:ext cx="16403041" cy="7214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15"/>
              </a:lnSpc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Nowa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Programowa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założenia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reformy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Przejście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od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przeładowanych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podejścia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kompetencyjnego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nacisk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sprawczość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przez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działanie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doświadczenie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Wzmocnienie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kompetencji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kluczowych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: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krytyczne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myślenie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współpraca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komunikacja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kreatywność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Integrację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wiedzy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łączenie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przedmiotów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moduły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tematyczne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interdyscyplinarność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562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9843" y="2400300"/>
            <a:ext cx="15796958" cy="6509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15"/>
              </a:lnSpc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Nowa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Programowa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założenia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reformy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Wprowadza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zmiany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m.in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promuje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większą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autonomię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dydaktyczną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swobodniejszy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dobór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kolejności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narzędzi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Dba o to, aby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dostrzegł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sens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nauki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powiązanie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między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przedmiotami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angażował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oparte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projektach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eksperymentach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rozwiązywaniu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problemów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3339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9526" y="2171700"/>
            <a:ext cx="16528504" cy="6212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5"/>
              </a:lnSpc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Mazowieckie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placówki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doskonalenia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nauczycieli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Wspierają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szkoły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nauczycieli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Organizują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Zapewniają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pomoc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doradców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metodycznych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wspierających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interpretację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planowanie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Organizują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współpracy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budują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środowisko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wymiany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doświadczeń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Pomagają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szkołom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procesie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rozwoju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adaptacji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wyzwań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edukacyjnych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5204009" cy="3518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MATEMATYKA</a:t>
            </a:r>
          </a:p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PRZEDMIOTY PRZYRODNICZE</a:t>
            </a:r>
          </a:p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INFORMATYKA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672658" y="719320"/>
            <a:ext cx="398725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MATEMATYKA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9699" y="2781300"/>
            <a:ext cx="8751508" cy="5663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3608" lvl="1" indent="-336804" algn="l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Ocenianie głównie sumujące, weryfikacja wyników</a:t>
            </a:r>
          </a:p>
          <a:p>
            <a:pPr algn="l">
              <a:lnSpc>
                <a:spcPts val="4368"/>
              </a:lnSpc>
            </a:pPr>
            <a:endParaRPr lang="en-US" sz="312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4368"/>
              </a:lnSpc>
            </a:pPr>
            <a:endParaRPr lang="en-US" sz="312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73608" lvl="1" indent="-336804" algn="l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 reprodukuje procedury </a:t>
            </a:r>
          </a:p>
          <a:p>
            <a:pPr algn="l">
              <a:lnSpc>
                <a:spcPts val="4368"/>
              </a:lnSpc>
            </a:pPr>
            <a:r>
              <a:rPr lang="en-US" sz="312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    i rozwiązania</a:t>
            </a:r>
          </a:p>
          <a:p>
            <a:pPr marL="673608" lvl="1" indent="-336804" algn="l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oparte głównie na podręczniku</a:t>
            </a:r>
          </a:p>
          <a:p>
            <a:pPr algn="l">
              <a:lnSpc>
                <a:spcPts val="4368"/>
              </a:lnSpc>
            </a:pPr>
            <a:r>
              <a:rPr lang="en-US" sz="312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marL="673608" lvl="1" indent="-336804" algn="l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Mniejsza autonomia nauczyciela</a:t>
            </a:r>
          </a:p>
          <a:p>
            <a:pPr algn="l">
              <a:lnSpc>
                <a:spcPts val="5515"/>
              </a:lnSpc>
              <a:spcBef>
                <a:spcPct val="0"/>
              </a:spcBef>
            </a:pPr>
            <a:endParaRPr lang="en-US" sz="312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888846" y="2781300"/>
            <a:ext cx="9292596" cy="7320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3608" lvl="1" indent="-336804" algn="l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Monitorowanie postępów uczniów, udzielanie wsparcia w zakresie rozpoznawania mocnych stron ucznia, pomoc w definiowaniu celów rozwojowych</a:t>
            </a:r>
          </a:p>
          <a:p>
            <a:pPr marL="673608" lvl="1" indent="-336804" algn="l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 myśli krytycznie, rozwiązuje problemy, współpracuje z innymi</a:t>
            </a:r>
          </a:p>
          <a:p>
            <a:pPr marL="673608" lvl="1" indent="-336804" algn="l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Nauczanie oparte na projektach, doświadczeniach, aktywnościach </a:t>
            </a:r>
          </a:p>
          <a:p>
            <a:pPr marL="673608" lvl="1" indent="-336804" algn="l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 autonomia, elastyczność metod</a:t>
            </a:r>
          </a:p>
          <a:p>
            <a:pPr marL="673608" lvl="1" indent="-336804" algn="l">
              <a:lnSpc>
                <a:spcPts val="4368"/>
              </a:lnSpc>
              <a:buFont typeface="Arial"/>
              <a:buChar char="•"/>
            </a:pPr>
            <a:r>
              <a:rPr lang="en-US" sz="312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Sprecyzowanie roli kalkulatora i aplikacji komputerowych w rozwijaniu      umiejętności matematycznych</a:t>
            </a:r>
          </a:p>
          <a:p>
            <a:pPr algn="l">
              <a:lnSpc>
                <a:spcPts val="5515"/>
              </a:lnSpc>
              <a:spcBef>
                <a:spcPct val="0"/>
              </a:spcBef>
            </a:pPr>
            <a:endParaRPr lang="en-US" sz="312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1335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52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672658" y="719320"/>
            <a:ext cx="3987254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MATEMATYKA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788946"/>
            <a:ext cx="7845861" cy="5488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8376" lvl="1" indent="-369188" algn="l">
              <a:lnSpc>
                <a:spcPts val="4787"/>
              </a:lnSpc>
              <a:buFont typeface="Arial"/>
              <a:buChar char="•"/>
            </a:pPr>
            <a:r>
              <a:rPr lang="en-US" sz="341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Matematyka oparta głównie na ćwiczeniach rachunkowych          i zadaniach schematycznych</a:t>
            </a:r>
          </a:p>
          <a:p>
            <a:pPr marL="738376" lvl="1" indent="-369188" algn="l">
              <a:lnSpc>
                <a:spcPts val="4787"/>
              </a:lnSpc>
              <a:buFont typeface="Arial"/>
              <a:buChar char="•"/>
            </a:pPr>
            <a:r>
              <a:rPr lang="en-US" sz="341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Nauczanie w niewielkim stopniu powiązane z praktycznymi sytuacjami życia codziennego</a:t>
            </a:r>
          </a:p>
          <a:p>
            <a:pPr marL="738376" lvl="1" indent="-369188" algn="l">
              <a:lnSpc>
                <a:spcPts val="4787"/>
              </a:lnSpc>
              <a:buFont typeface="Arial"/>
              <a:buChar char="•"/>
            </a:pPr>
            <a:r>
              <a:rPr lang="en-US" sz="341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Minimalna integracja międzyprzedmiotowa</a:t>
            </a:r>
          </a:p>
          <a:p>
            <a:pPr algn="l">
              <a:lnSpc>
                <a:spcPts val="5515"/>
              </a:lnSpc>
              <a:spcBef>
                <a:spcPct val="0"/>
              </a:spcBef>
            </a:pPr>
            <a:endParaRPr lang="en-US" sz="341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144000" y="2779421"/>
            <a:ext cx="8948835" cy="7109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5197" lvl="1" indent="-347599" algn="l">
              <a:lnSpc>
                <a:spcPts val="4507"/>
              </a:lnSpc>
              <a:buFont typeface="Arial"/>
              <a:buChar char="•"/>
            </a:pPr>
            <a:r>
              <a:rPr lang="en-US" sz="321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Matematyka jako narzędzie do rozwiązywania realnych problemów,  uczenie przez działanie </a:t>
            </a:r>
          </a:p>
          <a:p>
            <a:pPr marL="695197" lvl="1" indent="-347599" algn="l">
              <a:lnSpc>
                <a:spcPts val="4507"/>
              </a:lnSpc>
              <a:buFont typeface="Arial"/>
              <a:buChar char="•"/>
            </a:pPr>
            <a:r>
              <a:rPr lang="en-US" sz="321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Zwiększenie nacisku na dostrzeganie matematyki w otaczającym świecie, jej zastosowania w innych dziedzinach</a:t>
            </a:r>
          </a:p>
          <a:p>
            <a:pPr marL="695197" lvl="1" indent="-347599" algn="l">
              <a:lnSpc>
                <a:spcPts val="4507"/>
              </a:lnSpc>
              <a:buFont typeface="Arial"/>
              <a:buChar char="•"/>
            </a:pPr>
            <a:r>
              <a:rPr lang="en-US" sz="321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Silna interdyscyplinarność - matematyka w projektach międzyprzedmiotowych, modułach        i realnych zadaniach </a:t>
            </a:r>
          </a:p>
          <a:p>
            <a:pPr algn="l">
              <a:lnSpc>
                <a:spcPts val="5515"/>
              </a:lnSpc>
            </a:pPr>
            <a:endParaRPr lang="en-US" sz="321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  <a:spcBef>
                <a:spcPct val="0"/>
              </a:spcBef>
            </a:pPr>
            <a:endParaRPr lang="en-US" sz="321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1335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52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130094" y="719320"/>
            <a:ext cx="6966906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UCZNIA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378343"/>
            <a:ext cx="16327887" cy="5175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603" lvl="1" indent="-421301" algn="l">
              <a:lnSpc>
                <a:spcPts val="6829"/>
              </a:lnSpc>
              <a:buFont typeface="Arial"/>
              <a:buChar char="•"/>
            </a:pPr>
            <a:r>
              <a:rPr lang="en-US" sz="3902" u="none" strike="noStrike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Zakres treści, dostosowany do realnego czasu nauki</a:t>
            </a:r>
          </a:p>
          <a:p>
            <a:pPr marL="842603" lvl="1" indent="-421301" algn="l">
              <a:lnSpc>
                <a:spcPts val="6829"/>
              </a:lnSpc>
              <a:buFont typeface="Arial"/>
              <a:buChar char="•"/>
            </a:pPr>
            <a:r>
              <a:rPr lang="en-US" sz="3902" u="none" strike="noStrike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Stosowanie matematyki w realnych sytuacjach życiowych</a:t>
            </a:r>
          </a:p>
          <a:p>
            <a:pPr marL="842603" lvl="1" indent="-421301" algn="l">
              <a:lnSpc>
                <a:spcPts val="6829"/>
              </a:lnSpc>
              <a:buFont typeface="Arial"/>
              <a:buChar char="•"/>
            </a:pPr>
            <a:r>
              <a:rPr lang="en-US" sz="3902" u="none" strike="noStrike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 przez działanie, prowadzenie zajęć w sposób aktywny, realizacja eksperymentów, projektów, rozwiązywanie problemów</a:t>
            </a:r>
          </a:p>
          <a:p>
            <a:pPr marL="842603" lvl="1" indent="-421301" algn="l">
              <a:lnSpc>
                <a:spcPts val="6829"/>
              </a:lnSpc>
              <a:buFont typeface="Arial"/>
              <a:buChar char="•"/>
            </a:pPr>
            <a:r>
              <a:rPr lang="en-US" sz="3902" u="none" strike="noStrike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Stopniowe budowanie umiejętności argumentacji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130094" y="719320"/>
            <a:ext cx="6966906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UCZNIA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472105"/>
            <a:ext cx="17527366" cy="561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0" lvl="1" indent="-421005" algn="l">
              <a:lnSpc>
                <a:spcPts val="6825"/>
              </a:lnSpc>
              <a:buFont typeface="Arial"/>
              <a:buChar char="•"/>
            </a:pPr>
            <a:r>
              <a:rPr lang="en-US" sz="3900" u="none" strike="noStrike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Rozwój kompetencji XXI wieku, nacisk na myślenie logiczne, analizę danych, kreatywność, współpracę</a:t>
            </a:r>
          </a:p>
          <a:p>
            <a:pPr marL="842010" lvl="1" indent="-421005" algn="l">
              <a:lnSpc>
                <a:spcPts val="6825"/>
              </a:lnSpc>
              <a:buFont typeface="Arial"/>
              <a:buChar char="•"/>
            </a:pPr>
            <a:r>
              <a:rPr lang="en-US" sz="3900" u="none" strike="noStrike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Integracja międzyprzedmiotowa</a:t>
            </a:r>
          </a:p>
          <a:p>
            <a:pPr marL="842010" lvl="1" indent="-421005" algn="l">
              <a:lnSpc>
                <a:spcPts val="6825"/>
              </a:lnSpc>
              <a:buFont typeface="Arial"/>
              <a:buChar char="•"/>
            </a:pPr>
            <a:r>
              <a:rPr lang="en-US" sz="3900" u="none" strike="noStrike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Wspieranie rozwoju ucznia</a:t>
            </a:r>
          </a:p>
          <a:p>
            <a:pPr marL="0" lvl="0" indent="0" algn="l">
              <a:lnSpc>
                <a:spcPts val="5515"/>
              </a:lnSpc>
              <a:spcBef>
                <a:spcPct val="0"/>
              </a:spcBef>
            </a:pPr>
            <a:endParaRPr lang="en-US" sz="3900" u="none" strike="noStrike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0" lvl="0" indent="0" algn="l">
              <a:lnSpc>
                <a:spcPts val="5515"/>
              </a:lnSpc>
              <a:spcBef>
                <a:spcPct val="0"/>
              </a:spcBef>
            </a:pPr>
            <a:endParaRPr lang="en-US" sz="3900" u="none" strike="noStrike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0" lvl="0" indent="0" algn="l">
              <a:lnSpc>
                <a:spcPts val="5515"/>
              </a:lnSpc>
              <a:spcBef>
                <a:spcPct val="0"/>
              </a:spcBef>
            </a:pPr>
            <a:endParaRPr lang="en-US" sz="3900" u="none" strike="noStrike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440643" y="719320"/>
            <a:ext cx="8646957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NAUCZYCIELA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041677"/>
            <a:ext cx="16167069" cy="725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31" lvl="1" indent="-399416" algn="l">
              <a:lnSpc>
                <a:spcPts val="6438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 autonomia i elastyczność polegająca na samodzielnym wyborze treści fakultatywnych, możliwość zmiany kolejności realizowanych treści, dostosowanie metod nauczania do potrzeb uczniów</a:t>
            </a:r>
          </a:p>
          <a:p>
            <a:pPr marL="798831" lvl="1" indent="-399416" algn="l">
              <a:lnSpc>
                <a:spcPts val="6438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Bardziej realistyczny zakres treści</a:t>
            </a:r>
          </a:p>
          <a:p>
            <a:pPr marL="798831" lvl="1" indent="-399416" algn="l">
              <a:lnSpc>
                <a:spcPts val="6438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Bogaty zestaw metod pracy angażujących uczniów - realizacja projektów, modułów tematycznych, doświadczeń</a:t>
            </a:r>
          </a:p>
          <a:p>
            <a:pPr marL="798831" lvl="1" indent="-399416" algn="l">
              <a:lnSpc>
                <a:spcPts val="6438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Monitorowanie procesu uczenia się ucznia</a:t>
            </a:r>
          </a:p>
          <a:p>
            <a:pPr marL="798831" lvl="1" indent="-399416" algn="l">
              <a:lnSpc>
                <a:spcPts val="6438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Interdyscyplinarność, współpraca z innymi przedmiotami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454444" y="719320"/>
            <a:ext cx="4051756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 PRZYRODA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759454"/>
            <a:ext cx="8481543" cy="5672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7881" lvl="1" indent="-338941" algn="l">
              <a:lnSpc>
                <a:spcPts val="4395"/>
              </a:lnSpc>
              <a:buFont typeface="Arial"/>
              <a:buChar char="•"/>
            </a:pPr>
            <a:r>
              <a:rPr lang="en-US" sz="31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 klasie IV</a:t>
            </a:r>
          </a:p>
          <a:p>
            <a:pPr marL="677881" lvl="1" indent="-338941" algn="l">
              <a:lnSpc>
                <a:spcPts val="4395"/>
              </a:lnSpc>
              <a:buFont typeface="Arial"/>
              <a:buChar char="•"/>
            </a:pPr>
            <a:r>
              <a:rPr lang="en-US" sz="31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Duża liczba wymagań szczegółowych</a:t>
            </a:r>
          </a:p>
          <a:p>
            <a:pPr algn="l">
              <a:lnSpc>
                <a:spcPts val="13214"/>
              </a:lnSpc>
            </a:pPr>
            <a:endParaRPr lang="en-US" sz="313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4395"/>
              </a:lnSpc>
            </a:pPr>
            <a:endParaRPr lang="en-US" sz="313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77881" lvl="1" indent="-338941" algn="l">
              <a:lnSpc>
                <a:spcPts val="4395"/>
              </a:lnSpc>
              <a:buFont typeface="Arial"/>
              <a:buChar char="•"/>
            </a:pPr>
            <a:r>
              <a:rPr lang="en-US" sz="31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Obserwacja, doświadczanie                 i dokumentowanie wyników za pomocą opisu, fotografii lub rysunku</a:t>
            </a:r>
          </a:p>
          <a:p>
            <a:pPr algn="l">
              <a:lnSpc>
                <a:spcPts val="5515"/>
              </a:lnSpc>
              <a:spcBef>
                <a:spcPct val="0"/>
              </a:spcBef>
            </a:pPr>
            <a:endParaRPr lang="en-US" sz="313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994903" y="2759454"/>
            <a:ext cx="9165823" cy="5520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7927" lvl="1" indent="-338963" algn="l">
              <a:lnSpc>
                <a:spcPts val="4396"/>
              </a:lnSpc>
              <a:buFont typeface="Arial"/>
              <a:buChar char="•"/>
            </a:pPr>
            <a:r>
              <a:rPr lang="en-US" sz="314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 klasach IV–VI </a:t>
            </a:r>
          </a:p>
          <a:p>
            <a:pPr marL="677927" lvl="1" indent="-338963" algn="l">
              <a:lnSpc>
                <a:spcPts val="4396"/>
              </a:lnSpc>
              <a:buFont typeface="Arial"/>
              <a:buChar char="•"/>
            </a:pPr>
            <a:r>
              <a:rPr lang="en-US" sz="314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Mniejsza liczba wymagań szczegółowych </a:t>
            </a:r>
          </a:p>
          <a:p>
            <a:pPr marL="677927" lvl="1" indent="-338963" algn="l">
              <a:lnSpc>
                <a:spcPts val="4396"/>
              </a:lnSpc>
              <a:buFont typeface="Arial"/>
              <a:buChar char="•"/>
            </a:pPr>
            <a:r>
              <a:rPr lang="en-US" sz="314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Grupowanie zajęć w bloki</a:t>
            </a:r>
          </a:p>
          <a:p>
            <a:pPr marL="677927" lvl="1" indent="-338963" algn="l">
              <a:lnSpc>
                <a:spcPts val="4396"/>
              </a:lnSpc>
              <a:buFont typeface="Arial"/>
              <a:buChar char="•"/>
            </a:pPr>
            <a:r>
              <a:rPr lang="en-US" sz="314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Realizacji zajęć terenowych jako obligatoryjnych</a:t>
            </a:r>
          </a:p>
          <a:p>
            <a:pPr algn="l">
              <a:lnSpc>
                <a:spcPts val="4396"/>
              </a:lnSpc>
            </a:pPr>
            <a:endParaRPr lang="en-US" sz="314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77927" lvl="1" indent="-338963" algn="l">
              <a:lnSpc>
                <a:spcPts val="4396"/>
              </a:lnSpc>
              <a:buFont typeface="Arial"/>
              <a:buChar char="•"/>
            </a:pPr>
            <a:r>
              <a:rPr lang="en-US" sz="314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 nie tylko obserwuje, ale samodzielnie formułuje pytania badawcze, stawia hipotezy, planuje badania i</a:t>
            </a:r>
            <a:r>
              <a:rPr lang="en-US" sz="314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14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weryfikuje ich efekty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335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52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620000" y="731374"/>
            <a:ext cx="3518356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 PRZYRODA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877761"/>
            <a:ext cx="7759708" cy="4450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1060" lvl="1" indent="-360530" algn="l">
              <a:lnSpc>
                <a:spcPts val="4675"/>
              </a:lnSpc>
              <a:buFont typeface="Arial"/>
              <a:buChar char="•"/>
            </a:pPr>
            <a:r>
              <a:rPr lang="en-US" sz="33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 klasie V rozdzielenie na geografię i biologię,                  co utrudniało dostrzeganie powiązań między zjawiskami</a:t>
            </a:r>
          </a:p>
          <a:p>
            <a:pPr algn="l">
              <a:lnSpc>
                <a:spcPts val="5515"/>
              </a:lnSpc>
            </a:pPr>
            <a:r>
              <a:rPr lang="en-US" sz="39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</a:p>
          <a:p>
            <a:pPr algn="l">
              <a:lnSpc>
                <a:spcPts val="5515"/>
              </a:lnSpc>
            </a:pPr>
            <a:endParaRPr lang="en-US" sz="3939" b="1">
              <a:solidFill>
                <a:srgbClr val="000000"/>
              </a:solidFill>
              <a:latin typeface="Objectivity 1 Bold"/>
              <a:ea typeface="Objectivity 1 Bold"/>
              <a:cs typeface="Objectivity 1 Bold"/>
              <a:sym typeface="Objectivity 1 Bold"/>
            </a:endParaRPr>
          </a:p>
          <a:p>
            <a:pPr algn="l">
              <a:lnSpc>
                <a:spcPts val="5515"/>
              </a:lnSpc>
              <a:spcBef>
                <a:spcPct val="0"/>
              </a:spcBef>
            </a:pPr>
            <a:endParaRPr lang="en-US" sz="3939" b="1">
              <a:solidFill>
                <a:srgbClr val="000000"/>
              </a:solidFill>
              <a:latin typeface="Objectivity 1 Bold"/>
              <a:ea typeface="Objectivity 1 Bold"/>
              <a:cs typeface="Objectivity 1 Bold"/>
              <a:sym typeface="Objectivity 1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931051" y="2877761"/>
            <a:ext cx="8938437" cy="6603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1105" lvl="1" indent="-360553" algn="l">
              <a:lnSpc>
                <a:spcPts val="4675"/>
              </a:lnSpc>
              <a:buFont typeface="Arial"/>
              <a:buChar char="•"/>
            </a:pPr>
            <a:r>
              <a:rPr lang="en-US" sz="33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Integracja elementów biologii, geografii, chemii i fizyki w ramach całego cyklu nauczania</a:t>
            </a:r>
          </a:p>
          <a:p>
            <a:pPr algn="l">
              <a:lnSpc>
                <a:spcPts val="4675"/>
              </a:lnSpc>
            </a:pPr>
            <a:endParaRPr lang="en-US" sz="333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21105" lvl="1" indent="-360553" algn="l">
              <a:lnSpc>
                <a:spcPts val="4675"/>
              </a:lnSpc>
              <a:buFont typeface="Arial"/>
              <a:buChar char="•"/>
            </a:pPr>
            <a:r>
              <a:rPr lang="en-US" sz="33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Moduł klimatyczny</a:t>
            </a:r>
          </a:p>
          <a:p>
            <a:pPr marL="721105" lvl="1" indent="-360553" algn="l">
              <a:lnSpc>
                <a:spcPts val="4675"/>
              </a:lnSpc>
              <a:buFont typeface="Arial"/>
              <a:buChar char="•"/>
            </a:pPr>
            <a:r>
              <a:rPr lang="en-US" sz="33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Dostęp na lekcjach przyrody             do materiałów i narzędzi cyfrowych</a:t>
            </a:r>
          </a:p>
          <a:p>
            <a:pPr marL="721105" lvl="1" indent="-360553" algn="l">
              <a:lnSpc>
                <a:spcPts val="4675"/>
              </a:lnSpc>
              <a:buFont typeface="Arial"/>
              <a:buChar char="•"/>
            </a:pPr>
            <a:r>
              <a:rPr lang="en-US" sz="33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Wyższe poziomy taksonomiczne </a:t>
            </a:r>
          </a:p>
          <a:p>
            <a:pPr marL="721105" lvl="1" indent="-360553" algn="l">
              <a:lnSpc>
                <a:spcPts val="4675"/>
              </a:lnSpc>
              <a:buFont typeface="Arial"/>
              <a:buChar char="•"/>
            </a:pPr>
            <a:r>
              <a:rPr lang="en-US" sz="33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Głębokie uczenie i stosowanie wiedzy w praktyce</a:t>
            </a:r>
          </a:p>
          <a:p>
            <a:pPr algn="l">
              <a:lnSpc>
                <a:spcPts val="5515"/>
              </a:lnSpc>
              <a:spcBef>
                <a:spcPct val="0"/>
              </a:spcBef>
            </a:pPr>
            <a:endParaRPr lang="en-US" sz="333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1335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52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130094" y="719320"/>
            <a:ext cx="6966906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UCZNIA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171700"/>
            <a:ext cx="16978742" cy="695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Budowanie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sprawczości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staje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aktywnym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badaczem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który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planuje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działania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podejmuje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decyzje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weryfikuje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ich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efekty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Interdyscyplinarność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łatwiej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dostrzega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związki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między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zjawiskami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zachodzącymi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przyrodzie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Trwalsze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zapamiętanie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wiedzy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nacisk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działania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praktyczne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doświadczenia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edukacyjne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eksperymenty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Zachowanie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bezpośredniego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kontaktu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z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przyrodą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Rozumienie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podstaw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funkcjonowania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ciała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człowieka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dbania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o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zdrowie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440643" y="719320"/>
            <a:ext cx="8646957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NAUCZYCIELA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552700"/>
            <a:ext cx="14948308" cy="5567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autonomia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elastyczność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dydaktycznej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Efektywniejsze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planowanie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(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grupowanie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zajęć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bloki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)</a:t>
            </a: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Wsparcie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indywidualizacji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mniejsza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liczba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wymagań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szczegółowych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zapewnia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realny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czas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z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uczniem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Wyjścia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teren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eksperymenty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obserwacje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wpisane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podstawę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programową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Stosowanie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opartych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dociekaniu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naukowym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740404"/>
            <a:ext cx="7858242" cy="6684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Biologia i geografia w klasach V–VIII, chemia i fizyka w klasach VII–VIII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Rozbudowane cele kształcenia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Wiele wymagań szczegółowych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Opanowanie wiadomości faktów i czynności praktycznych </a:t>
            </a:r>
          </a:p>
          <a:p>
            <a:pPr marL="751839" lvl="1" indent="-375919" algn="l">
              <a:lnSpc>
                <a:spcPts val="4875"/>
              </a:lnSpc>
              <a:buFont typeface="Arial"/>
              <a:buChar char="•"/>
            </a:pPr>
            <a:r>
              <a:rPr lang="en-US" sz="3482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Brak wystarczającej przestrzeni na doświadczenia, działania praktyczne i pracę metodą badawczą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81441" y="2740404"/>
            <a:ext cx="8654575" cy="7247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 klasach VII–VIII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Część treści realizowana na przyrodzie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Podstawy do rozumienia świata     w makroskali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Moduły klimatyczny, medialny, ekonomiczno-finansowy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Wymagania fakultatywne</a:t>
            </a:r>
          </a:p>
          <a:p>
            <a:pPr marL="746873" lvl="1" indent="-373436" algn="l">
              <a:lnSpc>
                <a:spcPts val="4843"/>
              </a:lnSpc>
              <a:buFont typeface="Arial"/>
              <a:buChar char="•"/>
            </a:pPr>
            <a:r>
              <a:rPr lang="en-US" sz="345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Doświadczenia edukacyjne (np. debata, spacer badawczy, udział w wydarzeniu popularyzującym naukę, wywiad)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58406" y="719320"/>
            <a:ext cx="11565256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BIOLOGIA, CHEMIA, GEOGRAFIA, FIZYKA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335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52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9235926" y="2740404"/>
            <a:ext cx="8855295" cy="5400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1105" lvl="1" indent="-360553" algn="l">
              <a:lnSpc>
                <a:spcPts val="4675"/>
              </a:lnSpc>
              <a:buFont typeface="Arial"/>
              <a:buChar char="•"/>
            </a:pPr>
            <a:r>
              <a:rPr lang="en-US" sz="33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Spójna struktura i spiralna konstrukcja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Wzmacnianie sprawczości ucznia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Podejście oparte na dociekaniu naukowym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Nowoczesne narzędzia do analizy danych, jakościowe rozumienie zjawisk, wykorzystanie GIS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Interdyscyplinarność i relacje          ze światem zewnętrznym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740404"/>
            <a:ext cx="8336108" cy="4209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Brak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spójności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i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korelacji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międzyprzedmiotowej</a:t>
            </a:r>
            <a:endParaRPr lang="en-US" sz="3399" dirty="0">
              <a:solidFill>
                <a:srgbClr val="000000"/>
              </a:solidFill>
              <a:latin typeface="Objectivity 2"/>
              <a:ea typeface="Objectivity 2"/>
              <a:cs typeface="Objectivity 2"/>
              <a:sym typeface="Objectivity 2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Niedostosowanie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zakresu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treści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do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wieku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uczniów</a:t>
            </a:r>
            <a:endParaRPr lang="en-US" sz="3399" dirty="0">
              <a:solidFill>
                <a:srgbClr val="000000"/>
              </a:solidFill>
              <a:latin typeface="Objectivity 2"/>
              <a:ea typeface="Objectivity 2"/>
              <a:cs typeface="Objectivity 2"/>
              <a:sym typeface="Objectivity 2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Brak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powiązania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przedmiotowych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treści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kształcenia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ze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światem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, w 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którym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żyje</a:t>
            </a:r>
            <a:r>
              <a:rPr lang="en-US" sz="3399" dirty="0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bjectivity 2"/>
                <a:ea typeface="Objectivity 2"/>
                <a:cs typeface="Objectivity 2"/>
                <a:sym typeface="Objectivity 2"/>
              </a:rPr>
              <a:t>uczeń</a:t>
            </a:r>
            <a:endParaRPr lang="en-US" sz="3399" dirty="0">
              <a:solidFill>
                <a:srgbClr val="000000"/>
              </a:solidFill>
              <a:latin typeface="Objectivity 2"/>
              <a:ea typeface="Objectivity 2"/>
              <a:cs typeface="Objectivity 2"/>
              <a:sym typeface="Objectivity 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1335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4352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58406" y="719320"/>
            <a:ext cx="11565256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BIOLOGIA, CHEMIA, GEOGRAFIA, FIZYKA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9144000" y="2913387"/>
            <a:ext cx="7766563" cy="5833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Lepsza korelacja z matematyką i ograniczenie aparatu matematycznego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Realizowanie projektów, zajęć terenowych i eksperymentów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Głębokie uczenie się</a:t>
            </a:r>
          </a:p>
          <a:p>
            <a:pPr algn="l">
              <a:lnSpc>
                <a:spcPts val="5029"/>
              </a:lnSpc>
            </a:pPr>
            <a:endParaRPr lang="en-US" sz="33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6310"/>
              </a:lnSpc>
            </a:pPr>
            <a:endParaRPr lang="en-US" sz="33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6310"/>
              </a:lnSpc>
              <a:spcBef>
                <a:spcPct val="0"/>
              </a:spcBef>
            </a:pPr>
            <a:endParaRPr lang="en-US" sz="33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13359" y="2913387"/>
            <a:ext cx="7073003" cy="180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Brak korelacji z matematyką i rozbudowany aparat matematyczny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335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4352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58406" y="719320"/>
            <a:ext cx="11565256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BIOLOGIA, CHEMIA, GEOGRAFIA, FIZYKA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353032" y="719320"/>
            <a:ext cx="6820167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UCZNIA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324100"/>
            <a:ext cx="17571126" cy="7653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Obowiązek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realizacji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projektów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zajęć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terenowych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                       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eksperymentów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pozwolą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uczniom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badać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rzeczywistość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            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wyciągać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własne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wnioski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Rozwój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sprawczości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uczniowie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uczą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podejmowania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decyzji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dotyczących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zdrowia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stylu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życia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ochrony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przyrody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rozumieją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swoje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możliwości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wpływu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zdrowie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własne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innych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              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środowisko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przyrodnicze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klimat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Stosowanie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zdobytej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wiedzy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umiejętności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rozwiązywaniu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realnych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problemów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edukacyjnych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  <a:spcBef>
                <a:spcPct val="0"/>
              </a:spcBef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440643" y="719320"/>
            <a:ext cx="8723157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NAUCZYCIELA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9221" y="2552700"/>
            <a:ext cx="16745941" cy="417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Zmiana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roli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-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jako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przewodnik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mentor,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uczestnik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dialogu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z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uczniami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Wzrost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autonomii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sprawczości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wyborze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kolejności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realizacji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oraz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materiałów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dydaktycznych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Możliwość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praktycznego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nauczania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przez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doświadczenie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35947" y="719320"/>
            <a:ext cx="4201120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INFORMATYKA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730879"/>
            <a:ext cx="8630641" cy="4645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7418" lvl="1" indent="-403709" algn="l">
              <a:lnSpc>
                <a:spcPts val="5235"/>
              </a:lnSpc>
              <a:buFont typeface="Arial"/>
              <a:buChar char="•"/>
            </a:pPr>
            <a:r>
              <a:rPr lang="en-US" sz="37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Programowanie blokowe              i tekstowe </a:t>
            </a:r>
          </a:p>
          <a:p>
            <a:pPr marL="807418" lvl="1" indent="-403709" algn="l">
              <a:lnSpc>
                <a:spcPts val="5235"/>
              </a:lnSpc>
              <a:buFont typeface="Arial"/>
              <a:buChar char="•"/>
            </a:pPr>
            <a:r>
              <a:rPr lang="en-US" sz="37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Wyspecyfikowane algorytmy</a:t>
            </a:r>
          </a:p>
          <a:p>
            <a:pPr marL="807418" lvl="1" indent="-403709" algn="l">
              <a:lnSpc>
                <a:spcPts val="5235"/>
              </a:lnSpc>
              <a:buFont typeface="Arial"/>
              <a:buChar char="•"/>
            </a:pPr>
            <a:r>
              <a:rPr lang="en-US" sz="37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Elementy dotyczące bezpieczeństwa i prawa           w Internecie</a:t>
            </a:r>
          </a:p>
          <a:p>
            <a:pPr algn="l">
              <a:lnSpc>
                <a:spcPts val="5515"/>
              </a:lnSpc>
              <a:spcBef>
                <a:spcPct val="0"/>
              </a:spcBef>
            </a:pPr>
            <a:endParaRPr lang="en-US" sz="373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979382" y="2730879"/>
            <a:ext cx="9053564" cy="4610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7418" lvl="1" indent="-403709" algn="l">
              <a:lnSpc>
                <a:spcPts val="5235"/>
              </a:lnSpc>
              <a:buFont typeface="Arial"/>
              <a:buChar char="•"/>
            </a:pPr>
            <a:r>
              <a:rPr lang="en-US" sz="37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Dowolność wyboru języka</a:t>
            </a:r>
          </a:p>
          <a:p>
            <a:pPr marL="807418" lvl="1" indent="-403709" algn="l">
              <a:lnSpc>
                <a:spcPts val="5235"/>
              </a:lnSpc>
              <a:buFont typeface="Arial"/>
              <a:buChar char="•"/>
            </a:pPr>
            <a:r>
              <a:rPr lang="en-US" sz="37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 elastyczność w doborze przykładów algorytmicznych </a:t>
            </a:r>
          </a:p>
          <a:p>
            <a:pPr marL="807418" lvl="1" indent="-403709" algn="l">
              <a:lnSpc>
                <a:spcPts val="5235"/>
              </a:lnSpc>
              <a:buFont typeface="Arial"/>
              <a:buChar char="•"/>
            </a:pPr>
            <a:r>
              <a:rPr lang="en-US" sz="37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 maszynowe i sztuczna inteligencja </a:t>
            </a:r>
          </a:p>
          <a:p>
            <a:pPr marL="807418" lvl="1" indent="-403709" algn="l">
              <a:lnSpc>
                <a:spcPts val="5235"/>
              </a:lnSpc>
              <a:buFont typeface="Arial"/>
              <a:buChar char="•"/>
            </a:pPr>
            <a:r>
              <a:rPr lang="en-US" sz="37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Rozszerzenie wątków etycznych   i prawnych, cyberbezpieczeństwo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335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43529" y="1916550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130094" y="719320"/>
            <a:ext cx="6890706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UCZNIA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628900"/>
            <a:ext cx="16225190" cy="3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Przygotowanie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z AI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nowoczesnymi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technologiami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Rozwój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krytycznego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myślenia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bezpieczeństwo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cyfrowe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Odpowiedzialne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korzystanie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z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technologii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Realizacja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projektów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interdyscyplinarnych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440643" y="719320"/>
            <a:ext cx="8646957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NAUCZYCIELA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628900"/>
            <a:ext cx="17073419" cy="417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Jasna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struktura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celów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efektów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Rozwiązania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metodyczne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-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projekty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działania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problemy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Nowe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dostosowane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rozwoju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technologii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-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sztuczna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inteligencja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(AI)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maszynowe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(ML)</a:t>
            </a: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Wzmocnienie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roli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wychowawczej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-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cyberbezpieczeństwo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          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odpowiedzialność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cyfrowa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5204009" cy="2346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OFERTY OŚRODKÓW DOSKONALENIA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48283" y="2664648"/>
            <a:ext cx="13628178" cy="6712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Realizacja kierunków polityki oświatowej państwa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Wdrażanie Reformy26. Kompas Jutra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Różne formy doskonalenia zawodowego nauczycieli stacjonarnie i on-line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Wspomaganie, indywidualne wspieranie nauczycieli        w organizacji procesu dydaktycznego i wprowadzaniu zmian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Profesjonalna kadra i doświadczenie</a:t>
            </a:r>
          </a:p>
          <a:p>
            <a:pPr algn="l">
              <a:lnSpc>
                <a:spcPts val="4851"/>
              </a:lnSpc>
            </a:pPr>
            <a:endParaRPr lang="en-US" sz="3465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ctr">
              <a:lnSpc>
                <a:spcPts val="4851"/>
              </a:lnSpc>
            </a:pPr>
            <a:r>
              <a:rPr lang="en-US" sz="3465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ROZWÓJ, WSPARCIE, INSPIRACJA</a:t>
            </a:r>
          </a:p>
        </p:txBody>
      </p:sp>
      <p:sp>
        <p:nvSpPr>
          <p:cNvPr id="4" name="Freeform 4"/>
          <p:cNvSpPr/>
          <p:nvPr/>
        </p:nvSpPr>
        <p:spPr>
          <a:xfrm>
            <a:off x="14758042" y="6729822"/>
            <a:ext cx="2182773" cy="2308282"/>
          </a:xfrm>
          <a:custGeom>
            <a:avLst/>
            <a:gdLst/>
            <a:ahLst/>
            <a:cxnLst/>
            <a:rect l="l" t="t" r="r" b="b"/>
            <a:pathLst>
              <a:path w="2182773" h="2308282">
                <a:moveTo>
                  <a:pt x="0" y="0"/>
                </a:moveTo>
                <a:lnTo>
                  <a:pt x="2182773" y="0"/>
                </a:lnTo>
                <a:lnTo>
                  <a:pt x="2182773" y="2308283"/>
                </a:lnTo>
                <a:lnTo>
                  <a:pt x="0" y="23082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9529402" y="5095758"/>
            <a:ext cx="47625" cy="383928"/>
          </a:xfrm>
          <a:custGeom>
            <a:avLst/>
            <a:gdLst/>
            <a:ahLst/>
            <a:cxnLst/>
            <a:rect l="l" t="t" r="r" b="b"/>
            <a:pathLst>
              <a:path w="47625" h="383928">
                <a:moveTo>
                  <a:pt x="0" y="0"/>
                </a:moveTo>
                <a:lnTo>
                  <a:pt x="47625" y="0"/>
                </a:lnTo>
                <a:lnTo>
                  <a:pt x="47625" y="383929"/>
                </a:lnTo>
                <a:lnTo>
                  <a:pt x="0" y="3839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373646" t="-523446" r="-8448215" b="-8136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2022661" y="4548100"/>
            <a:ext cx="2247471" cy="739622"/>
          </a:xfrm>
          <a:custGeom>
            <a:avLst/>
            <a:gdLst/>
            <a:ahLst/>
            <a:cxnLst/>
            <a:rect l="l" t="t" r="r" b="b"/>
            <a:pathLst>
              <a:path w="2247471" h="739622">
                <a:moveTo>
                  <a:pt x="0" y="0"/>
                </a:moveTo>
                <a:lnTo>
                  <a:pt x="2247471" y="0"/>
                </a:lnTo>
                <a:lnTo>
                  <a:pt x="2247471" y="739622"/>
                </a:lnTo>
                <a:lnTo>
                  <a:pt x="0" y="7396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4617880" y="3027345"/>
            <a:ext cx="2463098" cy="2452342"/>
          </a:xfrm>
          <a:custGeom>
            <a:avLst/>
            <a:gdLst/>
            <a:ahLst/>
            <a:cxnLst/>
            <a:rect l="l" t="t" r="r" b="b"/>
            <a:pathLst>
              <a:path w="2463098" h="2452342">
                <a:moveTo>
                  <a:pt x="0" y="0"/>
                </a:moveTo>
                <a:lnTo>
                  <a:pt x="2463098" y="0"/>
                </a:lnTo>
                <a:lnTo>
                  <a:pt x="2463098" y="2452342"/>
                </a:lnTo>
                <a:lnTo>
                  <a:pt x="0" y="24523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5113" t="-15045" r="-19078" b="-1592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3022696" y="914400"/>
            <a:ext cx="11735395" cy="129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OFERTA 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RADOMSKIEGO OŚRODKA DOSKONALENIA NAUCZYCIELI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177698"/>
            <a:ext cx="12483253" cy="731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e-learningowe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rad pedagogicznych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indywidualne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grupowe </a:t>
            </a:r>
          </a:p>
          <a:p>
            <a:pPr marL="875083" lvl="1" indent="-437542" algn="l">
              <a:lnSpc>
                <a:spcPts val="5674"/>
              </a:lnSpc>
              <a:buFont typeface="Arial"/>
              <a:buChar char="•"/>
            </a:pPr>
            <a:r>
              <a:rPr lang="en-US" sz="4053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 współpracy i samokształcenia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algn="ctr">
              <a:lnSpc>
                <a:spcPts val="6097"/>
              </a:lnSpc>
            </a:pPr>
            <a:r>
              <a:rPr lang="en-US" sz="4355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         forma stacjonarna lub online</a:t>
            </a:r>
          </a:p>
          <a:p>
            <a:pPr algn="l">
              <a:lnSpc>
                <a:spcPts val="5402"/>
              </a:lnSpc>
            </a:pPr>
            <a:endParaRPr lang="en-US" sz="4355" b="1">
              <a:solidFill>
                <a:srgbClr val="000000"/>
              </a:solidFill>
              <a:latin typeface="Objectivity 1 Bold"/>
              <a:ea typeface="Objectivity 1 Bold"/>
              <a:cs typeface="Objectivity 1 Bold"/>
              <a:sym typeface="Objectivity 1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662725" y="6875782"/>
            <a:ext cx="3208080" cy="3208080"/>
          </a:xfrm>
          <a:custGeom>
            <a:avLst/>
            <a:gdLst/>
            <a:ahLst/>
            <a:cxnLst/>
            <a:rect l="l" t="t" r="r" b="b"/>
            <a:pathLst>
              <a:path w="3208080" h="3208080">
                <a:moveTo>
                  <a:pt x="0" y="0"/>
                </a:moveTo>
                <a:lnTo>
                  <a:pt x="3208080" y="0"/>
                </a:lnTo>
                <a:lnTo>
                  <a:pt x="3208080" y="3208080"/>
                </a:lnTo>
                <a:lnTo>
                  <a:pt x="0" y="3208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13359" y="8907911"/>
            <a:ext cx="2729886" cy="1175951"/>
          </a:xfrm>
          <a:custGeom>
            <a:avLst/>
            <a:gdLst/>
            <a:ahLst/>
            <a:cxnLst/>
            <a:rect l="l" t="t" r="r" b="b"/>
            <a:pathLst>
              <a:path w="2729886" h="1175951">
                <a:moveTo>
                  <a:pt x="0" y="0"/>
                </a:moveTo>
                <a:lnTo>
                  <a:pt x="2729886" y="0"/>
                </a:lnTo>
                <a:lnTo>
                  <a:pt x="2729886" y="1175951"/>
                </a:lnTo>
                <a:lnTo>
                  <a:pt x="0" y="11759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2929455" y="914400"/>
            <a:ext cx="11921877" cy="129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OFERTA 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POWIATOWEGO OŚRODKA DOSKONALENIA NAUCZYCIELI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1865307"/>
            <a:ext cx="14493274" cy="7052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Oferta Mazowieckiego Samorządowego Centrum Doskonalenia Nauczycieli (MSCDN) to różnorodne formy wsparcia kadry pedagogicznej ukierunkowane na wdrażanie reformy Kompas Jutra 2026. </a:t>
            </a:r>
          </a:p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realizowane są przez Wydziały MSCDN   w Ciechanowie, Ostrołęce, Płocku, Radomiu, Siedlcach i Warszawie w formule: stacjonarnej, online, hybrydowej, m.in. na platformie Moodle.</a:t>
            </a:r>
          </a:p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Zapewniamy nauczycielom narzędzia niezbędne do pracy w zmieniającej się rzeczywistości szkolnej.</a:t>
            </a:r>
          </a:p>
        </p:txBody>
      </p:sp>
      <p:sp>
        <p:nvSpPr>
          <p:cNvPr id="4" name="Freeform 4"/>
          <p:cNvSpPr/>
          <p:nvPr/>
        </p:nvSpPr>
        <p:spPr>
          <a:xfrm>
            <a:off x="513359" y="9080826"/>
            <a:ext cx="3122702" cy="913390"/>
          </a:xfrm>
          <a:custGeom>
            <a:avLst/>
            <a:gdLst/>
            <a:ahLst/>
            <a:cxnLst/>
            <a:rect l="l" t="t" r="r" b="b"/>
            <a:pathLst>
              <a:path w="3122702" h="913390">
                <a:moveTo>
                  <a:pt x="0" y="0"/>
                </a:moveTo>
                <a:lnTo>
                  <a:pt x="3122702" y="0"/>
                </a:lnTo>
                <a:lnTo>
                  <a:pt x="3122702" y="913390"/>
                </a:lnTo>
                <a:lnTo>
                  <a:pt x="0" y="9133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6705658" y="719320"/>
            <a:ext cx="51053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16805" y="1929618"/>
            <a:ext cx="17194357" cy="5469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8"/>
              </a:lnSpc>
            </a:pPr>
            <a:r>
              <a:rPr lang="en-US" sz="3656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KOMPLEKSOWA OFERTA WSPARCIA W RAMACH REFORMY</a:t>
            </a:r>
          </a:p>
          <a:p>
            <a:pPr marL="789376" lvl="1" indent="-394688" algn="l">
              <a:lnSpc>
                <a:spcPts val="5118"/>
              </a:lnSpc>
              <a:buFont typeface="Arial"/>
              <a:buChar char="•"/>
            </a:pPr>
            <a:r>
              <a:rPr lang="en-US" sz="3656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każdego przedmiotu - niezależnie od specjalizacji           i etapu edukacyjnego, przygotowaliśmy formy wsparcia dedykowane konkretnym dyscyplinom</a:t>
            </a:r>
          </a:p>
          <a:p>
            <a:pPr marL="789376" lvl="1" indent="-394688" algn="l">
              <a:lnSpc>
                <a:spcPts val="5118"/>
              </a:lnSpc>
              <a:buFont typeface="Arial"/>
              <a:buChar char="•"/>
            </a:pPr>
            <a:r>
              <a:rPr lang="en-US" sz="3656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Wsparcie doradców metodycznych - w ramach naszych działań doradcy metodyczni prowadzą konsultacje, pomagając                     w praktycznym wdrażaniu nowych metod pracy</a:t>
            </a:r>
          </a:p>
          <a:p>
            <a:pPr algn="l">
              <a:lnSpc>
                <a:spcPts val="5118"/>
              </a:lnSpc>
            </a:pPr>
            <a:endParaRPr lang="en-US" sz="3656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2003"/>
              </a:lnSpc>
            </a:pPr>
            <a:endParaRPr lang="en-US" sz="3656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2534297" y="5821820"/>
            <a:ext cx="4008090" cy="4008090"/>
          </a:xfrm>
          <a:custGeom>
            <a:avLst/>
            <a:gdLst/>
            <a:ahLst/>
            <a:cxnLst/>
            <a:rect l="l" t="t" r="r" b="b"/>
            <a:pathLst>
              <a:path w="4008090" h="4008090">
                <a:moveTo>
                  <a:pt x="0" y="0"/>
                </a:moveTo>
                <a:lnTo>
                  <a:pt x="4008090" y="0"/>
                </a:lnTo>
                <a:lnTo>
                  <a:pt x="4008090" y="4008090"/>
                </a:lnTo>
                <a:lnTo>
                  <a:pt x="0" y="4008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2520773">
            <a:off x="10433967" y="7003148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705658" y="719320"/>
            <a:ext cx="4800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  <p:sp>
        <p:nvSpPr>
          <p:cNvPr id="7" name="Freeform 7"/>
          <p:cNvSpPr/>
          <p:nvPr/>
        </p:nvSpPr>
        <p:spPr>
          <a:xfrm>
            <a:off x="287625" y="9044342"/>
            <a:ext cx="3233700" cy="990301"/>
          </a:xfrm>
          <a:custGeom>
            <a:avLst/>
            <a:gdLst/>
            <a:ahLst/>
            <a:cxnLst/>
            <a:rect l="l" t="t" r="r" b="b"/>
            <a:pathLst>
              <a:path w="3233700" h="990301">
                <a:moveTo>
                  <a:pt x="0" y="0"/>
                </a:moveTo>
                <a:lnTo>
                  <a:pt x="3233699" y="0"/>
                </a:lnTo>
                <a:lnTo>
                  <a:pt x="3233699" y="990301"/>
                </a:lnTo>
                <a:lnTo>
                  <a:pt x="0" y="990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222" r="-1476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1721707"/>
            <a:ext cx="15333107" cy="7534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9"/>
              </a:lnSpc>
            </a:pPr>
            <a:endParaRPr/>
          </a:p>
          <a:p>
            <a:pPr algn="l">
              <a:lnSpc>
                <a:spcPts val="4564"/>
              </a:lnSpc>
            </a:pPr>
            <a:r>
              <a:rPr lang="en-US" sz="326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Co znajduje się w naszej ofercie już teraz?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Nowoczesne narzędzia - warsztaty z wykorzystania AI i Canvy          w edukacji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Aktywizacja uczniów - projekty edukacyjne, metoda STEAM i nauka programowania (Python, Photon)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Relacje i dobrostan - budowanie zgranych zespołów klasowych oraz wsparcie uczniów neuroatypowych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Ocenianie wspierające - praktyczne kursy z zakresu oceniania kształtującego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Zarządzanie - Specjalistyczna Akademia Dyrektora oraz sieci współpracy dla kadry kierowniczej</a:t>
            </a:r>
          </a:p>
          <a:p>
            <a:pPr algn="l">
              <a:lnSpc>
                <a:spcPts val="4564"/>
              </a:lnSpc>
            </a:pPr>
            <a:r>
              <a:rPr lang="en-US" sz="326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Zapisz się już dziś i buduj szkołę przyszłości </a:t>
            </a:r>
          </a:p>
          <a:p>
            <a:pPr algn="l">
              <a:lnSpc>
                <a:spcPts val="1786"/>
              </a:lnSpc>
            </a:pPr>
            <a:endParaRPr lang="en-US" sz="3260" b="1">
              <a:solidFill>
                <a:srgbClr val="000000"/>
              </a:solidFill>
              <a:latin typeface="Objectivity 1 Bold"/>
              <a:ea typeface="Objectivity 1 Bold"/>
              <a:cs typeface="Objectivity 1 Bold"/>
              <a:sym typeface="Objectivity 1 Bold"/>
            </a:endParaRPr>
          </a:p>
        </p:txBody>
      </p:sp>
      <p:sp>
        <p:nvSpPr>
          <p:cNvPr id="4" name="Freeform 4"/>
          <p:cNvSpPr/>
          <p:nvPr/>
        </p:nvSpPr>
        <p:spPr>
          <a:xfrm rot="187449">
            <a:off x="11345556" y="8564631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3584051" y="8204634"/>
            <a:ext cx="1994465" cy="1994465"/>
          </a:xfrm>
          <a:custGeom>
            <a:avLst/>
            <a:gdLst/>
            <a:ahLst/>
            <a:cxnLst/>
            <a:rect l="l" t="t" r="r" b="b"/>
            <a:pathLst>
              <a:path w="1994465" h="1994465">
                <a:moveTo>
                  <a:pt x="0" y="0"/>
                </a:moveTo>
                <a:lnTo>
                  <a:pt x="1994466" y="0"/>
                </a:lnTo>
                <a:lnTo>
                  <a:pt x="1994466" y="1994465"/>
                </a:lnTo>
                <a:lnTo>
                  <a:pt x="0" y="19944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705658" y="719320"/>
            <a:ext cx="4800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  <p:sp>
        <p:nvSpPr>
          <p:cNvPr id="7" name="Freeform 7"/>
          <p:cNvSpPr/>
          <p:nvPr/>
        </p:nvSpPr>
        <p:spPr>
          <a:xfrm>
            <a:off x="513359" y="9080826"/>
            <a:ext cx="3122702" cy="897266"/>
          </a:xfrm>
          <a:custGeom>
            <a:avLst/>
            <a:gdLst/>
            <a:ahLst/>
            <a:cxnLst/>
            <a:rect l="l" t="t" r="r" b="b"/>
            <a:pathLst>
              <a:path w="3122702" h="897266">
                <a:moveTo>
                  <a:pt x="0" y="0"/>
                </a:moveTo>
                <a:lnTo>
                  <a:pt x="3122702" y="0"/>
                </a:lnTo>
                <a:lnTo>
                  <a:pt x="3122702" y="897266"/>
                </a:lnTo>
                <a:lnTo>
                  <a:pt x="0" y="8972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796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330952"/>
            <a:ext cx="13972348" cy="715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18"/>
              </a:lnSpc>
            </a:pPr>
            <a:r>
              <a:rPr lang="en-US" sz="3441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Twój partner we wdrażaniu Reformy26 Kompas Jutra</a:t>
            </a:r>
            <a:r>
              <a:rPr lang="en-US" sz="34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algn="l">
              <a:lnSpc>
                <a:spcPts val="6233"/>
              </a:lnSpc>
            </a:pPr>
            <a:r>
              <a:rPr lang="en-US" sz="35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Specjalizujemy się w praktycznym wykorzystaniu technologii informacyjno-komunikacyjnych (TIK) oraz sztucznej inteligencji (AI), pokazując, jak łączyć je z treściami przedmiotowymi, kreatywnością i projektami edukacyjnymi oraz ocenianiem.</a:t>
            </a:r>
          </a:p>
          <a:p>
            <a:pPr algn="l">
              <a:lnSpc>
                <a:spcPts val="3065"/>
              </a:lnSpc>
            </a:pPr>
            <a:endParaRPr lang="en-US" sz="354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6057"/>
              </a:lnSpc>
            </a:pPr>
            <a:r>
              <a:rPr lang="en-US" sz="34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Kładziemy nacisk na świadome i odpowiedzialne wykorzystanie technologii cyfrowych tak, aby szkoła odpowiadała na wyzwania współczesnego świata. </a:t>
            </a:r>
          </a:p>
        </p:txBody>
      </p:sp>
      <p:sp>
        <p:nvSpPr>
          <p:cNvPr id="4" name="Freeform 4"/>
          <p:cNvSpPr/>
          <p:nvPr/>
        </p:nvSpPr>
        <p:spPr>
          <a:xfrm>
            <a:off x="15418311" y="9363556"/>
            <a:ext cx="2869689" cy="923444"/>
          </a:xfrm>
          <a:custGeom>
            <a:avLst/>
            <a:gdLst/>
            <a:ahLst/>
            <a:cxnLst/>
            <a:rect l="l" t="t" r="r" b="b"/>
            <a:pathLst>
              <a:path w="2869689" h="923444">
                <a:moveTo>
                  <a:pt x="0" y="0"/>
                </a:moveTo>
                <a:lnTo>
                  <a:pt x="2869689" y="0"/>
                </a:lnTo>
                <a:lnTo>
                  <a:pt x="2869689" y="923444"/>
                </a:lnTo>
                <a:lnTo>
                  <a:pt x="0" y="923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5722657" y="5631815"/>
            <a:ext cx="2260997" cy="566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Informator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5986" y="6463726"/>
            <a:ext cx="2634340" cy="26343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5261280" y="9313025"/>
            <a:ext cx="3026720" cy="973975"/>
          </a:xfrm>
          <a:custGeom>
            <a:avLst/>
            <a:gdLst/>
            <a:ahLst/>
            <a:cxnLst/>
            <a:rect l="l" t="t" r="r" b="b"/>
            <a:pathLst>
              <a:path w="3026720" h="973975">
                <a:moveTo>
                  <a:pt x="0" y="0"/>
                </a:moveTo>
                <a:lnTo>
                  <a:pt x="3026720" y="0"/>
                </a:lnTo>
                <a:lnTo>
                  <a:pt x="3026720" y="973975"/>
                </a:lnTo>
                <a:lnTo>
                  <a:pt x="0" y="9739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710358" y="2662375"/>
          <a:ext cx="16857072" cy="7543800"/>
        </p:xfrm>
        <a:graphic>
          <a:graphicData uri="http://schemas.openxmlformats.org/drawingml/2006/table">
            <a:tbl>
              <a:tblPr/>
              <a:tblGrid>
                <a:gridCol w="6228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8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85950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Nauczanie informatyki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Rozwój myślenia komputacyjnego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Od podstaw programowania po zaawansowaną analizę danych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Efektywne wykorzystanie technologii do rozwiązywania realnych problemów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Nauka programowania poprzez praktykę</a:t>
                      </a:r>
                    </a:p>
                  </a:txBody>
                  <a:tcPr marL="190500" marR="190500" marT="190500" marB="190500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Cyberbezpieczeństwo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Bezpieczne zachowanie w cyfrowym świecie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Edukacja medialna – weryfikacja informacji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Manipulacja informacją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Higiena cyfrowa, dobrostan cyfrowy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TIK w nauczaniu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Informacja zwrotna wsparta TIK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Technologia w służbie kreatywności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Cyfrowe kompetencje przedmiotowe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Wsparcie metodyczne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Sztuczna inteligencja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AI w procesie uczenia i nauczania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Cyfrowy asystent dydaktyczny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Standardy etyczne AI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Krytyczne myślenie w dobie AI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513359" y="2028461"/>
            <a:ext cx="16677793" cy="633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9"/>
              </a:lnSpc>
            </a:pPr>
            <a:r>
              <a:rPr lang="en-US" sz="3592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Jesteśmy gotowi, by Cię wesprzeć w wybranych obszarach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070697"/>
            <a:ext cx="17089342" cy="361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382"/>
              </a:lnSpc>
            </a:pPr>
            <a:r>
              <a:rPr lang="en-US" sz="39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Stawiamy na sprawczość oraz nowoczesną dydaktykę.</a:t>
            </a:r>
          </a:p>
          <a:p>
            <a:pPr algn="l">
              <a:lnSpc>
                <a:spcPts val="5572"/>
              </a:lnSpc>
            </a:pPr>
            <a:r>
              <a:rPr lang="en-US" sz="34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Przygotowaliśmy serię dedykowanych szkoleń przedmiotowych poświęconych Reformie26. Obejmują one informatykę, biologię, chemię, fizykę, geografię oraz przyrodę i koncentrują się na omówieniu zmian</a:t>
            </a:r>
          </a:p>
          <a:p>
            <a:pPr algn="l">
              <a:lnSpc>
                <a:spcPts val="5572"/>
              </a:lnSpc>
            </a:pPr>
            <a:r>
              <a:rPr lang="en-US" sz="34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 podstawie programowej.</a:t>
            </a:r>
          </a:p>
        </p:txBody>
      </p:sp>
      <p:sp>
        <p:nvSpPr>
          <p:cNvPr id="4" name="Freeform 4"/>
          <p:cNvSpPr/>
          <p:nvPr/>
        </p:nvSpPr>
        <p:spPr>
          <a:xfrm>
            <a:off x="15364146" y="9346126"/>
            <a:ext cx="2923854" cy="940874"/>
          </a:xfrm>
          <a:custGeom>
            <a:avLst/>
            <a:gdLst/>
            <a:ahLst/>
            <a:cxnLst/>
            <a:rect l="l" t="t" r="r" b="b"/>
            <a:pathLst>
              <a:path w="2923854" h="940874">
                <a:moveTo>
                  <a:pt x="0" y="0"/>
                </a:moveTo>
                <a:lnTo>
                  <a:pt x="2923854" y="0"/>
                </a:lnTo>
                <a:lnTo>
                  <a:pt x="2923854" y="940874"/>
                </a:lnTo>
                <a:lnTo>
                  <a:pt x="0" y="940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80" y="7242838"/>
            <a:ext cx="3217547" cy="321754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494227" y="7946923"/>
            <a:ext cx="7411938" cy="198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5"/>
              </a:lnSpc>
            </a:pP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filtruj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według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hasła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: </a:t>
            </a:r>
            <a:r>
              <a:rPr lang="en-US" sz="3639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Reforma26</a:t>
            </a:r>
          </a:p>
          <a:p>
            <a:pPr marL="0" lvl="0" indent="0" algn="ctr">
              <a:lnSpc>
                <a:spcPts val="5515"/>
              </a:lnSpc>
              <a:spcBef>
                <a:spcPct val="0"/>
              </a:spcBef>
            </a:pPr>
            <a:r>
              <a:rPr lang="en-US" sz="3939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Zapraszamy</a:t>
            </a:r>
            <a:r>
              <a:rPr lang="en-US" sz="3939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30711" y="5936434"/>
            <a:ext cx="11154876" cy="137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Technologia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daje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moc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!</a:t>
            </a:r>
          </a:p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Uczymy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, jak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ją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wykorzystać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w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edukacji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8700" y="2586990"/>
            <a:ext cx="16230600" cy="255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WCIES realizuje działania z zakresu doskonalenia zawodowego nauczycieli w ramach Reformy 26 „Kompas Jutra”, odpowiadające na aktualne wyzwania edukacyjne oraz zmiany w podstawach programowych.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5968710"/>
            <a:ext cx="1827393" cy="1827393"/>
          </a:xfrm>
          <a:custGeom>
            <a:avLst/>
            <a:gdLst/>
            <a:ahLst/>
            <a:cxnLst/>
            <a:rect l="l" t="t" r="r" b="b"/>
            <a:pathLst>
              <a:path w="1827393" h="1827393">
                <a:moveTo>
                  <a:pt x="0" y="0"/>
                </a:moveTo>
                <a:lnTo>
                  <a:pt x="1827393" y="0"/>
                </a:lnTo>
                <a:lnTo>
                  <a:pt x="1827393" y="1827393"/>
                </a:lnTo>
                <a:lnTo>
                  <a:pt x="0" y="182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964487" y="719138"/>
            <a:ext cx="4617913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90048" y="6398536"/>
            <a:ext cx="6569828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ngram Warsaw"/>
                <a:ea typeface="Engram Warsaw"/>
                <a:cs typeface="Engram Warsaw"/>
                <a:sym typeface="Engram Warsaw"/>
              </a:rPr>
              <a:t>Kod QR do rejestracji na szkolenia poświęcone reformie „26 – Kompas jutra”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964680" y="716780"/>
            <a:ext cx="6334266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925614"/>
            <a:ext cx="16230600" cy="7680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 obejmuje zróżnicowane formy wsparcia, dostosowane do potrzeb nauczycieli i szkół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 metodyczne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Webinary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rad pedagogicznych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zespołów przedmiotowych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Konferencje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zbiorowe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e-learningowe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marL="777240" lvl="1" indent="-388620" algn="l">
              <a:lnSpc>
                <a:spcPts val="5040"/>
              </a:lnSpc>
              <a:spcBef>
                <a:spcPct val="0"/>
              </a:spcBef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Seminaria tematyczne</a:t>
            </a:r>
          </a:p>
        </p:txBody>
      </p:sp>
      <p:sp>
        <p:nvSpPr>
          <p:cNvPr id="5" name="Freeform 5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8700" y="2586990"/>
            <a:ext cx="16230600" cy="255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Ponadto doradcy metodyczni WCIES prowadzą konsultacje indywidualne i zespołowe, wspierając nauczycieli w planowaniu 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 wdrażaniu zmian wynikających z Reformy 26, a także w podnoszeniu jakości pracy dydaktycznej, wychowawczej i opiekuńczej szkoły.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6162675"/>
            <a:ext cx="1827393" cy="1827393"/>
          </a:xfrm>
          <a:custGeom>
            <a:avLst/>
            <a:gdLst/>
            <a:ahLst/>
            <a:cxnLst/>
            <a:rect l="l" t="t" r="r" b="b"/>
            <a:pathLst>
              <a:path w="1827393" h="1827393">
                <a:moveTo>
                  <a:pt x="0" y="0"/>
                </a:moveTo>
                <a:lnTo>
                  <a:pt x="1827393" y="0"/>
                </a:lnTo>
                <a:lnTo>
                  <a:pt x="1827393" y="1827393"/>
                </a:lnTo>
                <a:lnTo>
                  <a:pt x="0" y="182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6964680" y="719138"/>
            <a:ext cx="4541520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55382" y="6592501"/>
            <a:ext cx="10648691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ngram Warsaw"/>
                <a:ea typeface="Engram Warsaw"/>
                <a:cs typeface="Engram Warsaw"/>
                <a:sym typeface="Engram Warsaw"/>
              </a:rPr>
              <a:t>Kod QR do harmonogramu dyżurów oraz wykazu doradców metodycznych i nauczycieli-konsultantów wraz z danymi kontaktowymi</a:t>
            </a:r>
          </a:p>
        </p:txBody>
      </p:sp>
      <p:sp>
        <p:nvSpPr>
          <p:cNvPr id="7" name="Freeform 7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425812" y="1495226"/>
            <a:ext cx="16295023" cy="8340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0"/>
              </a:lnSpc>
            </a:pPr>
            <a:endParaRPr/>
          </a:p>
          <a:p>
            <a:pPr algn="l">
              <a:lnSpc>
                <a:spcPts val="3560"/>
              </a:lnSpc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Samorządowe Centrum Doradztwa i Doskonalenia Nauczycieli w Siedlcach w szerokim zakresie wspiera placówki oświatowe we wdrażaniu Reformy26 Kompas Jutra. </a:t>
            </a:r>
          </a:p>
          <a:p>
            <a:pPr algn="l">
              <a:lnSpc>
                <a:spcPts val="3560"/>
              </a:lnSpc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Zaplanowaliśmy różnorodne formy szkoleń stacjonarnie oraz online.</a:t>
            </a:r>
          </a:p>
          <a:p>
            <a:pPr algn="l">
              <a:lnSpc>
                <a:spcPts val="4020"/>
              </a:lnSpc>
              <a:spcBef>
                <a:spcPct val="0"/>
              </a:spcBef>
            </a:pPr>
            <a:endParaRPr lang="en-US" sz="287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zespołów przedmiotowych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 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rad pedagogicznych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 metodyczne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Konferencje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zbiorowe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indywidualne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 współpracy i samokształcenia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Indywidualne wsparcie nauczycieli przez doradców metodycznych we wdrażaniu podstaw programowych</a:t>
            </a:r>
          </a:p>
          <a:p>
            <a:pPr algn="l">
              <a:lnSpc>
                <a:spcPts val="3646"/>
              </a:lnSpc>
              <a:spcBef>
                <a:spcPct val="0"/>
              </a:spcBef>
            </a:pPr>
            <a:endParaRPr lang="en-US" sz="287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234567" y="3775834"/>
            <a:ext cx="2387976" cy="2387976"/>
          </a:xfrm>
          <a:custGeom>
            <a:avLst/>
            <a:gdLst/>
            <a:ahLst/>
            <a:cxnLst/>
            <a:rect l="l" t="t" r="r" b="b"/>
            <a:pathLst>
              <a:path w="2387976" h="2387976">
                <a:moveTo>
                  <a:pt x="0" y="0"/>
                </a:moveTo>
                <a:lnTo>
                  <a:pt x="2387976" y="0"/>
                </a:lnTo>
                <a:lnTo>
                  <a:pt x="2387976" y="2387976"/>
                </a:lnTo>
                <a:lnTo>
                  <a:pt x="0" y="23879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187449">
            <a:off x="11948821" y="4515149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3484943" y="6301701"/>
            <a:ext cx="3661490" cy="1492057"/>
          </a:xfrm>
          <a:custGeom>
            <a:avLst/>
            <a:gdLst/>
            <a:ahLst/>
            <a:cxnLst/>
            <a:rect l="l" t="t" r="r" b="b"/>
            <a:pathLst>
              <a:path w="3661490" h="1492057">
                <a:moveTo>
                  <a:pt x="0" y="0"/>
                </a:moveTo>
                <a:lnTo>
                  <a:pt x="3661490" y="0"/>
                </a:lnTo>
                <a:lnTo>
                  <a:pt x="3661490" y="1492057"/>
                </a:lnTo>
                <a:lnTo>
                  <a:pt x="0" y="1492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5113736" y="626298"/>
            <a:ext cx="8919175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SCDiDN W SIEDLCACH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251978" y="2638711"/>
            <a:ext cx="1788250" cy="1788250"/>
          </a:xfrm>
          <a:custGeom>
            <a:avLst/>
            <a:gdLst/>
            <a:ahLst/>
            <a:cxnLst/>
            <a:rect l="l" t="t" r="r" b="b"/>
            <a:pathLst>
              <a:path w="1788250" h="1788250">
                <a:moveTo>
                  <a:pt x="0" y="0"/>
                </a:moveTo>
                <a:lnTo>
                  <a:pt x="1788250" y="0"/>
                </a:lnTo>
                <a:lnTo>
                  <a:pt x="1788250" y="1788250"/>
                </a:lnTo>
                <a:lnTo>
                  <a:pt x="0" y="1788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0402813" y="2380782"/>
            <a:ext cx="2144654" cy="2144654"/>
          </a:xfrm>
          <a:custGeom>
            <a:avLst/>
            <a:gdLst/>
            <a:ahLst/>
            <a:cxnLst/>
            <a:rect l="l" t="t" r="r" b="b"/>
            <a:pathLst>
              <a:path w="2144654" h="2144654">
                <a:moveTo>
                  <a:pt x="0" y="0"/>
                </a:moveTo>
                <a:lnTo>
                  <a:pt x="2144654" y="0"/>
                </a:lnTo>
                <a:lnTo>
                  <a:pt x="2144654" y="2144654"/>
                </a:lnTo>
                <a:lnTo>
                  <a:pt x="0" y="21446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810921" y="2704238"/>
            <a:ext cx="1821198" cy="1821198"/>
          </a:xfrm>
          <a:custGeom>
            <a:avLst/>
            <a:gdLst/>
            <a:ahLst/>
            <a:cxnLst/>
            <a:rect l="l" t="t" r="r" b="b"/>
            <a:pathLst>
              <a:path w="1821198" h="1821198">
                <a:moveTo>
                  <a:pt x="0" y="0"/>
                </a:moveTo>
                <a:lnTo>
                  <a:pt x="1821198" y="0"/>
                </a:lnTo>
                <a:lnTo>
                  <a:pt x="1821198" y="1821198"/>
                </a:lnTo>
                <a:lnTo>
                  <a:pt x="0" y="18211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4978137" y="6639617"/>
            <a:ext cx="3155677" cy="1732753"/>
          </a:xfrm>
          <a:custGeom>
            <a:avLst/>
            <a:gdLst/>
            <a:ahLst/>
            <a:cxnLst/>
            <a:rect l="l" t="t" r="r" b="b"/>
            <a:pathLst>
              <a:path w="3155677" h="1732753">
                <a:moveTo>
                  <a:pt x="0" y="0"/>
                </a:moveTo>
                <a:lnTo>
                  <a:pt x="3155677" y="0"/>
                </a:lnTo>
                <a:lnTo>
                  <a:pt x="3155677" y="1732754"/>
                </a:lnTo>
                <a:lnTo>
                  <a:pt x="0" y="17327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4712870" y="6498184"/>
            <a:ext cx="2015619" cy="2015619"/>
          </a:xfrm>
          <a:custGeom>
            <a:avLst/>
            <a:gdLst/>
            <a:ahLst/>
            <a:cxnLst/>
            <a:rect l="l" t="t" r="r" b="b"/>
            <a:pathLst>
              <a:path w="2015619" h="2015619">
                <a:moveTo>
                  <a:pt x="0" y="0"/>
                </a:moveTo>
                <a:lnTo>
                  <a:pt x="2015620" y="0"/>
                </a:lnTo>
                <a:lnTo>
                  <a:pt x="2015620" y="2015620"/>
                </a:lnTo>
                <a:lnTo>
                  <a:pt x="0" y="20156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999066" y="6340820"/>
            <a:ext cx="2330349" cy="2330349"/>
          </a:xfrm>
          <a:custGeom>
            <a:avLst/>
            <a:gdLst/>
            <a:ahLst/>
            <a:cxnLst/>
            <a:rect l="l" t="t" r="r" b="b"/>
            <a:pathLst>
              <a:path w="2330349" h="2330349">
                <a:moveTo>
                  <a:pt x="0" y="0"/>
                </a:moveTo>
                <a:lnTo>
                  <a:pt x="2330349" y="0"/>
                </a:lnTo>
                <a:lnTo>
                  <a:pt x="2330349" y="2330348"/>
                </a:lnTo>
                <a:lnTo>
                  <a:pt x="0" y="23303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0398877" y="6654197"/>
            <a:ext cx="1987358" cy="1875343"/>
          </a:xfrm>
          <a:custGeom>
            <a:avLst/>
            <a:gdLst/>
            <a:ahLst/>
            <a:cxnLst/>
            <a:rect l="l" t="t" r="r" b="b"/>
            <a:pathLst>
              <a:path w="1987358" h="1875343">
                <a:moveTo>
                  <a:pt x="0" y="0"/>
                </a:moveTo>
                <a:lnTo>
                  <a:pt x="1987357" y="0"/>
                </a:lnTo>
                <a:lnTo>
                  <a:pt x="1987357" y="1875343"/>
                </a:lnTo>
                <a:lnTo>
                  <a:pt x="0" y="187534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4812505" y="2610612"/>
            <a:ext cx="1816349" cy="1816349"/>
          </a:xfrm>
          <a:custGeom>
            <a:avLst/>
            <a:gdLst/>
            <a:ahLst/>
            <a:cxnLst/>
            <a:rect l="l" t="t" r="r" b="b"/>
            <a:pathLst>
              <a:path w="1816349" h="1816349">
                <a:moveTo>
                  <a:pt x="0" y="0"/>
                </a:moveTo>
                <a:lnTo>
                  <a:pt x="1816350" y="0"/>
                </a:lnTo>
                <a:lnTo>
                  <a:pt x="1816350" y="1816349"/>
                </a:lnTo>
                <a:lnTo>
                  <a:pt x="0" y="18163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5562699" y="914400"/>
            <a:ext cx="7162602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000000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NAJWAŻNIEJSZE ZMIANY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3946" y="4693661"/>
            <a:ext cx="3084314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Dobre podręczniki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41384" y="4693661"/>
            <a:ext cx="3114080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Sposób oceniania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70821" y="4693661"/>
            <a:ext cx="4099719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Nauka poprzez praktykę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44334" y="4693661"/>
            <a:ext cx="3296444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Informacja zwrotna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dla ucznia i rodzica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3834" y="8798936"/>
            <a:ext cx="3284538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Tydzień projektowy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55472" y="8798936"/>
            <a:ext cx="3885902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Łączenie przedmiotów 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tematów pokrewnych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995365" y="8798936"/>
            <a:ext cx="3450630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Wsparcie w rozwoju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emocjonalnym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83574" y="8798936"/>
            <a:ext cx="4017963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Autonomia nauczyciela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3738979" cy="1182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STRONA INTERNETOWA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6960" y="4092979"/>
            <a:ext cx="16205587" cy="1174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WWW.REFORMA26.MEN.GOV.PL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564" y="5253740"/>
            <a:ext cx="4972379" cy="49723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2312</Words>
  <Application>Microsoft Office PowerPoint</Application>
  <PresentationFormat>Niestandardowy</PresentationFormat>
  <Paragraphs>337</Paragraphs>
  <Slides>37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37</vt:i4>
      </vt:variant>
    </vt:vector>
  </HeadingPairs>
  <TitlesOfParts>
    <vt:vector size="45" baseType="lpstr">
      <vt:lpstr>Objectivity 1 Bold</vt:lpstr>
      <vt:lpstr>Calibri</vt:lpstr>
      <vt:lpstr>Arial</vt:lpstr>
      <vt:lpstr>Objectivity 2</vt:lpstr>
      <vt:lpstr>Objectivity 1</vt:lpstr>
      <vt:lpstr>Objectivity 2 Bold</vt:lpstr>
      <vt:lpstr>Engram Warsaw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godzina 12.00 Aktualne 5-12-26-NOWA PODSTAWA PROGRAMOWA - prezentacja ośrodków</dc:title>
  <dc:creator>Marta Wnukowicz</dc:creator>
  <cp:lastModifiedBy>Monika Sobczak</cp:lastModifiedBy>
  <cp:revision>10</cp:revision>
  <dcterms:created xsi:type="dcterms:W3CDTF">2006-08-16T00:00:00Z</dcterms:created>
  <dcterms:modified xsi:type="dcterms:W3CDTF">2026-02-08T10:47:27Z</dcterms:modified>
  <dc:identifier>DAHAWg6CTE0</dc:identifier>
</cp:coreProperties>
</file>