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</p:sldIdLst>
  <p:sldSz cx="18288000" cy="10287000"/>
  <p:notesSz cx="6858000" cy="9144000"/>
  <p:embeddedFontLst>
    <p:embeddedFont>
      <p:font typeface="Engram Warsaw" panose="020B0604020202020204" charset="-18"/>
      <p:regular r:id="rId35"/>
    </p:embeddedFont>
    <p:embeddedFont>
      <p:font typeface="Objectivity 1" panose="020B0604020202020204" charset="-18"/>
      <p:regular r:id="rId36"/>
    </p:embeddedFont>
    <p:embeddedFont>
      <p:font typeface="Objectivity 1 Bold" panose="020B0604020202020204" charset="-18"/>
      <p:regular r:id="rId37"/>
    </p:embeddedFont>
    <p:embeddedFont>
      <p:font typeface="Objectivity 2 Bold" panose="020B0604020202020204" charset="-18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9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Celem wprowadzenia jest przekazanie wstępnej informacji o tym, o czym będziemy mówić . Chodzi o: wzmacnianie założeń reformy, perspektywę nauczyciela i ucznia oraz gotowość PDN do towarzyszenia szkołom we wdrażaniu każdego aspektu zmiany. Całość dotycząca obszarów przedmiotowych jest skonstruowana na zasadzie porównań PP z 2017 i 2026 r. Kluczowe wydaje się, w zależności od adresata spotkania - n-le/rodzice, zwrócenie uwagi na odpowiednie slajdy: n-le - korzyści dla nauczyciela, rodzice dla ucznia. 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image" Target="../media/image11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6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09720" y="-86486"/>
            <a:ext cx="10459972" cy="10459972"/>
          </a:xfrm>
          <a:custGeom>
            <a:avLst/>
            <a:gdLst/>
            <a:ahLst/>
            <a:cxnLst/>
            <a:rect l="l" t="t" r="r" b="b"/>
            <a:pathLst>
              <a:path w="10459972" h="10459972">
                <a:moveTo>
                  <a:pt x="0" y="0"/>
                </a:moveTo>
                <a:lnTo>
                  <a:pt x="10459971" y="0"/>
                </a:lnTo>
                <a:lnTo>
                  <a:pt x="10459971" y="10459972"/>
                </a:lnTo>
                <a:lnTo>
                  <a:pt x="0" y="104599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4743555" y="1593731"/>
            <a:ext cx="2984717" cy="6625416"/>
          </a:xfrm>
          <a:custGeom>
            <a:avLst/>
            <a:gdLst/>
            <a:ahLst/>
            <a:cxnLst/>
            <a:rect l="l" t="t" r="r" b="b"/>
            <a:pathLst>
              <a:path w="2984717" h="6625416">
                <a:moveTo>
                  <a:pt x="0" y="0"/>
                </a:moveTo>
                <a:lnTo>
                  <a:pt x="2984717" y="0"/>
                </a:lnTo>
                <a:lnTo>
                  <a:pt x="2984717" y="6625416"/>
                </a:lnTo>
                <a:lnTo>
                  <a:pt x="0" y="6625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1679902" y="2603155"/>
            <a:ext cx="3308585" cy="4606568"/>
          </a:xfrm>
          <a:custGeom>
            <a:avLst/>
            <a:gdLst/>
            <a:ahLst/>
            <a:cxnLst/>
            <a:rect l="l" t="t" r="r" b="b"/>
            <a:pathLst>
              <a:path w="3308585" h="4606568">
                <a:moveTo>
                  <a:pt x="0" y="0"/>
                </a:moveTo>
                <a:lnTo>
                  <a:pt x="3308584" y="0"/>
                </a:lnTo>
                <a:lnTo>
                  <a:pt x="3308584" y="4606568"/>
                </a:lnTo>
                <a:lnTo>
                  <a:pt x="0" y="4606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439798"/>
            <a:ext cx="4779785" cy="1399174"/>
          </a:xfrm>
          <a:custGeom>
            <a:avLst/>
            <a:gdLst/>
            <a:ahLst/>
            <a:cxnLst/>
            <a:rect l="l" t="t" r="r" b="b"/>
            <a:pathLst>
              <a:path w="4779785" h="1399174">
                <a:moveTo>
                  <a:pt x="0" y="0"/>
                </a:moveTo>
                <a:lnTo>
                  <a:pt x="4779785" y="0"/>
                </a:lnTo>
                <a:lnTo>
                  <a:pt x="4779785" y="1399174"/>
                </a:lnTo>
                <a:lnTo>
                  <a:pt x="0" y="139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0" y="3870895"/>
            <a:ext cx="7484478" cy="7484478"/>
          </a:xfrm>
          <a:custGeom>
            <a:avLst/>
            <a:gdLst/>
            <a:ahLst/>
            <a:cxnLst/>
            <a:rect l="l" t="t" r="r" b="b"/>
            <a:pathLst>
              <a:path w="7484478" h="7484478">
                <a:moveTo>
                  <a:pt x="0" y="0"/>
                </a:moveTo>
                <a:lnTo>
                  <a:pt x="7484478" y="0"/>
                </a:lnTo>
                <a:lnTo>
                  <a:pt x="7484478" y="7484478"/>
                </a:lnTo>
                <a:lnTo>
                  <a:pt x="0" y="74844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3359" y="358556"/>
            <a:ext cx="17774641" cy="63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54"/>
              </a:lnSpc>
            </a:pPr>
            <a:endParaRPr/>
          </a:p>
          <a:p>
            <a:pPr algn="l">
              <a:lnSpc>
                <a:spcPts val="12554"/>
              </a:lnSpc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NOWA PODSTAWA PROGRAMOWA</a:t>
            </a:r>
          </a:p>
          <a:p>
            <a:pPr algn="just">
              <a:lnSpc>
                <a:spcPts val="12554"/>
              </a:lnSpc>
              <a:spcBef>
                <a:spcPct val="0"/>
              </a:spcBef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 </a:t>
            </a:r>
          </a:p>
        </p:txBody>
      </p:sp>
      <p:sp>
        <p:nvSpPr>
          <p:cNvPr id="8" name="Freeform 8"/>
          <p:cNvSpPr/>
          <p:nvPr/>
        </p:nvSpPr>
        <p:spPr>
          <a:xfrm>
            <a:off x="7289550" y="8589377"/>
            <a:ext cx="804407" cy="804407"/>
          </a:xfrm>
          <a:custGeom>
            <a:avLst/>
            <a:gdLst/>
            <a:ahLst/>
            <a:cxnLst/>
            <a:rect l="l" t="t" r="r" b="b"/>
            <a:pathLst>
              <a:path w="804407" h="804407">
                <a:moveTo>
                  <a:pt x="0" y="0"/>
                </a:moveTo>
                <a:lnTo>
                  <a:pt x="804408" y="0"/>
                </a:lnTo>
                <a:lnTo>
                  <a:pt x="804408" y="804407"/>
                </a:lnTo>
                <a:lnTo>
                  <a:pt x="0" y="804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4101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71700"/>
            <a:ext cx="16403041" cy="7214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Przejście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od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przeładowanych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kompetencyjnego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Wzmocnienie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kluczowych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komunikacja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kreatywność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tematyczne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562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843" y="2400300"/>
            <a:ext cx="15796958" cy="6509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Wprowadza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zmiany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m.in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promuje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swobodniejszy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dobór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kolejności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narzędzi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Dba o to, aby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dostrzegł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sens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powiązanie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przedmiotami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angażował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oparte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rozwiązywaniu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problemów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3339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9526" y="2171700"/>
            <a:ext cx="16528504" cy="6212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Mazowieckie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placówki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doskonalenia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pomoc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doradców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metodycznych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wspierających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interpretację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budują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środowisko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wymiany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doświadczeń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Pomagają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szkołom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rozwoju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adaptacji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wyzwań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EDUKACJA HUMANISTYCZNA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51640" y="596265"/>
            <a:ext cx="6556558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JĘZYK POLSKI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479697"/>
            <a:ext cx="8367165" cy="6809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Dominacja modelu filologicznego ukierunkowanego na przekaz dziedzictwa kulturowego oraz teoretyczną wiedzę o języku</a:t>
            </a:r>
          </a:p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sztywnego i obszernego zestawu lektur obowiązkowych przy marginalnym wpływie ucznia na wybór tekstów</a:t>
            </a:r>
          </a:p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Traktowanie mediów jako elementu pomocniczego ograniczonego do analizy prostych przekazów</a:t>
            </a:r>
          </a:p>
          <a:p>
            <a:pPr algn="l">
              <a:lnSpc>
                <a:spcPts val="3218"/>
              </a:lnSpc>
            </a:pPr>
            <a:endParaRPr lang="en-US" sz="2298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 na rozbudowaną teorię gramatyczną oraz szczegółową analizę struktur i kategorii językowych</a:t>
            </a:r>
          </a:p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Postrzeganie nauczyciela jako głównego źródła wiedzy oraz nadrzędnego autorytetu w zakresie interpretacji faktów</a:t>
            </a:r>
          </a:p>
          <a:p>
            <a:pPr marL="496268" lvl="1" indent="-248134" algn="l">
              <a:lnSpc>
                <a:spcPts val="3218"/>
              </a:lnSpc>
              <a:buFont typeface="Arial"/>
              <a:buChar char="•"/>
            </a:pPr>
            <a:r>
              <a:rPr lang="en-US" sz="2298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Brak systemowego uwzględnienia sfery emocjonalnej i kondycji psychicznej ucznia w obowiązującym programie nauczania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80524" y="2479697"/>
            <a:ext cx="9347662" cy="720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Wdrożenie modelu kompetencyjnego zorientowanego na rozwój sprawstwa, tożsamości oraz umiejętności krytycznego myślenia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Ograniczenie kanonu do niezbędnego minimum przy zapewnieniu udziału uczniów w doborze co najmniej czterech pozycji rocznie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Integracja zaawansowanego modułu medialnego obejmującego analizę AI, mechanizmy dezinformacji oraz zasady higieny cyfrowej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Dominacja funkcjonalności komunikacyjnej poprzez ograniczenie teorii do zakresu niezbędnego w praktycznym porozumiewaniu się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Ewolucja roli nauczyciela w stronę facylitatora wspierającego samodzielność poznawczą i podmiotowe decyzje ucznia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dobrostanu poprzez moduł filozoficzny, służący pogłębionej autorefleksji, nazywaniu emocji i budowaniu odporności psychicznej uczniów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3540" y="1613744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1613744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839048" y="719320"/>
            <a:ext cx="7343552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037783"/>
            <a:ext cx="17774641" cy="7972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Redukcja obciążeń pamięciowych na rzecz głębokiego uczenia się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Zyskanie czasu na wnikliwą interpretację utworów i pełniejsze zrozumienie literatury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Wzrost poczucia sprawczości poprzez współdecydowanie o procesie nauki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 do wyzwań XXI wieku poprzez rozwój krytycznego myślenia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Wyposażenie uczniów w narzędzia do identyfikacji dezinformacji i manipulacji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Intensywny rozwój kompetencji miękkich i społecznych</a:t>
            </a:r>
          </a:p>
          <a:p>
            <a:pPr marL="658496" lvl="1" indent="-329248" algn="l">
              <a:lnSpc>
                <a:spcPts val="4270"/>
              </a:lnSpc>
              <a:buFont typeface="Arial"/>
              <a:buChar char="•"/>
            </a:pPr>
            <a:r>
              <a:rPr lang="en-US" sz="305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 na techniki debaty, pracę metodą projektu oraz trening asertywnej komunikacji</a:t>
            </a:r>
          </a:p>
          <a:p>
            <a:pPr marL="658496" lvl="1" indent="-329248" algn="l">
              <a:lnSpc>
                <a:spcPts val="4270"/>
              </a:lnSpc>
              <a:buFont typeface="Arial"/>
              <a:buChar char="•"/>
            </a:pPr>
            <a:r>
              <a:rPr lang="en-US" sz="305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 do przyszłych wyzwań zawodowych oraz budowania relacji opartych na wzajemnym szacunku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procesu budowania tożsamości i odporności psychicznej 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Wykorzystanie modułu filozoficznego do pogłębionej autorefleksji nad własnym systemem wartości</a:t>
            </a:r>
          </a:p>
          <a:p>
            <a:pPr marL="669288" lvl="1" indent="-334644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Lepsze zrozumienie emocji w okresie dojrzewania jako element wzmacniania stabilności emocjonalnej</a:t>
            </a:r>
          </a:p>
          <a:p>
            <a:pPr algn="l">
              <a:lnSpc>
                <a:spcPts val="3027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6469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1999977"/>
            <a:ext cx="17589200" cy="8180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Zwiększenie autonomii oraz elastyczności w projektowaniu procesu dydaktycznego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Możliwość swobodnego dopasowania tekstów i metod pracy do potencjału oraz bieżących potrzeb konkretnej grupy uczniów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Kreowanie angażującego środowiska pracy poprzez metody aktywizujące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Wykorzystanie projektów, multimediów jako narzędzi podnoszących atrakcyjność lekcji 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Wdrażanie nowoczesnych technologii i systemów AI jako pełnoprawnych narzędzi badawczych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Uznanie zasobów cyfrowych za istotny element nauczania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Koncentracja na realnych efektach kształcenia przy zachowaniu swobody proceduralnej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Określenie konkretnych umiejętności końcowych zamiast narzucania schematów działania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Rozszerzenie perspektywy interdyscyplinarnej i integracja wiedzy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Wykorzystanie modułów kulturowych oraz filozoficznych do budowania mostów między językiem polskim a historią, sztuką czy informatyką </a:t>
            </a:r>
          </a:p>
          <a:p>
            <a:pPr marL="636904" lvl="1" indent="-318452" algn="l">
              <a:lnSpc>
                <a:spcPts val="4129"/>
              </a:lnSpc>
              <a:buFont typeface="Arial"/>
              <a:buChar char="•"/>
            </a:pPr>
            <a:r>
              <a:rPr lang="en-US" sz="294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Podkreślenie roli języka polskiego jako przedmiotu spajającej różne obszary kompetencji</a:t>
            </a:r>
          </a:p>
          <a:p>
            <a:pPr algn="l">
              <a:lnSpc>
                <a:spcPts val="2348"/>
              </a:lnSpc>
              <a:spcBef>
                <a:spcPct val="0"/>
              </a:spcBef>
            </a:pPr>
            <a:endParaRPr lang="en-US" sz="294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330194" y="596265"/>
            <a:ext cx="6556558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HISTORIA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622487"/>
            <a:ext cx="8367165" cy="7055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Zastosowanie układu chronologicznego             w prezentowaniu treści - nacisk na faktografię oraz kształtowanie pamięci narodowej</a:t>
            </a:r>
          </a:p>
          <a:p>
            <a:pPr algn="l">
              <a:lnSpc>
                <a:spcPts val="3220"/>
              </a:lnSpc>
            </a:pPr>
            <a:endParaRPr lang="en-US" sz="24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 pracując z tekstem źródłowym samodzielnie decydował o wyborze tekstu źródłowego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Szeroki zakres faktów, dat oraz postaci historycznych - nacisk  na historię państwa           i narodu polskiego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Kształtowanie umiejętności krytycznego myślenia poprzez  rozumienie wydarzeń historycznych oraz budowanie trwałej pamięci historycznej</a:t>
            </a:r>
          </a:p>
          <a:p>
            <a:pPr algn="l">
              <a:lnSpc>
                <a:spcPts val="4150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144000" y="2622487"/>
            <a:ext cx="8799451" cy="701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Zachowanie chronologicznego układu treści oraz wzmocnienie celów kompetencyjnych,                     z podkreśleniem sprawczości uczniów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Katalog tekstów źródłowych do obowiązkowej pracy ze źródłami i tekstami kultury 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Precyzyjnie określone minimum wiadomości</a:t>
            </a: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Znaczące zwiększenie udziału historii najnowszej - nacisk na eksponowanie wątków lokalnych oraz społecznych</a:t>
            </a: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Kształcenie kompetencji krytycznego                       i kreatywnego myślenia poprzez systematyczną pracę ze źródłami oraz inicjowanie dyskusji</a:t>
            </a:r>
          </a:p>
          <a:p>
            <a:pPr marL="539748" lvl="1" indent="-269874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Kształtowanie  umiejętności argumentowania         i poszukiwania kompromisu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59" y="1693132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1693132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7383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1834808"/>
            <a:ext cx="17242291" cy="7874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endParaRPr dirty="0"/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rozumienie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relacji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epokami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pozwalające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analizowanie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związków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przyczynowych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łączących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historię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ze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współczesnością</a:t>
            </a: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Intensywny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krytycznego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oraz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przyczynowo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skutkowego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umożliwia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uczniom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samodzielną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ocenę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faktów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wyciąganie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logicznych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wniosków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procesów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dziejowych</a:t>
            </a: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Regularna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analiza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różnorodnych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źródeł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pozwala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wielozmysłowe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immersyjne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poznawanie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historii</a:t>
            </a: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podmiotowości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promowanie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sprawczości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poprzez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stosowanie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aktywizujących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w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tym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realizację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projektów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udział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dyskusjach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oraz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prowadzenie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ustrukturyzowanych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debat</a:t>
            </a:r>
            <a:r>
              <a:rPr lang="en-US" sz="31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oksfordzkich</a:t>
            </a: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4479"/>
              </a:lnSpc>
            </a:pP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542"/>
              </a:lnSpc>
            </a:pP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167"/>
              </a:lnSpc>
            </a:pP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167"/>
              </a:lnSpc>
              <a:spcBef>
                <a:spcPct val="0"/>
              </a:spcBef>
            </a:pPr>
            <a:endParaRPr lang="en-US" sz="31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0643" y="719320"/>
            <a:ext cx="85707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3" name="Freeform 3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513359" y="1997509"/>
            <a:ext cx="17573988" cy="7965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Zwiększenie autonomii zawodowej, co umożliwia pełne wykorzystanie kreatywności nauczyciela i dostosowanie narzędzi do specyfiki danej klasy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Przejście na model problemowy pozwala na głębszą analizę zjawisk i czyni proces nauczania bardziej wartościowym intelektualnie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Optymalizacja programu nauczania redukuje presję czasu i pozwala na rzetelne utrwalenie kluczowych wiadomości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Integracja międzyprzedmiotowa sprzyja budowaniu holistycznej wiedzy u uczniów    i ułatwia planowanie wspólnych projektów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Wzrost prestiżu przedmiotu – pozycjonuje się historię jako kluczowe narzędzie rozwoju nowoczesnych kompetencji, takich jak analiza krytyczna czy synteza informacji, co podnosi rangę przedmiotu w systemie edukacji 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Model problemowy pozwala na prowadzenie zajęć opartych na analizie, interpretacji i krytycznym myśleniu</a:t>
            </a:r>
          </a:p>
          <a:p>
            <a:pPr marL="669481" lvl="1" indent="-334740" algn="l">
              <a:lnSpc>
                <a:spcPts val="4341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 staje się moderatorem dociekań, a nie jedynie dostarczycielem treści</a:t>
            </a:r>
          </a:p>
          <a:p>
            <a:pPr algn="l">
              <a:lnSpc>
                <a:spcPts val="2768"/>
              </a:lnSpc>
              <a:spcBef>
                <a:spcPct val="0"/>
              </a:spcBef>
            </a:pPr>
            <a:endParaRPr lang="en-US" sz="31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736761" y="505603"/>
            <a:ext cx="10905870" cy="729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EDUKACJA OBYWATELSKA KLASA VI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550077"/>
            <a:ext cx="8608473" cy="752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Wiedza o społeczeństwie 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Przekaz teoretycznej wiedzy o państwie, prawie i społeczeństwie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 charakterze problemowo‑opisowym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Omawianie Konstytucji RP, działania organów władzy, praw i obowiązków obywatela oraz struktur UE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Rozpoznawanie instytucji publicznych, definiowanie pojęć, opisywanie procedur prawnych i administracyjnych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jako odbiorca wiedzy – analiza przykładów, przyswajanie gotowych modeli</a:t>
            </a:r>
          </a:p>
          <a:p>
            <a:pPr marL="561337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Odwołania do aktualnych wydarzeń wprowadzane pośrednio</a:t>
            </a:r>
          </a:p>
          <a:p>
            <a:pPr algn="l">
              <a:lnSpc>
                <a:spcPts val="3079"/>
              </a:lnSpc>
            </a:pPr>
            <a:endParaRPr lang="en-US" sz="25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596"/>
              </a:lnSpc>
            </a:pPr>
            <a:endParaRPr lang="en-US" sz="25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144"/>
              </a:lnSpc>
              <a:spcBef>
                <a:spcPct val="0"/>
              </a:spcBef>
            </a:pPr>
            <a:endParaRPr lang="en-US" sz="25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064539" y="2550077"/>
            <a:ext cx="9105939" cy="788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Edukacja obywatelska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Kształtowanie aktywnego obywatela, rozwijanie poczucia sprawczości i gotowości do udziału        w życiu publicznym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Wprowadzenie praktycznych narzędzi działania obywatelskiego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 jako pełnoprawny uczestnik życia społecznego i inicjator działań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Nauczanie oparte na działaniu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 kompetencji miękkich: komunikacji, współdecydowania, krytycznej analizy informacji, przeciwdziałania dezinformacji, pracy zespołowej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Bezpośrednia analiza aktualnych problemów społecznych i obywatelskich</a:t>
            </a:r>
          </a:p>
          <a:p>
            <a:pPr marL="555037" lvl="1" indent="-277518" algn="l">
              <a:lnSpc>
                <a:spcPts val="3599"/>
              </a:lnSpc>
              <a:buFont typeface="Arial"/>
              <a:buChar char="•"/>
            </a:pPr>
            <a:r>
              <a:rPr lang="en-US" sz="257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Zastosowanie praktycznych narzędzi prawnych, np. statut szkoły, ustawy, kodeksy</a:t>
            </a:r>
          </a:p>
          <a:p>
            <a:pPr algn="l">
              <a:lnSpc>
                <a:spcPts val="5804"/>
              </a:lnSpc>
              <a:spcBef>
                <a:spcPct val="0"/>
              </a:spcBef>
            </a:pPr>
            <a:endParaRPr lang="en-US" sz="257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3359" y="1777752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47619" y="1818453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71193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400300"/>
            <a:ext cx="16901455" cy="772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7" lvl="1" indent="-356233" algn="l">
              <a:lnSpc>
                <a:spcPts val="4619"/>
              </a:lnSpc>
              <a:buFont typeface="Arial"/>
              <a:buChar char="•"/>
            </a:pP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Praktyczne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obywatelskie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czynnego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świadomego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udziału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życiu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publicznym</a:t>
            </a: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12467" lvl="1" indent="-356233" algn="l">
              <a:lnSpc>
                <a:spcPts val="4619"/>
              </a:lnSpc>
              <a:buFont typeface="Arial"/>
              <a:buChar char="•"/>
            </a:pP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wykorzystując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projekty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społeczne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oraz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symulacje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procesów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decyzyjnych</a:t>
            </a: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12467" lvl="1" indent="-356233" algn="l">
              <a:lnSpc>
                <a:spcPts val="4619"/>
              </a:lnSpc>
              <a:buFont typeface="Arial"/>
              <a:buChar char="•"/>
            </a:pP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umiejętności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społecznych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obywatelskich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niezbędnych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              w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demokratycznym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społeczeństwie</a:t>
            </a: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12467" lvl="1" indent="-356233" algn="l">
              <a:lnSpc>
                <a:spcPts val="4619"/>
              </a:lnSpc>
              <a:buFont typeface="Arial"/>
              <a:buChar char="•"/>
            </a:pP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podmiotowości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poczucia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realnej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sprawczości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wśród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uczniów</a:t>
            </a: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12467" lvl="1" indent="-356233" algn="l">
              <a:lnSpc>
                <a:spcPts val="4619"/>
              </a:lnSpc>
              <a:buFont typeface="Arial"/>
              <a:buChar char="•"/>
            </a:pP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Kształcenie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umiejętności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prowadzenia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merytorycznego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dialogu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oraz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krytycznej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analizy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informacji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29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źródeł</a:t>
            </a: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919"/>
              </a:lnSpc>
            </a:pP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919"/>
              </a:lnSpc>
            </a:pP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982"/>
              </a:lnSpc>
            </a:pP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608"/>
              </a:lnSpc>
            </a:pP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608"/>
              </a:lnSpc>
              <a:spcBef>
                <a:spcPct val="0"/>
              </a:spcBef>
            </a:pPr>
            <a:endParaRPr lang="en-US" sz="329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7993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50588"/>
            <a:ext cx="17450047" cy="5544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17" lvl="1" indent="-399509" algn="l">
              <a:lnSpc>
                <a:spcPts val="5181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Zapewnienie szerokiej autonomii dydaktycznej – swobodny dobór metod i narzędzi</a:t>
            </a:r>
          </a:p>
          <a:p>
            <a:pPr marL="799017" lvl="1" indent="-399509" algn="l">
              <a:lnSpc>
                <a:spcPts val="5181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Odejście od modelu teoretycznego na rzecz praktycznego poznawania mechanizmów społecznych i prawnych</a:t>
            </a:r>
          </a:p>
          <a:p>
            <a:pPr marL="799017" lvl="1" indent="-399509" algn="l">
              <a:lnSpc>
                <a:spcPts val="5181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Koncentracja na celach kompetencyjnych – kształtowanie konkretnych umiejętności jako priorytet</a:t>
            </a:r>
          </a:p>
          <a:p>
            <a:pPr marL="799017" lvl="1" indent="-399509" algn="l">
              <a:lnSpc>
                <a:spcPts val="5181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Umożliwienie pracy projektowej – realizacja długofalowych projektów i współpraca z lokalnym środowiskiem oraz instytucjami publicznymi</a:t>
            </a:r>
          </a:p>
          <a:p>
            <a:pPr algn="l">
              <a:lnSpc>
                <a:spcPts val="2068"/>
              </a:lnSpc>
            </a:pPr>
            <a:endParaRPr lang="en-US" sz="37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471114" y="538650"/>
            <a:ext cx="6556558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JĘZYK OBCY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405706"/>
            <a:ext cx="8065615" cy="687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563" lvl="1" indent="-277782" algn="l">
              <a:lnSpc>
                <a:spcPts val="3602"/>
              </a:lnSpc>
              <a:buFont typeface="Arial"/>
              <a:buChar char="•"/>
            </a:pPr>
            <a:r>
              <a:rPr lang="en-US" sz="257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Cele ogólne i szczegółowe skupione na znajomości środków językowych, rozumieniu wypowiedzi, tworzeniu i reagowaniu na wypowiedzi, przetwarzaniu oraz wiedzy         o kulturze</a:t>
            </a:r>
          </a:p>
          <a:p>
            <a:pPr marL="555563" lvl="1" indent="-277782" algn="l">
              <a:lnSpc>
                <a:spcPts val="3602"/>
              </a:lnSpc>
              <a:buFont typeface="Arial"/>
              <a:buChar char="•"/>
            </a:pPr>
            <a:r>
              <a:rPr lang="en-US" sz="257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Wymagania szczegółowe obejmują rozbudowane listy tematów i form wypowiedzi zarówno ustnych, jak                    i pisemnych</a:t>
            </a:r>
          </a:p>
          <a:p>
            <a:pPr marL="555563" lvl="1" indent="-277782" algn="l">
              <a:lnSpc>
                <a:spcPts val="3602"/>
              </a:lnSpc>
              <a:buFont typeface="Arial"/>
              <a:buChar char="•"/>
            </a:pPr>
            <a:r>
              <a:rPr lang="en-US" sz="257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Określono wymagania, ale pp nie obejmowała formalnie doświadczeń edukacyjnych</a:t>
            </a:r>
          </a:p>
          <a:p>
            <a:pPr marL="555563" lvl="1" indent="-277782" algn="l">
              <a:lnSpc>
                <a:spcPts val="3602"/>
              </a:lnSpc>
              <a:buFont typeface="Arial"/>
              <a:buChar char="•"/>
            </a:pPr>
            <a:r>
              <a:rPr lang="en-US" sz="257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Zalecenia realizacji obejmowały wyposażenie sal, prace w grupach, materiały autentyczne itd.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78975" y="2415231"/>
            <a:ext cx="9338310" cy="7676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7235" lvl="1" indent="-263617" algn="l">
              <a:lnSpc>
                <a:spcPts val="3418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Nadrzędny cel to skuteczne porozumiewanie się oraz praktyczne wykorzystanie języka w kontekście codziennym, z naciskiem na sytuacje komunikacyjne bliskie uczniowi</a:t>
            </a:r>
          </a:p>
          <a:p>
            <a:pPr algn="l">
              <a:lnSpc>
                <a:spcPts val="4398"/>
              </a:lnSpc>
            </a:pPr>
            <a:endParaRPr lang="en-US" sz="2442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27235" lvl="1" indent="-263617" algn="l">
              <a:lnSpc>
                <a:spcPts val="3418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Zmniejszenie liczby wymagań szczegółowych, ograniczenie obszerności i szczegółowości dokumentu</a:t>
            </a:r>
          </a:p>
          <a:p>
            <a:pPr algn="l">
              <a:lnSpc>
                <a:spcPts val="1038"/>
              </a:lnSpc>
            </a:pPr>
            <a:endParaRPr lang="en-US" sz="2442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27235" lvl="1" indent="-263617" algn="l">
              <a:lnSpc>
                <a:spcPts val="3418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doświadczeń edukacyjnych, które łączą naukę języka z kompetencjami społecznymi i innymi aktywnościami edukacyjnymi </a:t>
            </a:r>
          </a:p>
          <a:p>
            <a:pPr marL="527235" lvl="1" indent="-263617" algn="l">
              <a:lnSpc>
                <a:spcPts val="3418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Wybór doświadczeń edukacyjnych to wspólna decyzja nauczyciela i uczniów</a:t>
            </a:r>
          </a:p>
          <a:p>
            <a:pPr algn="l">
              <a:lnSpc>
                <a:spcPts val="198"/>
              </a:lnSpc>
            </a:pPr>
            <a:endParaRPr lang="en-US" sz="2442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27235" lvl="1" indent="-263617" algn="l">
              <a:lnSpc>
                <a:spcPts val="3418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Spiralność i kumulatywność, czyli powrót do wcześniej omawianych zagadnień i nadbudowywanie wiadomości</a:t>
            </a:r>
          </a:p>
          <a:p>
            <a:pPr algn="l">
              <a:lnSpc>
                <a:spcPts val="198"/>
              </a:lnSpc>
            </a:pPr>
            <a:endParaRPr lang="en-US" sz="2442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526124" lvl="1" indent="-263062" algn="l">
              <a:lnSpc>
                <a:spcPts val="3411"/>
              </a:lnSpc>
              <a:buFont typeface="Arial"/>
              <a:buChar char="•"/>
            </a:pPr>
            <a:r>
              <a:rPr lang="en-US" sz="243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Zaleca się wzbudzanie i utrzymanie motywacji uczniów poprzez m.in. metodę małych kroków oraz przekazywanie informacji zwrotnej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59" y="1693132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64928" y="1693132"/>
            <a:ext cx="7095012" cy="68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  <a:spcBef>
                <a:spcPct val="0"/>
              </a:spcBef>
            </a:pPr>
            <a:r>
              <a:rPr lang="en-US" sz="3820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130094" y="719320"/>
            <a:ext cx="6966906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1979656"/>
            <a:ext cx="17583127" cy="762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Praktyczne podejście do nauki - uczeń uczy się języka przede wszystkim jako narzędzia do porozumiewania się w bliskich mu realnych sytuacjach życiowych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Klarownie określone cele - krótsze i bardziej konkretne efekty uczenia się ułatwiają rozumienie oczekiwań edukacyjnych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 kompetencji społecznych - doświadczenia edukacyjne łączą umiejętności językowe           z kompetencjami interpersonalnymi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Zredukowana ilość materiału – bardziej dogłębne rozumienie: mniejsza ilość obowiązkowych treści sprzyja pełniejszemu opanowaniu języka oraz bardziej świadomemu procesowi uczenia się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Realne użycie języka - większy nacisk na komunikację i interakcje między uczniami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Strategie komunikacyjne - uczniowie uczą się, jak radzić sobie w sytuacji nieznajomości słów     czy struktur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Dostosowanie do potrzeb ucznia - mniej wymagań szczegółowych umożliwia elastyczność           w pracy z różnymi uczniami 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Integracja kompetencji - język obcy staje się narzędziem do realizacji projektów, doświadczeń edukacyjnych i innych form aktywności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723157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535424"/>
            <a:ext cx="17573988" cy="645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Uszczegółowienie efektów uczenia się ułatwia planowanie zajęć 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 elastyczność - nauczyciel może skupić się na praktycznych umiejętnościach, dostosowując tempo i metody do potrzeb uczniów 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Zredukowane treści – mniejsze obciążenie nauczyciela i uczniów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dla aktywności uczniów - doświadczenia edukacyjne sprzyjają pracy w grupach, pracy projektowej i kreatywnym formom pracy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Praca nad kompetencjami kluczowymi - integracja języka z kompetencjami społecznymi            i komunikacyjnymi ułatwia nauczanie w kontekście życia codziennego 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 autonomia - nauczyciel może decydować o kolejności i formie realizacji treści jak też o wyższym wariancie podstawy programowej niż obowiązkowy</a:t>
            </a:r>
          </a:p>
          <a:p>
            <a:pPr marL="604711" lvl="1" indent="-302355" algn="l">
              <a:lnSpc>
                <a:spcPts val="3921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Możliwość pracy projektowej - nacisk na doświadczenia edukacyjne sprzyja projektowaniu zajęć interdyscyplinarnych</a:t>
            </a:r>
          </a:p>
          <a:p>
            <a:pPr algn="l">
              <a:lnSpc>
                <a:spcPts val="3921"/>
              </a:lnSpc>
              <a:spcBef>
                <a:spcPct val="0"/>
              </a:spcBef>
            </a:pPr>
            <a:endParaRPr lang="en-US" sz="28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2346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OFERTY OŚRODKÓW DOSKONALENIA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48283" y="2664648"/>
            <a:ext cx="13628178" cy="671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kierunków polityki oświatowej państwa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Wdrażanie Reformy26. Kompas Jutra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Różne formy doskonalenia zawodowego nauczycieli stacjonarnie i on-line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Wspomaganie, indywidualne wspieranie nauczycieli        w organizacji procesu dydaktycznego i wprowadzaniu zmian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Profesjonalna kadra i doświadczenie</a:t>
            </a:r>
          </a:p>
          <a:p>
            <a:pPr algn="l">
              <a:lnSpc>
                <a:spcPts val="4851"/>
              </a:lnSpc>
            </a:pPr>
            <a:endParaRPr lang="en-US" sz="3465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ctr">
              <a:lnSpc>
                <a:spcPts val="4851"/>
              </a:lnSpc>
            </a:pPr>
            <a:r>
              <a:rPr lang="en-US" sz="346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ROZWÓJ, WSPARCIE, INSPIRACJA</a:t>
            </a:r>
          </a:p>
        </p:txBody>
      </p:sp>
      <p:sp>
        <p:nvSpPr>
          <p:cNvPr id="4" name="Freeform 4"/>
          <p:cNvSpPr/>
          <p:nvPr/>
        </p:nvSpPr>
        <p:spPr>
          <a:xfrm>
            <a:off x="14758042" y="6729822"/>
            <a:ext cx="2182773" cy="2308282"/>
          </a:xfrm>
          <a:custGeom>
            <a:avLst/>
            <a:gdLst/>
            <a:ahLst/>
            <a:cxnLst/>
            <a:rect l="l" t="t" r="r" b="b"/>
            <a:pathLst>
              <a:path w="2182773" h="2308282">
                <a:moveTo>
                  <a:pt x="0" y="0"/>
                </a:moveTo>
                <a:lnTo>
                  <a:pt x="2182773" y="0"/>
                </a:lnTo>
                <a:lnTo>
                  <a:pt x="2182773" y="2308283"/>
                </a:lnTo>
                <a:lnTo>
                  <a:pt x="0" y="2308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529402" y="5095758"/>
            <a:ext cx="47625" cy="383928"/>
          </a:xfrm>
          <a:custGeom>
            <a:avLst/>
            <a:gdLst/>
            <a:ahLst/>
            <a:cxnLst/>
            <a:rect l="l" t="t" r="r" b="b"/>
            <a:pathLst>
              <a:path w="47625" h="383928">
                <a:moveTo>
                  <a:pt x="0" y="0"/>
                </a:moveTo>
                <a:lnTo>
                  <a:pt x="47625" y="0"/>
                </a:lnTo>
                <a:lnTo>
                  <a:pt x="47625" y="383929"/>
                </a:lnTo>
                <a:lnTo>
                  <a:pt x="0" y="383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373646" t="-523446" r="-8448215" b="-8136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022661" y="4548100"/>
            <a:ext cx="2247471" cy="739622"/>
          </a:xfrm>
          <a:custGeom>
            <a:avLst/>
            <a:gdLst/>
            <a:ahLst/>
            <a:cxnLst/>
            <a:rect l="l" t="t" r="r" b="b"/>
            <a:pathLst>
              <a:path w="2247471" h="739622">
                <a:moveTo>
                  <a:pt x="0" y="0"/>
                </a:moveTo>
                <a:lnTo>
                  <a:pt x="2247471" y="0"/>
                </a:lnTo>
                <a:lnTo>
                  <a:pt x="2247471" y="739622"/>
                </a:lnTo>
                <a:lnTo>
                  <a:pt x="0" y="73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617880" y="3027345"/>
            <a:ext cx="2463098" cy="2452342"/>
          </a:xfrm>
          <a:custGeom>
            <a:avLst/>
            <a:gdLst/>
            <a:ahLst/>
            <a:cxnLst/>
            <a:rect l="l" t="t" r="r" b="b"/>
            <a:pathLst>
              <a:path w="2463098" h="2452342">
                <a:moveTo>
                  <a:pt x="0" y="0"/>
                </a:moveTo>
                <a:lnTo>
                  <a:pt x="2463098" y="0"/>
                </a:lnTo>
                <a:lnTo>
                  <a:pt x="2463098" y="2452342"/>
                </a:lnTo>
                <a:lnTo>
                  <a:pt x="0" y="2452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113" t="-15045" r="-19078" b="-1592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022696" y="914400"/>
            <a:ext cx="11735395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RADOMSKIEGO OŚRODKA DOSKONALENIA NAUCZYCIELI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177698"/>
            <a:ext cx="12483253" cy="731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grupowe </a:t>
            </a:r>
          </a:p>
          <a:p>
            <a:pPr marL="875083" lvl="1" indent="-437542" algn="l">
              <a:lnSpc>
                <a:spcPts val="5674"/>
              </a:lnSpc>
              <a:buFont typeface="Arial"/>
              <a:buChar char="•"/>
            </a:pPr>
            <a:r>
              <a:rPr lang="en-US" sz="405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algn="ctr">
              <a:lnSpc>
                <a:spcPts val="6097"/>
              </a:lnSpc>
            </a:pPr>
            <a:r>
              <a:rPr lang="en-US" sz="435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         forma stacjonarna lub online</a:t>
            </a:r>
          </a:p>
          <a:p>
            <a:pPr algn="l">
              <a:lnSpc>
                <a:spcPts val="5402"/>
              </a:lnSpc>
            </a:pPr>
            <a:endParaRPr lang="en-US" sz="4355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62725" y="6875782"/>
            <a:ext cx="3208080" cy="3208080"/>
          </a:xfrm>
          <a:custGeom>
            <a:avLst/>
            <a:gdLst/>
            <a:ahLst/>
            <a:cxnLst/>
            <a:rect l="l" t="t" r="r" b="b"/>
            <a:pathLst>
              <a:path w="3208080" h="3208080">
                <a:moveTo>
                  <a:pt x="0" y="0"/>
                </a:moveTo>
                <a:lnTo>
                  <a:pt x="3208080" y="0"/>
                </a:lnTo>
                <a:lnTo>
                  <a:pt x="3208080" y="3208080"/>
                </a:lnTo>
                <a:lnTo>
                  <a:pt x="0" y="32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8907911"/>
            <a:ext cx="2729886" cy="1175951"/>
          </a:xfrm>
          <a:custGeom>
            <a:avLst/>
            <a:gdLst/>
            <a:ahLst/>
            <a:cxnLst/>
            <a:rect l="l" t="t" r="r" b="b"/>
            <a:pathLst>
              <a:path w="2729886" h="1175951">
                <a:moveTo>
                  <a:pt x="0" y="0"/>
                </a:moveTo>
                <a:lnTo>
                  <a:pt x="2729886" y="0"/>
                </a:lnTo>
                <a:lnTo>
                  <a:pt x="2729886" y="1175951"/>
                </a:lnTo>
                <a:lnTo>
                  <a:pt x="0" y="117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2929455" y="914400"/>
            <a:ext cx="11921877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POWIATOWEGO OŚRODKA DOSKONALENIA NAUCZYCIELI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865307"/>
            <a:ext cx="14493274" cy="7052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Oferta Mazowieckiego Samorządowego Centrum Doskonalenia Nauczycieli (MSCDN) to różnorodne formy wsparcia kadry pedagogicznej ukierunkowane na wdrażanie reformy Kompas Jutra 2026. 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realizowane są przez Wydziały MSCDN   w Ciechanowie, Ostrołęce, Płocku, Radomiu, Siedlcach i Warszawie w formule: stacjonarnej, online, hybrydowej, m.in. na platformie Moodle.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Zapewniamy nauczycielom narzędzia niezbędne do pracy w zmieniającej się rzeczywistości szkolnej.</a:t>
            </a:r>
          </a:p>
        </p:txBody>
      </p:sp>
      <p:sp>
        <p:nvSpPr>
          <p:cNvPr id="4" name="Freeform 4"/>
          <p:cNvSpPr/>
          <p:nvPr/>
        </p:nvSpPr>
        <p:spPr>
          <a:xfrm>
            <a:off x="513359" y="9080826"/>
            <a:ext cx="3122702" cy="913390"/>
          </a:xfrm>
          <a:custGeom>
            <a:avLst/>
            <a:gdLst/>
            <a:ahLst/>
            <a:cxnLst/>
            <a:rect l="l" t="t" r="r" b="b"/>
            <a:pathLst>
              <a:path w="3122702" h="913390">
                <a:moveTo>
                  <a:pt x="0" y="0"/>
                </a:moveTo>
                <a:lnTo>
                  <a:pt x="3122702" y="0"/>
                </a:lnTo>
                <a:lnTo>
                  <a:pt x="3122702" y="913390"/>
                </a:lnTo>
                <a:lnTo>
                  <a:pt x="0" y="9133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705658" y="719320"/>
            <a:ext cx="51053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16805" y="1929618"/>
            <a:ext cx="17194357" cy="546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KOMPLEKSOWA OFERTA WSPARCIA W RAMACH REFORMY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każdego przedmiotu - niezależnie od specjalizacji           i etapu edukacyjnego, przygotowaliśmy formy wsparcia dedykowane konkretnym dyscyplinom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doradców metodycznych - w ramach naszych działań doradcy metodyczni prowadzą konsultacje, pomagając                     w praktycznym wdrażaniu nowych metod pracy</a:t>
            </a:r>
          </a:p>
          <a:p>
            <a:pPr algn="l">
              <a:lnSpc>
                <a:spcPts val="5118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003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534297" y="5821820"/>
            <a:ext cx="4008090" cy="4008090"/>
          </a:xfrm>
          <a:custGeom>
            <a:avLst/>
            <a:gdLst/>
            <a:ahLst/>
            <a:cxnLst/>
            <a:rect l="l" t="t" r="r" b="b"/>
            <a:pathLst>
              <a:path w="4008090" h="4008090">
                <a:moveTo>
                  <a:pt x="0" y="0"/>
                </a:moveTo>
                <a:lnTo>
                  <a:pt x="4008090" y="0"/>
                </a:lnTo>
                <a:lnTo>
                  <a:pt x="4008090" y="4008090"/>
                </a:lnTo>
                <a:lnTo>
                  <a:pt x="0" y="4008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2520773">
            <a:off x="10433967" y="7003148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287625" y="9044342"/>
            <a:ext cx="3233700" cy="990301"/>
          </a:xfrm>
          <a:custGeom>
            <a:avLst/>
            <a:gdLst/>
            <a:ahLst/>
            <a:cxnLst/>
            <a:rect l="l" t="t" r="r" b="b"/>
            <a:pathLst>
              <a:path w="3233700" h="990301">
                <a:moveTo>
                  <a:pt x="0" y="0"/>
                </a:moveTo>
                <a:lnTo>
                  <a:pt x="3233699" y="0"/>
                </a:lnTo>
                <a:lnTo>
                  <a:pt x="3233699" y="990301"/>
                </a:lnTo>
                <a:lnTo>
                  <a:pt x="0" y="99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2" r="-147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721707"/>
            <a:ext cx="15333107" cy="7534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9"/>
              </a:lnSpc>
            </a:pPr>
            <a:endParaRPr/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Co znajduje się w naszej ofercie już teraz?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Nowoczesne narzędzia - warsztaty z wykorzystania AI i Canvy          w edukacji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Aktywizacja uczniów - projekty edukacyjne, metoda STEAM i nauka programowania (Python, Photon)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Relacje i dobrostan - budowanie zgranych zespołów klasowych oraz wsparcie uczniów neuroatypowych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 wspierające - praktyczne kursy z zakresu oceniania kształtującego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Zarządzanie - Specjalistyczna Akademia Dyrektora oraz sieci współpracy dla kadry kierowniczej</a:t>
            </a:r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Zapisz się już dziś i buduj szkołę przyszłości </a:t>
            </a:r>
          </a:p>
          <a:p>
            <a:pPr algn="l">
              <a:lnSpc>
                <a:spcPts val="1786"/>
              </a:lnSpc>
            </a:pPr>
            <a:endParaRPr lang="en-US" sz="3260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 rot="187449">
            <a:off x="11345556" y="8564631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584051" y="8204634"/>
            <a:ext cx="1994465" cy="1994465"/>
          </a:xfrm>
          <a:custGeom>
            <a:avLst/>
            <a:gdLst/>
            <a:ahLst/>
            <a:cxnLst/>
            <a:rect l="l" t="t" r="r" b="b"/>
            <a:pathLst>
              <a:path w="1994465" h="1994465">
                <a:moveTo>
                  <a:pt x="0" y="0"/>
                </a:moveTo>
                <a:lnTo>
                  <a:pt x="1994466" y="0"/>
                </a:lnTo>
                <a:lnTo>
                  <a:pt x="1994466" y="1994465"/>
                </a:lnTo>
                <a:lnTo>
                  <a:pt x="0" y="19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513359" y="9080826"/>
            <a:ext cx="3122702" cy="897266"/>
          </a:xfrm>
          <a:custGeom>
            <a:avLst/>
            <a:gdLst/>
            <a:ahLst/>
            <a:cxnLst/>
            <a:rect l="l" t="t" r="r" b="b"/>
            <a:pathLst>
              <a:path w="3122702" h="897266">
                <a:moveTo>
                  <a:pt x="0" y="0"/>
                </a:moveTo>
                <a:lnTo>
                  <a:pt x="3122702" y="0"/>
                </a:lnTo>
                <a:lnTo>
                  <a:pt x="3122702" y="897266"/>
                </a:lnTo>
                <a:lnTo>
                  <a:pt x="0" y="897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79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330952"/>
            <a:ext cx="13972348" cy="71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8"/>
              </a:lnSpc>
            </a:pPr>
            <a:r>
              <a:rPr lang="en-US" sz="3441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Twój partner we wdrażaniu Reformy26 Kompas Jutra</a:t>
            </a: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algn="l">
              <a:lnSpc>
                <a:spcPts val="6233"/>
              </a:lnSpc>
            </a:pPr>
            <a:r>
              <a:rPr lang="en-US" sz="35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Specjalizujemy się w praktycznym wykorzystaniu technologii informacyjno-komunikacyjnych (TIK) oraz sztucznej inteligencji (AI), pokazując, jak łączyć je z treściami przedmiotowymi, kreatywnością i projektami edukacyjnymi oraz ocenianiem.</a:t>
            </a:r>
          </a:p>
          <a:p>
            <a:pPr algn="l">
              <a:lnSpc>
                <a:spcPts val="3065"/>
              </a:lnSpc>
            </a:pPr>
            <a:endParaRPr lang="en-US" sz="354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057"/>
              </a:lnSpc>
            </a:pP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Kładziemy nacisk na świadome i odpowiedzialne wykorzystanie technologii cyfrowych tak, aby szkoła odpowiadała na wyzwania współczesnego świata.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418311" y="9363556"/>
            <a:ext cx="2869689" cy="923444"/>
          </a:xfrm>
          <a:custGeom>
            <a:avLst/>
            <a:gdLst/>
            <a:ahLst/>
            <a:cxnLst/>
            <a:rect l="l" t="t" r="r" b="b"/>
            <a:pathLst>
              <a:path w="2869689" h="923444">
                <a:moveTo>
                  <a:pt x="0" y="0"/>
                </a:moveTo>
                <a:lnTo>
                  <a:pt x="2869689" y="0"/>
                </a:lnTo>
                <a:lnTo>
                  <a:pt x="2869689" y="923444"/>
                </a:lnTo>
                <a:lnTo>
                  <a:pt x="0" y="923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5722657" y="5631815"/>
            <a:ext cx="2260997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Informator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5986" y="6463726"/>
            <a:ext cx="2634340" cy="26343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5261280" y="9313025"/>
            <a:ext cx="3026720" cy="973975"/>
          </a:xfrm>
          <a:custGeom>
            <a:avLst/>
            <a:gdLst/>
            <a:ahLst/>
            <a:cxnLst/>
            <a:rect l="l" t="t" r="r" b="b"/>
            <a:pathLst>
              <a:path w="3026720" h="973975">
                <a:moveTo>
                  <a:pt x="0" y="0"/>
                </a:moveTo>
                <a:lnTo>
                  <a:pt x="3026720" y="0"/>
                </a:lnTo>
                <a:lnTo>
                  <a:pt x="3026720" y="973975"/>
                </a:lnTo>
                <a:lnTo>
                  <a:pt x="0" y="973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710358" y="2662375"/>
          <a:ext cx="16857072" cy="7543800"/>
        </p:xfrm>
        <a:graphic>
          <a:graphicData uri="http://schemas.openxmlformats.org/drawingml/2006/table">
            <a:tbl>
              <a:tblPr/>
              <a:tblGrid>
                <a:gridCol w="6228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Nauczanie informatyki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Rozwój myślenia komputacyjnego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Od podstaw programowania po zaawansowaną analizę danych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Efektywne wykorzystanie technologii do rozwiązywania realnych problemów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Nauka programowania poprzez praktykę</a:t>
                      </a:r>
                    </a:p>
                  </a:txBody>
                  <a:tcPr marL="190500" marR="190500" marT="190500" marB="19050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Cyberbezpieczeństwo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Bezpieczne zachowanie w cyfrowym świecie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Edukacja medialna – weryfikacja informacji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Manipulacja informacją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Higiena cyfrowa, dobrostan cyfrowy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TIK w nauczaniu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Informacja zwrotna wsparta TIK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Technologia w służbie kreatywności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Cyfrowe kompetencje przedmiotowe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Wsparcie metodyczne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Sztuczna inteligencja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AI w procesie uczenia i nauczania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Cyfrowy asystent dydaktyczny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Standardy etyczne AI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Krytyczne myślenie w dobie AI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513359" y="2028461"/>
            <a:ext cx="16677793" cy="633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359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Jesteśmy gotowi, by Cię wesprzeć w wybranych obszarach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070697"/>
            <a:ext cx="17089342" cy="361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82"/>
              </a:lnSpc>
            </a:pPr>
            <a:r>
              <a:rPr lang="en-US" sz="39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Stawiamy na sprawczość oraz nowoczesną dydaktykę.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Przygotowaliśmy serię dedykowanych szkoleń przedmiotowych poświęconych Reformie26. Obejmują one informatykę, biologię, chemię, fizykę, geografię oraz przyrodę i koncentrują się na omówieniu zmian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podstawie programowej.</a:t>
            </a:r>
          </a:p>
        </p:txBody>
      </p:sp>
      <p:sp>
        <p:nvSpPr>
          <p:cNvPr id="4" name="Freeform 4"/>
          <p:cNvSpPr/>
          <p:nvPr/>
        </p:nvSpPr>
        <p:spPr>
          <a:xfrm>
            <a:off x="15364146" y="9346126"/>
            <a:ext cx="2923854" cy="940874"/>
          </a:xfrm>
          <a:custGeom>
            <a:avLst/>
            <a:gdLst/>
            <a:ahLst/>
            <a:cxnLst/>
            <a:rect l="l" t="t" r="r" b="b"/>
            <a:pathLst>
              <a:path w="2923854" h="940874">
                <a:moveTo>
                  <a:pt x="0" y="0"/>
                </a:moveTo>
                <a:lnTo>
                  <a:pt x="2923854" y="0"/>
                </a:lnTo>
                <a:lnTo>
                  <a:pt x="2923854" y="940874"/>
                </a:lnTo>
                <a:lnTo>
                  <a:pt x="0" y="940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80" y="7242838"/>
            <a:ext cx="3217547" cy="321754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494227" y="7946923"/>
            <a:ext cx="7411938" cy="198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5"/>
              </a:lnSpc>
            </a:pP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filtruj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według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hasła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6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</a:t>
            </a:r>
          </a:p>
          <a:p>
            <a:pPr marL="0" lvl="0" indent="0" algn="ctr">
              <a:lnSpc>
                <a:spcPts val="5515"/>
              </a:lnSpc>
              <a:spcBef>
                <a:spcPct val="0"/>
              </a:spcBef>
            </a:pPr>
            <a:r>
              <a:rPr lang="en-US" sz="3939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Zapraszamy</a:t>
            </a:r>
            <a:r>
              <a:rPr lang="en-US" sz="39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0711" y="5936434"/>
            <a:ext cx="11154876" cy="137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Technologia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daje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moc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!</a:t>
            </a:r>
          </a:p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Uczymy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, jak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ją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wykorzystać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w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edukacji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WCIES realizuje działania z zakresu doskonalenia zawodowego nauczycieli w ramach Reformy 26 „Kompas Jutra”, odpowiadające na aktualne wyzwania edukacyjne oraz zmiany w podstawach programowych.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5968710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964487" y="719138"/>
            <a:ext cx="4617913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0048" y="6398536"/>
            <a:ext cx="6569828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rejestracji na szkolenia poświęcone reformie „26 – Kompas jutra”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964680" y="716780"/>
            <a:ext cx="633426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25614"/>
            <a:ext cx="16230600" cy="76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 obejmuje zróżnicowane formy wsparcia, dostosowane do potrzeb nauczycieli i szkół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Webinary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777240" lvl="1" indent="-388620" algn="l">
              <a:lnSpc>
                <a:spcPts val="5040"/>
              </a:lnSpc>
              <a:spcBef>
                <a:spcPct val="0"/>
              </a:spcBef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Seminaria tematyczne</a:t>
            </a:r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Ponadto doradcy metodyczni WCIES prowadzą konsultacje indywidualne i zespołowe, wspierając nauczycieli w planowaniu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 wdrażaniu zmian wynikających z Reformy 26, a także w podnoszeniu jakości pracy dydaktycznej, wychowawczej i opiekuńczej szkoły.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6162675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964680" y="719138"/>
            <a:ext cx="4541520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5382" y="6592501"/>
            <a:ext cx="10648691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harmonogramu dyżurów oraz wykazu doradców metodycznych i nauczycieli-konsultantów wraz z danymi kontaktowymi</a:t>
            </a:r>
          </a:p>
        </p:txBody>
      </p:sp>
      <p:sp>
        <p:nvSpPr>
          <p:cNvPr id="7" name="Freeform 7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425812" y="1495226"/>
            <a:ext cx="16295023" cy="834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endParaRPr/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Samorządowe Centrum Doradztwa i Doskonalenia Nauczycieli w Siedlcach w szerokim zakresie wspiera placówki oświatowe we wdrażaniu Reformy26 Kompas Jutra. </a:t>
            </a:r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Zaplanowaliśmy różnorodne formy szkoleń stacjonarnie oraz online.</a:t>
            </a: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 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rad pedagogicznych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Indywidualne wsparcie nauczycieli przez doradców metodycznych we wdrażaniu podstaw programowych</a:t>
            </a:r>
          </a:p>
          <a:p>
            <a:pPr algn="l">
              <a:lnSpc>
                <a:spcPts val="3646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34567" y="3775834"/>
            <a:ext cx="2387976" cy="2387976"/>
          </a:xfrm>
          <a:custGeom>
            <a:avLst/>
            <a:gdLst/>
            <a:ahLst/>
            <a:cxnLst/>
            <a:rect l="l" t="t" r="r" b="b"/>
            <a:pathLst>
              <a:path w="2387976" h="2387976">
                <a:moveTo>
                  <a:pt x="0" y="0"/>
                </a:moveTo>
                <a:lnTo>
                  <a:pt x="2387976" y="0"/>
                </a:lnTo>
                <a:lnTo>
                  <a:pt x="2387976" y="2387976"/>
                </a:lnTo>
                <a:lnTo>
                  <a:pt x="0" y="2387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187449">
            <a:off x="11948821" y="4515149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3484943" y="6301701"/>
            <a:ext cx="3661490" cy="1492057"/>
          </a:xfrm>
          <a:custGeom>
            <a:avLst/>
            <a:gdLst/>
            <a:ahLst/>
            <a:cxnLst/>
            <a:rect l="l" t="t" r="r" b="b"/>
            <a:pathLst>
              <a:path w="3661490" h="1492057">
                <a:moveTo>
                  <a:pt x="0" y="0"/>
                </a:moveTo>
                <a:lnTo>
                  <a:pt x="3661490" y="0"/>
                </a:lnTo>
                <a:lnTo>
                  <a:pt x="3661490" y="1492057"/>
                </a:lnTo>
                <a:lnTo>
                  <a:pt x="0" y="1492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13736" y="626298"/>
            <a:ext cx="8919175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SCDiDN W SIEDLCACH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251978" y="2638711"/>
            <a:ext cx="1788250" cy="1788250"/>
          </a:xfrm>
          <a:custGeom>
            <a:avLst/>
            <a:gdLst/>
            <a:ahLst/>
            <a:cxnLst/>
            <a:rect l="l" t="t" r="r" b="b"/>
            <a:pathLst>
              <a:path w="1788250" h="1788250">
                <a:moveTo>
                  <a:pt x="0" y="0"/>
                </a:moveTo>
                <a:lnTo>
                  <a:pt x="1788250" y="0"/>
                </a:lnTo>
                <a:lnTo>
                  <a:pt x="1788250" y="1788250"/>
                </a:lnTo>
                <a:lnTo>
                  <a:pt x="0" y="1788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402813" y="2380782"/>
            <a:ext cx="2144654" cy="2144654"/>
          </a:xfrm>
          <a:custGeom>
            <a:avLst/>
            <a:gdLst/>
            <a:ahLst/>
            <a:cxnLst/>
            <a:rect l="l" t="t" r="r" b="b"/>
            <a:pathLst>
              <a:path w="2144654" h="2144654">
                <a:moveTo>
                  <a:pt x="0" y="0"/>
                </a:moveTo>
                <a:lnTo>
                  <a:pt x="2144654" y="0"/>
                </a:lnTo>
                <a:lnTo>
                  <a:pt x="2144654" y="2144654"/>
                </a:lnTo>
                <a:lnTo>
                  <a:pt x="0" y="2144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810921" y="2704238"/>
            <a:ext cx="1821198" cy="1821198"/>
          </a:xfrm>
          <a:custGeom>
            <a:avLst/>
            <a:gdLst/>
            <a:ahLst/>
            <a:cxnLst/>
            <a:rect l="l" t="t" r="r" b="b"/>
            <a:pathLst>
              <a:path w="1821198" h="1821198">
                <a:moveTo>
                  <a:pt x="0" y="0"/>
                </a:moveTo>
                <a:lnTo>
                  <a:pt x="1821198" y="0"/>
                </a:lnTo>
                <a:lnTo>
                  <a:pt x="1821198" y="1821198"/>
                </a:lnTo>
                <a:lnTo>
                  <a:pt x="0" y="1821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4978137" y="6639617"/>
            <a:ext cx="3155677" cy="1732753"/>
          </a:xfrm>
          <a:custGeom>
            <a:avLst/>
            <a:gdLst/>
            <a:ahLst/>
            <a:cxnLst/>
            <a:rect l="l" t="t" r="r" b="b"/>
            <a:pathLst>
              <a:path w="3155677" h="1732753">
                <a:moveTo>
                  <a:pt x="0" y="0"/>
                </a:moveTo>
                <a:lnTo>
                  <a:pt x="3155677" y="0"/>
                </a:lnTo>
                <a:lnTo>
                  <a:pt x="3155677" y="1732754"/>
                </a:lnTo>
                <a:lnTo>
                  <a:pt x="0" y="17327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712870" y="6498184"/>
            <a:ext cx="2015619" cy="2015619"/>
          </a:xfrm>
          <a:custGeom>
            <a:avLst/>
            <a:gdLst/>
            <a:ahLst/>
            <a:cxnLst/>
            <a:rect l="l" t="t" r="r" b="b"/>
            <a:pathLst>
              <a:path w="2015619" h="2015619">
                <a:moveTo>
                  <a:pt x="0" y="0"/>
                </a:moveTo>
                <a:lnTo>
                  <a:pt x="2015620" y="0"/>
                </a:lnTo>
                <a:lnTo>
                  <a:pt x="2015620" y="2015620"/>
                </a:lnTo>
                <a:lnTo>
                  <a:pt x="0" y="201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999066" y="6340820"/>
            <a:ext cx="2330349" cy="2330349"/>
          </a:xfrm>
          <a:custGeom>
            <a:avLst/>
            <a:gdLst/>
            <a:ahLst/>
            <a:cxnLst/>
            <a:rect l="l" t="t" r="r" b="b"/>
            <a:pathLst>
              <a:path w="2330349" h="2330349">
                <a:moveTo>
                  <a:pt x="0" y="0"/>
                </a:moveTo>
                <a:lnTo>
                  <a:pt x="2330349" y="0"/>
                </a:lnTo>
                <a:lnTo>
                  <a:pt x="2330349" y="2330348"/>
                </a:lnTo>
                <a:lnTo>
                  <a:pt x="0" y="2330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398877" y="6654197"/>
            <a:ext cx="1987358" cy="1875343"/>
          </a:xfrm>
          <a:custGeom>
            <a:avLst/>
            <a:gdLst/>
            <a:ahLst/>
            <a:cxnLst/>
            <a:rect l="l" t="t" r="r" b="b"/>
            <a:pathLst>
              <a:path w="1987358" h="1875343">
                <a:moveTo>
                  <a:pt x="0" y="0"/>
                </a:moveTo>
                <a:lnTo>
                  <a:pt x="1987357" y="0"/>
                </a:lnTo>
                <a:lnTo>
                  <a:pt x="1987357" y="1875343"/>
                </a:lnTo>
                <a:lnTo>
                  <a:pt x="0" y="18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4812505" y="2610612"/>
            <a:ext cx="1816349" cy="1816349"/>
          </a:xfrm>
          <a:custGeom>
            <a:avLst/>
            <a:gdLst/>
            <a:ahLst/>
            <a:cxnLst/>
            <a:rect l="l" t="t" r="r" b="b"/>
            <a:pathLst>
              <a:path w="1816349" h="1816349">
                <a:moveTo>
                  <a:pt x="0" y="0"/>
                </a:moveTo>
                <a:lnTo>
                  <a:pt x="1816350" y="0"/>
                </a:lnTo>
                <a:lnTo>
                  <a:pt x="1816350" y="1816349"/>
                </a:lnTo>
                <a:lnTo>
                  <a:pt x="0" y="18163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5562699" y="914400"/>
            <a:ext cx="7162602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NAJWAŻNIEJSZE ZMIANY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3946" y="4693661"/>
            <a:ext cx="3084314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Dobre podręczniki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41384" y="4693661"/>
            <a:ext cx="3114080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Sposób oceniania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70821" y="4693661"/>
            <a:ext cx="4099719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Nauka poprzez praktykę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44334" y="4693661"/>
            <a:ext cx="3296444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Informacja zwrotna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dla ucznia i rodzica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3834" y="8798936"/>
            <a:ext cx="3284538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Tydzień projektowy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55472" y="8798936"/>
            <a:ext cx="3885902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Łączenie przedmiotów 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tematów pokrewnych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95365" y="8798936"/>
            <a:ext cx="3450630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Wsparcie w rozwoju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emocjonalnym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3574" y="8798936"/>
            <a:ext cx="4017963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Autonomia nauczyciela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3738979" cy="118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STRONA INTERNETOWA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960" y="4092979"/>
            <a:ext cx="16205587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WWW.REFORMA26.MEN.GOV.PL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64" y="5253740"/>
            <a:ext cx="4972379" cy="49723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2306</Words>
  <Application>Microsoft Office PowerPoint</Application>
  <PresentationFormat>Niestandardowy</PresentationFormat>
  <Paragraphs>291</Paragraphs>
  <Slides>32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9" baseType="lpstr">
      <vt:lpstr>Objectivity 2 Bold</vt:lpstr>
      <vt:lpstr>Calibri</vt:lpstr>
      <vt:lpstr>Objectivity 1</vt:lpstr>
      <vt:lpstr>Arial</vt:lpstr>
      <vt:lpstr>Engram Warsaw</vt:lpstr>
      <vt:lpstr>Objectivity 1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godzina 12.00 Aktualne 5-12-26-NOWA PODSTAWA PROGRAMOWA - prezentacja ośrodków</dc:title>
  <dc:creator>Marta Wnukowicz</dc:creator>
  <cp:lastModifiedBy>Monika Sobczak</cp:lastModifiedBy>
  <cp:revision>10</cp:revision>
  <dcterms:created xsi:type="dcterms:W3CDTF">2006-08-16T00:00:00Z</dcterms:created>
  <dcterms:modified xsi:type="dcterms:W3CDTF">2026-02-08T10:50:43Z</dcterms:modified>
  <dc:identifier>DAHAWg6CTE0</dc:identifier>
</cp:coreProperties>
</file>