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56" r:id="rId2"/>
    <p:sldId id="257" r:id="rId3"/>
    <p:sldId id="258" r:id="rId4"/>
    <p:sldId id="259"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15" r:id="rId21"/>
    <p:sldId id="316" r:id="rId22"/>
    <p:sldId id="317" r:id="rId23"/>
    <p:sldId id="318" r:id="rId24"/>
    <p:sldId id="319" r:id="rId25"/>
    <p:sldId id="320" r:id="rId26"/>
    <p:sldId id="321" r:id="rId27"/>
    <p:sldId id="322" r:id="rId28"/>
    <p:sldId id="323" r:id="rId29"/>
    <p:sldId id="324" r:id="rId30"/>
    <p:sldId id="325" r:id="rId31"/>
    <p:sldId id="326" r:id="rId32"/>
    <p:sldId id="327" r:id="rId33"/>
    <p:sldId id="328" r:id="rId34"/>
  </p:sldIdLst>
  <p:sldSz cx="18288000" cy="10287000"/>
  <p:notesSz cx="6858000" cy="9144000"/>
  <p:embeddedFontLst>
    <p:embeddedFont>
      <p:font typeface="Engram Warsaw" panose="020B0604020202020204" charset="-18"/>
      <p:regular r:id="rId36"/>
    </p:embeddedFont>
    <p:embeddedFont>
      <p:font typeface="Objectivity 1" panose="020B0604020202020204" charset="-18"/>
      <p:regular r:id="rId37"/>
    </p:embeddedFont>
    <p:embeddedFont>
      <p:font typeface="Objectivity 1 Bold" panose="020B0604020202020204" charset="-18"/>
      <p:regular r:id="rId38"/>
    </p:embeddedFont>
    <p:embeddedFont>
      <p:font typeface="Objectivity 2 Bold" panose="020B0604020202020204" charset="-18"/>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Celem wprowadzenia jest przekazanie wstępnej informacji o tym, o czym będziemy mówić . Chodzi o: wzmacnianie założeń reformy, perspektywę nauczyciela i ucznia oraz gotowość PDN do towarzyszenia szkołom we wdrażaniu każdego aspektu zmiany. Całość dotycząca obszarów przedmiotowych jest skonstruowana na zasadzie porównań PP z 2017 i 2026 r. Kluczowe wydaje się, w zależności od adresata spotkania - n-le/rodzice, zwrócenie uwagi na odpowiednie slajdy: n-le - korzyści dla nauczyciela, rodzice dla ucznia.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Struktura efektów uczenia się przedmiotu muzyka odpowiada czterem aspektom funkcjonowania muzyki w życiu ucznia:</a:t>
            </a:r>
          </a:p>
          <a:p>
            <a:r>
              <a:rPr lang="en-US"/>
              <a:t>1.	Uczeń jako twórca i wykonawca</a:t>
            </a:r>
          </a:p>
          <a:p>
            <a:r>
              <a:rPr lang="en-US"/>
              <a:t>•	Rozwijanie ekspresji indywidualnej i zespołowej oraz stosowanie wiedzy muzycznej w praktyce wykonawczej</a:t>
            </a:r>
          </a:p>
          <a:p>
            <a:r>
              <a:rPr lang="en-US"/>
              <a:t>•	Formy aktywności muzycznej : śpiew, gra na instrumentach, ruch z muzyką i działania twórcze</a:t>
            </a:r>
          </a:p>
          <a:p>
            <a:r>
              <a:rPr lang="en-US"/>
              <a:t>2.	Uczeń jako słuchacz</a:t>
            </a:r>
          </a:p>
          <a:p>
            <a:r>
              <a:rPr lang="en-US"/>
              <a:t>•	Percepcja muzyki i jej interpretacja</a:t>
            </a:r>
          </a:p>
          <a:p>
            <a:r>
              <a:rPr lang="en-US"/>
              <a:t>•	Kształtowanie postawy aktywnego i refleksyjnego odbiorcy</a:t>
            </a:r>
          </a:p>
          <a:p>
            <a:r>
              <a:rPr lang="en-US"/>
              <a:t>3.	Uczeń jako uczestnik kultury</a:t>
            </a:r>
          </a:p>
          <a:p>
            <a:r>
              <a:rPr lang="en-US"/>
              <a:t>•	Więzi z kulturą lokalną, narodową i światową</a:t>
            </a:r>
          </a:p>
          <a:p>
            <a:r>
              <a:rPr lang="en-US"/>
              <a:t>•	Muzyczne dziedzictwo oraz podejmowanie działań muzycznych w przestrzeni społecznej</a:t>
            </a:r>
          </a:p>
          <a:p>
            <a:r>
              <a:rPr lang="en-US"/>
              <a:t>4.	Uczeń w realizacji ze sobą i innymi</a:t>
            </a:r>
          </a:p>
          <a:p>
            <a:r>
              <a:rPr lang="en-US"/>
              <a:t>•	Wpływ muzyki na emocje, relacje i samopoczucie</a:t>
            </a:r>
          </a:p>
          <a:p>
            <a:r>
              <a:rPr lang="en-US"/>
              <a:t>•	Samoświadomość</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-nowa podstawa programowa kładzie nacisk na własną twórczość uczniów, obcowanie ze sztuką i rozumienie jej oraz kształcenie kompetencji przyszłości. Plastyka staje się „ drogą ku wartościom” opisanym w profilu absolwenta oraz zawartych między innymi w dziełach sztuki,</a:t>
            </a:r>
          </a:p>
          <a:p>
            <a:r>
              <a:rPr lang="en-US"/>
              <a:t>- zasadnicze zmiany widać w sformułowanych celach edukacyjnych. Podstawa odchodzi od sformułowań: opanowanie wiadomości z historii i teorii sztuki i zagadnień teoretyczno-formalnych, doskonalenie umiejętności plastycznych. Skupia się na celach praktycznych, możliwych do osiągnięcia dla dziecka zarówno w czwartej jak i w siódmej klasie takich jak: Rozwijanie kreatywności, własnych zainteresowań, twórczej wyobraźni i sprawczości poprzez swobodną ekspresję twórczą, doświadczanie procesu twórczego, rozumienie funkcji sztuki, kształtowanie tożsamości kulturowej poprzez uczestnictwo w kulturze, odnajdywanie radości tworzenia i.in.</a:t>
            </a:r>
          </a:p>
          <a:p>
            <a:r>
              <a:rPr lang="en-US"/>
              <a:t>- inne są też efekty uczenia się. Zrezygnowano z wyrażeń obecnych w poprzedniej podstawie takich jak: klasyfikuje, wykazuje się znajomością, zna. Zastosowano efekty opisane sformułowaniami adekwatnymi do możliwości uczniów, ilości godzin plastyki, priorytetów związanych z kształceniem kompetencji : eksperymentuje, wypowiada się, rozumie, wyraża, stosuje, improwizuje, opowiada, wykorzystuje, modeluje i inne</a:t>
            </a:r>
          </a:p>
          <a:p>
            <a:r>
              <a:rPr lang="en-US"/>
              <a:t>- wprowadzono doświadczenia edukacyjne- interdyscyplinarne projekty odbywające się w formach innych niż lekcje w szkole.</a:t>
            </a:r>
          </a:p>
          <a:p>
            <a:r>
              <a:rPr lang="en-US"/>
              <a:t>- w obręb sztuki, plastyki wprowadzono fakultatywnie teatr jako wydarzenie artystyczne kształtujące umiejętność współpracy oraz inne kompetencje osobiste i społeczne.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Korzyści dla ucznia:</a:t>
            </a:r>
          </a:p>
          <a:p>
            <a:r>
              <a:rPr lang="en-US"/>
              <a:t>- Uczeń, dzięki sformułowanym efektom uczenia staje się twórcą, artystą, odpowiedzialnym za swoje dzieło. Nie boi się eksperymentowania, popełniania błędów. Uczy się analizować dzieła swoje i innych, wyciągać wnioski. Sztuka staje się dla niego środkiem wyrazu, czymś ważnym a nie tylko trywialnym zadaniem plastycznym na „ocenę”</a:t>
            </a:r>
          </a:p>
          <a:p>
            <a:r>
              <a:rPr lang="en-US"/>
              <a:t>- uczeń ma szansę brać udział w większych, zaplanowanych działaniach w doświadczeniach edukacyjnych, wykraczających poza lekcję, takich jak plener, projekty edukacyjne, udział w przedstawieniu teatralnym czy teatru lalek. Uczestnictwo takie wspiera poczucie sprawczości, krytyczne myślenie, refleksję, twórcze działanie. Pomaga w identyfikacji ze szkoła, klasą, małą Ojczyzną, środowiskiem lokalnym.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Korzyści dla nauczyciela:</a:t>
            </a:r>
          </a:p>
          <a:p>
            <a:r>
              <a:rPr lang="en-US"/>
              <a:t>- uznając ucznia za pełnoprawnego twórcę, nauczyciel ma szansę oddać w jego ręce odpowiedzialność za stworzone dzieło. Wiąże się to z możliwością zmiany podejścia do oceniania ucznia- jego aktywności, twórczości a także umiejętności. Umiejętności nie są tu priorytetowym kryterium. Nauczyciel nie musi oceniać efektów końcowych pracy ucznia, jej poprawności czy wartości estetycznej. Może doceniać jego proces twórczy, wkład myślowy, zaangażowanie, innowacyjność. Otwiera to szanse dla docenienia dzieci mniej „zdolnych” manualnie, plastycznie, dzieci z różnymi potrzebami edukacyjnymi, różnymi ograniczeniami.</a:t>
            </a:r>
          </a:p>
          <a:p>
            <a:r>
              <a:rPr lang="en-US"/>
              <a:t>- nauczyciel zyskuje dużą swobodę w organizacji procesu kształcenia, w strategii działań. Może np. poświęcić na jeden temat czy projekt więcej czasu. Nie musi zamykać aktywności plastycznych uczniów w jednej jednostce lekcyjnej (tak jak to było w poprzedniej podstawie). Może dostosować proponowane techniki plastyczne (również te, zaproponowane przez uczniów) do możliwości swojej szkoły, pracowni lub np. przyjaznego otoczenia, które może stać się plenerem malarskim, plenerem sztuki land art, lub happeningu czy performance’u</a:t>
            </a:r>
          </a:p>
          <a:p>
            <a:r>
              <a:rPr lang="en-US"/>
              <a:t>- nauczyciele, chcący dokształcać się z dziedziny prowadzenia teatru w szkole mogą znaleźć wspaniałą przestrzeń do twórczego rozwoju osobistego i rozwoju swoich uczniów.</a:t>
            </a:r>
          </a:p>
          <a:p>
            <a:r>
              <a:rPr lang="en-US"/>
              <a:t>Zarówno nauczyciele jak i uczniowie i rodzice mogą cieszyć się aktywnością twórczą dzieci, ich poszukiwaniami, rozmowami, ich refleksjami, budzeniem się ich wrażliwości i sprawczości.</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Informacja na temat nowej podstawy programowej  </a:t>
            </a:r>
          </a:p>
          <a:p>
            <a:endParaRPr lang="en-US"/>
          </a:p>
          <a:p>
            <a:r>
              <a:rPr lang="en-US"/>
              <a:t>przedmiotu zajęcia praktyczno-techniczne </a:t>
            </a:r>
          </a:p>
          <a:p>
            <a:endParaRPr lang="en-US"/>
          </a:p>
          <a:p>
            <a:r>
              <a:rPr lang="en-US"/>
              <a:t>Porównanie podstawy programowej techniki z podstawą programową zajęć praktyczno-technicznych oraz korzyści dla ucznia i nauczyciela wynikające z wprowadzenia zmian </a:t>
            </a:r>
          </a:p>
          <a:p>
            <a:endParaRPr lang="en-US"/>
          </a:p>
          <a:p>
            <a:endParaRPr lang="en-US"/>
          </a:p>
          <a:p>
            <a:r>
              <a:rPr lang="en-US"/>
              <a:t>     Od 1 września 2026 r. przedmiot technika w klasach IV–VI szkoły podstawowej zostanie zastąpiony nowym przedmiotem – zajęciami praktyczno‑technicznymi. </a:t>
            </a:r>
          </a:p>
          <a:p>
            <a:endParaRPr lang="en-US"/>
          </a:p>
          <a:p>
            <a:r>
              <a:rPr lang="en-US"/>
              <a:t>W nowej podstawie programowej wyraźnie widoczna jest zmiana filozofii przedmiotu:  </a:t>
            </a:r>
          </a:p>
          <a:p>
            <a:endParaRPr lang="en-US"/>
          </a:p>
          <a:p>
            <a:r>
              <a:rPr lang="en-US"/>
              <a:t>z dotychczasowej funkcji poznawczej na bardziej praktyczny charakter kształcenia. Zmodyfikowana została struktura  i zakres treści. Materiał został uporządkowany w ośmiu działach, które obejmują zróżnicowaną tematykę, łączą treści z  doradztwem zawodowym oraz integrują wiedzę teoretyczną z działaniem. Jednocześnie zachowane są elementy stanowiące kontynuację tradycji przedmiotu. Zmiana dotyczy także zwiększenia wymiaru godzin do 2 godzin tygodniowo.  </a:t>
            </a:r>
          </a:p>
          <a:p>
            <a:endParaRPr lang="en-US"/>
          </a:p>
          <a:p>
            <a:r>
              <a:rPr lang="en-US"/>
              <a:t>     Nowy przedmiot – zajęcia praktyczno‑techniczne – akcentuje rozwijanie umiejętności praktycznych, użyteczność podejmowanych działań oraz przygotowanie uczniów do funkcjonowania w dorosłym życiu. Nowa podstawa programowa kładzie szczególny nacisk na samodzielność ucznia i rozwijanie jego sprawczości, a także na kształtowanie kompetencji kluczowych. W porównaniu z dotychczasową podstawą programową techniki zakres tych kompetencji został rozszerzony o kompetencje poznawcze, społeczne, osobiste oraz językowe. </a:t>
            </a:r>
          </a:p>
          <a:p>
            <a:endParaRPr lang="en-US"/>
          </a:p>
          <a:p>
            <a:r>
              <a:rPr lang="en-US"/>
              <a:t>     Cele ogólne przedmiotu zajęcia praktyczno‑techniczne oraz przedmiotu technika w dużej mierze są zbieżne. Ukierunkowane są na rozwijanie kreatywności technicznej uczniów, kształtowanie postaw proekologicznych, umiejętność współpracy i rozwiązywania problemów, a także na przygotowanie uczniów do bezpiecznego poruszania się rowerem  </a:t>
            </a:r>
          </a:p>
          <a:p>
            <a:endParaRPr lang="en-US"/>
          </a:p>
          <a:p>
            <a:r>
              <a:rPr lang="en-US"/>
              <a:t>w ruchu drogowym. </a:t>
            </a:r>
          </a:p>
          <a:p>
            <a:endParaRPr lang="en-US"/>
          </a:p>
          <a:p>
            <a:r>
              <a:rPr lang="en-US"/>
              <a:t>     Kluczowym celem nauczania zajęć praktyczno‑technicznych w szkole podstawowej od roku szkolnego 2025/2026 będzie rozwijanie umiejętności manualnych i praktycznych uczniów poprzez pracę z różnymi materiałami, projektowanie oraz wytwarzanie przedmiotów – od pomysłu, przez planowanie, aż do wykonania i oceny – z wykorzystaniem nowoczesnych technologii oraz narzędzi. Duży nacisk położono na praktyczne działania uczniów, ich samodzielne eksperymenty i projekty, które przygotowują do życia codziennego oraz rozwijają umiejętności w zakresie samoobsługi. </a:t>
            </a:r>
          </a:p>
          <a:p>
            <a:endParaRPr lang="en-US"/>
          </a:p>
          <a:p>
            <a:r>
              <a:rPr lang="en-US"/>
              <a:t>     Realizacja podstawy programowej zajęć praktyczno‑technicznych przy zwiększonej liczbie godzin — z jednej do dwóch tygodniowo — prowadzonych w pracowni technicznej wyposażonej w niezbędne narzędzia, urządzenia i materiały, a także przy dobrej organizacji pracy, powinna być korzystna zarówno dla ucznia, jak i dla nauczyciela. </a:t>
            </a:r>
          </a:p>
          <a:p>
            <a:endParaRPr lang="en-US"/>
          </a:p>
          <a:p>
            <a:r>
              <a:rPr lang="en-US"/>
              <a:t>     Uczniowie mogą dzięki temu zdobyć cenne korzyści edukacyjne oraz umiejętności przydatne w codziennym funkcjonowaniu, takie jak planowanie i projektowanie działań, refleksja przed przystąpieniem do pracy, samoobsługa, wykonywanie prostych napraw czy stosowanie zasad bezpieczeństwa podczas realizacji różnorodnych zadań technicznych. </a:t>
            </a:r>
          </a:p>
          <a:p>
            <a:endParaRPr lang="en-US"/>
          </a:p>
          <a:p>
            <a:r>
              <a:rPr lang="en-US"/>
              <a:t>Udział uczniów w projektach będzie sprzyjał zdobywaniu wiedzy z różnych przedmiotów nauczania oraz rozwijaniu kompetencji, takich jak krytyczne myślenie, rozwiązywanie problemów i umiejętności współpracy. Umożliwi również uzyskanie pełniejszego obrazu zjawisk poprzez spojrzenie na nie z wielu perspektyw oraz pomoże w budowaniu spójnego rozumienia świata, pokazując uczniom, że nauka nie składa się z izolowanych bloków, lecz stanowi połączoną całość. Ponadto udział w projektach pozwoli uczniom rozwijać umiejętności interpersonalne, techniczne i praktyczne, a także kompetencje cyfrowe  </a:t>
            </a:r>
          </a:p>
          <a:p>
            <a:r>
              <a:rPr lang="en-US"/>
              <a:t>i matematyczne. </a:t>
            </a:r>
          </a:p>
          <a:p>
            <a:endParaRPr lang="en-US"/>
          </a:p>
          <a:p>
            <a:r>
              <a:rPr lang="en-US"/>
              <a:t>     Nauczyciel również odniesie korzyści z wprowadzenia nowej podstawy programowej przedmiotu zajęcia praktyczno‑techniczne. Uczenie przez działanie wzmocni zapotrzebowanie jego  biegłości w licznych umiejętnościach technicznych, umiejętności organizacji procesów projektowych, pracy z narzędziami, zapewnienia uczniom bezpieczeństwa, co sprzyjać będzie podniesieniu kwalifikacji technicznych, zaktualizowaniu kompetencji zawodowych i zdobywaniu nowych umiejętności. Nauczyciel stanie się bardziej nowoczesnym nauczycielem, przyjmując postawę mentora, koordynatora i opiekuna procesu. </a:t>
            </a:r>
          </a:p>
          <a:p>
            <a:endParaRPr lang="en-US"/>
          </a:p>
          <a:p>
            <a:r>
              <a:rPr lang="en-US"/>
              <a:t>     Podsumowując, nowa podstawa programowa zajęć praktyczno‑technicznych powinna znacząco podnieść jakość kształcenia, pod warunkiem, że zostanie odpowiednio przygotowana na poziomie organizacyjnym. </a:t>
            </a:r>
          </a:p>
          <a:p>
            <a:endParaRPr lang="en-US"/>
          </a:p>
          <a:p>
            <a:r>
              <a:rPr lang="en-US"/>
              <a:t>Zmiana — dotycząca nie tylko nazwy przedmiotu (z techniki na zajęcia praktyczno‑techniczne), lecz także jego założeń i treści — nakłada na nauczyciela szereg nowych wymagań. W szczególności oczekuje się większej elastyczności oraz modyfikacji organizacji pracy, co powinno bardzo pozytywnie wpłynąć na aktywność i sposób działania uczniów podczas zajęć.  </a:t>
            </a:r>
          </a:p>
          <a:p>
            <a:endParaRPr lang="en-US"/>
          </a:p>
          <a:p>
            <a:r>
              <a:rPr lang="en-US"/>
              <a:t>Zwiększenie liczby godzin zajęć praktyczno‑technicznych w tygodniu może być dla wielu nauczycieli korzystne, ponieważ umożliwi im uzyskanie więk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NOTATKA DLA PROWADZĄCEGO PREZENTACJĘ</a:t>
            </a:r>
          </a:p>
          <a:p>
            <a:endParaRPr lang="en-US"/>
          </a:p>
          <a:p>
            <a:r>
              <a:rPr lang="en-US"/>
              <a:t>Nowa podstawa programowa zakłada, że głównym celem zajęć wychowania fizycznego jest kształtowanie całożyciowej POTRZEBY PODEJMOWANIA AKTYWNOŚCI FIZYCZNEJ, w tym także NA ŚWIEŻYM POWIETRZU, rozwój sprawności fizycznej i świadomej postawy PROZDROWOTNEJ</a:t>
            </a:r>
          </a:p>
          <a:p>
            <a:endParaRPr lang="en-US"/>
          </a:p>
          <a:p>
            <a:r>
              <a:rPr lang="en-US"/>
              <a:t>Wychowanie fizyczne umożliwia uczniom poznawanie różnorodnych form aktywności fizycznej, rozwijanie pasji sportowych oraz kształtowanie UMIEJĘTNOŚCI SPOŁECZNYCH, takich jak współpraca, odpowiedzialność, uczciwość i poszanowanie godności innych, oraz postawy troski o środowisko naturalne, w tym podejmowanie działań zgodnych z zasadami zrównoważonego rozwoju.</a:t>
            </a:r>
          </a:p>
          <a:p>
            <a:endParaRPr lang="en-US"/>
          </a:p>
          <a:p>
            <a:r>
              <a:rPr lang="en-US"/>
              <a:t>NAJWAŻNIEJSZE ZMIANY</a:t>
            </a:r>
          </a:p>
          <a:p>
            <a:endParaRPr lang="en-US"/>
          </a:p>
          <a:p>
            <a:r>
              <a:rPr lang="en-US"/>
              <a:t>Wprowadzenie działu RELAKSACJA I ODPRĘŻENIE</a:t>
            </a:r>
          </a:p>
          <a:p>
            <a:endParaRPr lang="en-US"/>
          </a:p>
          <a:p>
            <a:r>
              <a:rPr lang="en-US"/>
              <a:t>Wprowadzenie działu KOMPETENCJE SPOŁECZNE</a:t>
            </a:r>
          </a:p>
          <a:p>
            <a:endParaRPr lang="en-US"/>
          </a:p>
          <a:p>
            <a:r>
              <a:rPr lang="en-US"/>
              <a:t>Wprowadzenie działu BEZPIECZEŃSTWO W AKTYWNOŚCI FIZYCZNEJ</a:t>
            </a:r>
          </a:p>
          <a:p>
            <a:endParaRPr lang="en-US"/>
          </a:p>
          <a:p>
            <a:r>
              <a:rPr lang="en-US"/>
              <a:t>Rekomendowanie zajęć NA ŚWIEŻYM POWIETRZU</a:t>
            </a:r>
          </a:p>
          <a:p>
            <a:endParaRPr lang="en-US"/>
          </a:p>
          <a:p>
            <a:r>
              <a:rPr lang="en-US"/>
              <a:t>Wprowadzenie realizacji doświadczenia edukacyjnego ma na celu</a:t>
            </a:r>
          </a:p>
          <a:p>
            <a:endParaRPr lang="en-US"/>
          </a:p>
          <a:p>
            <a:r>
              <a:rPr lang="en-US"/>
              <a:t>1) kształtowanie samodzielności i sprawczości uczniów poprzez planowanie, realizację i refleksję nad własną aktywnością fizyczną oraz współudział w życiu sportowym szkoły</a:t>
            </a:r>
          </a:p>
          <a:p>
            <a:endParaRPr lang="en-US"/>
          </a:p>
          <a:p>
            <a:r>
              <a:rPr lang="en-US"/>
              <a:t>2) rozwój kompetencji społecznych i organizacyjnych, takich jak współpraca, komunikacja, odpowiedzialność oraz zdolność podejmowania inicjatywy w grupie rówieśniczej i społeczności lokalnej</a:t>
            </a:r>
          </a:p>
          <a:p>
            <a:endParaRPr lang="en-US"/>
          </a:p>
          <a:p>
            <a:r>
              <a:rPr lang="en-US"/>
              <a:t>3) wzmacnianie motywacji wewnętrznej do podejmowania regularnej aktywności fizycznej i kształtowanie świadomych postaw prozdrowotnych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18" Type="http://schemas.openxmlformats.org/officeDocument/2006/relationships/image" Target="../media/image47.sv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svg"/><Relationship Id="rId17" Type="http://schemas.openxmlformats.org/officeDocument/2006/relationships/image" Target="../media/image46.png"/><Relationship Id="rId2" Type="http://schemas.openxmlformats.org/officeDocument/2006/relationships/image" Target="../media/image11.png"/><Relationship Id="rId16" Type="http://schemas.openxmlformats.org/officeDocument/2006/relationships/image" Target="../media/image45.svg"/><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4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 Id="rId14" Type="http://schemas.openxmlformats.org/officeDocument/2006/relationships/image" Target="../media/image43.svg"/></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6B1F"/>
        </a:solidFill>
        <a:effectLst/>
      </p:bgPr>
    </p:bg>
    <p:spTree>
      <p:nvGrpSpPr>
        <p:cNvPr id="1" name=""/>
        <p:cNvGrpSpPr/>
        <p:nvPr/>
      </p:nvGrpSpPr>
      <p:grpSpPr>
        <a:xfrm>
          <a:off x="0" y="0"/>
          <a:ext cx="0" cy="0"/>
          <a:chOff x="0" y="0"/>
          <a:chExt cx="0" cy="0"/>
        </a:xfrm>
      </p:grpSpPr>
      <p:sp>
        <p:nvSpPr>
          <p:cNvPr id="2" name="Freeform 2"/>
          <p:cNvSpPr/>
          <p:nvPr/>
        </p:nvSpPr>
        <p:spPr>
          <a:xfrm>
            <a:off x="10509720" y="-86486"/>
            <a:ext cx="10459972" cy="10459972"/>
          </a:xfrm>
          <a:custGeom>
            <a:avLst/>
            <a:gdLst/>
            <a:ahLst/>
            <a:cxnLst/>
            <a:rect l="l" t="t" r="r" b="b"/>
            <a:pathLst>
              <a:path w="10459972" h="10459972">
                <a:moveTo>
                  <a:pt x="0" y="0"/>
                </a:moveTo>
                <a:lnTo>
                  <a:pt x="10459971" y="0"/>
                </a:lnTo>
                <a:lnTo>
                  <a:pt x="10459971" y="10459972"/>
                </a:lnTo>
                <a:lnTo>
                  <a:pt x="0" y="104599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3" name="Freeform 3"/>
          <p:cNvSpPr/>
          <p:nvPr/>
        </p:nvSpPr>
        <p:spPr>
          <a:xfrm>
            <a:off x="14743555" y="1593731"/>
            <a:ext cx="2984717" cy="6625416"/>
          </a:xfrm>
          <a:custGeom>
            <a:avLst/>
            <a:gdLst/>
            <a:ahLst/>
            <a:cxnLst/>
            <a:rect l="l" t="t" r="r" b="b"/>
            <a:pathLst>
              <a:path w="2984717" h="6625416">
                <a:moveTo>
                  <a:pt x="0" y="0"/>
                </a:moveTo>
                <a:lnTo>
                  <a:pt x="2984717" y="0"/>
                </a:lnTo>
                <a:lnTo>
                  <a:pt x="2984717" y="6625416"/>
                </a:lnTo>
                <a:lnTo>
                  <a:pt x="0" y="66254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a:p>
        </p:txBody>
      </p:sp>
      <p:sp>
        <p:nvSpPr>
          <p:cNvPr id="4" name="Freeform 4"/>
          <p:cNvSpPr/>
          <p:nvPr/>
        </p:nvSpPr>
        <p:spPr>
          <a:xfrm>
            <a:off x="11679902" y="2603155"/>
            <a:ext cx="3308585" cy="4606568"/>
          </a:xfrm>
          <a:custGeom>
            <a:avLst/>
            <a:gdLst/>
            <a:ahLst/>
            <a:cxnLst/>
            <a:rect l="l" t="t" r="r" b="b"/>
            <a:pathLst>
              <a:path w="3308585" h="4606568">
                <a:moveTo>
                  <a:pt x="0" y="0"/>
                </a:moveTo>
                <a:lnTo>
                  <a:pt x="3308584" y="0"/>
                </a:lnTo>
                <a:lnTo>
                  <a:pt x="3308584" y="4606568"/>
                </a:lnTo>
                <a:lnTo>
                  <a:pt x="0" y="4606568"/>
                </a:lnTo>
                <a:lnTo>
                  <a:pt x="0" y="0"/>
                </a:lnTo>
                <a:close/>
              </a:path>
            </a:pathLst>
          </a:custGeom>
          <a:blipFill>
            <a:blip r:embed="rId6"/>
            <a:stretch>
              <a:fillRect/>
            </a:stretch>
          </a:blipFill>
        </p:spPr>
        <p:txBody>
          <a:bodyPr/>
          <a:lstStyle/>
          <a:p>
            <a:endParaRPr lang="pl-PL"/>
          </a:p>
        </p:txBody>
      </p:sp>
      <p:sp>
        <p:nvSpPr>
          <p:cNvPr id="5" name="Freeform 5"/>
          <p:cNvSpPr/>
          <p:nvPr/>
        </p:nvSpPr>
        <p:spPr>
          <a:xfrm>
            <a:off x="513359" y="439798"/>
            <a:ext cx="4779785" cy="1399174"/>
          </a:xfrm>
          <a:custGeom>
            <a:avLst/>
            <a:gdLst/>
            <a:ahLst/>
            <a:cxnLst/>
            <a:rect l="l" t="t" r="r" b="b"/>
            <a:pathLst>
              <a:path w="4779785" h="1399174">
                <a:moveTo>
                  <a:pt x="0" y="0"/>
                </a:moveTo>
                <a:lnTo>
                  <a:pt x="4779785" y="0"/>
                </a:lnTo>
                <a:lnTo>
                  <a:pt x="4779785" y="1399174"/>
                </a:lnTo>
                <a:lnTo>
                  <a:pt x="0" y="13991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l-PL"/>
          </a:p>
        </p:txBody>
      </p:sp>
      <p:sp>
        <p:nvSpPr>
          <p:cNvPr id="6" name="Freeform 6"/>
          <p:cNvSpPr/>
          <p:nvPr/>
        </p:nvSpPr>
        <p:spPr>
          <a:xfrm>
            <a:off x="0" y="3870895"/>
            <a:ext cx="7484478" cy="7484478"/>
          </a:xfrm>
          <a:custGeom>
            <a:avLst/>
            <a:gdLst/>
            <a:ahLst/>
            <a:cxnLst/>
            <a:rect l="l" t="t" r="r" b="b"/>
            <a:pathLst>
              <a:path w="7484478" h="7484478">
                <a:moveTo>
                  <a:pt x="0" y="0"/>
                </a:moveTo>
                <a:lnTo>
                  <a:pt x="7484478" y="0"/>
                </a:lnTo>
                <a:lnTo>
                  <a:pt x="7484478" y="7484478"/>
                </a:lnTo>
                <a:lnTo>
                  <a:pt x="0" y="7484478"/>
                </a:lnTo>
                <a:lnTo>
                  <a:pt x="0" y="0"/>
                </a:lnTo>
                <a:close/>
              </a:path>
            </a:pathLst>
          </a:custGeom>
          <a:blipFill>
            <a:blip r:embed="rId9"/>
            <a:stretch>
              <a:fillRect/>
            </a:stretch>
          </a:blipFill>
        </p:spPr>
        <p:txBody>
          <a:bodyPr/>
          <a:lstStyle/>
          <a:p>
            <a:endParaRPr lang="pl-PL"/>
          </a:p>
        </p:txBody>
      </p:sp>
      <p:sp>
        <p:nvSpPr>
          <p:cNvPr id="7" name="TextBox 7"/>
          <p:cNvSpPr txBox="1"/>
          <p:nvPr/>
        </p:nvSpPr>
        <p:spPr>
          <a:xfrm>
            <a:off x="513359" y="358556"/>
            <a:ext cx="17774641" cy="6373056"/>
          </a:xfrm>
          <a:prstGeom prst="rect">
            <a:avLst/>
          </a:prstGeom>
        </p:spPr>
        <p:txBody>
          <a:bodyPr lIns="0" tIns="0" rIns="0" bIns="0" rtlCol="0" anchor="t">
            <a:spAutoFit/>
          </a:bodyPr>
          <a:lstStyle/>
          <a:p>
            <a:pPr algn="just">
              <a:lnSpc>
                <a:spcPts val="12554"/>
              </a:lnSpc>
            </a:pPr>
            <a:endParaRPr/>
          </a:p>
          <a:p>
            <a:pPr algn="l">
              <a:lnSpc>
                <a:spcPts val="12554"/>
              </a:lnSpc>
            </a:pPr>
            <a:r>
              <a:rPr lang="en-US" sz="8967" b="1">
                <a:solidFill>
                  <a:srgbClr val="FFFFFF"/>
                </a:solidFill>
                <a:latin typeface="Objectivity 1 Bold"/>
                <a:ea typeface="Objectivity 1 Bold"/>
                <a:cs typeface="Objectivity 1 Bold"/>
                <a:sym typeface="Objectivity 1 Bold"/>
              </a:rPr>
              <a:t>NOWA PODSTAWA PROGRAMOWA</a:t>
            </a:r>
          </a:p>
          <a:p>
            <a:pPr algn="just">
              <a:lnSpc>
                <a:spcPts val="12554"/>
              </a:lnSpc>
              <a:spcBef>
                <a:spcPct val="0"/>
              </a:spcBef>
            </a:pPr>
            <a:r>
              <a:rPr lang="en-US" sz="8967" b="1">
                <a:solidFill>
                  <a:srgbClr val="FFFFFF"/>
                </a:solidFill>
                <a:latin typeface="Objectivity 1 Bold"/>
                <a:ea typeface="Objectivity 1 Bold"/>
                <a:cs typeface="Objectivity 1 Bold"/>
                <a:sym typeface="Objectivity 1 Bold"/>
              </a:rPr>
              <a:t>REFORMA26 </a:t>
            </a:r>
          </a:p>
        </p:txBody>
      </p:sp>
      <p:sp>
        <p:nvSpPr>
          <p:cNvPr id="8" name="Freeform 8"/>
          <p:cNvSpPr/>
          <p:nvPr/>
        </p:nvSpPr>
        <p:spPr>
          <a:xfrm>
            <a:off x="7289550" y="8589377"/>
            <a:ext cx="804407" cy="804407"/>
          </a:xfrm>
          <a:custGeom>
            <a:avLst/>
            <a:gdLst/>
            <a:ahLst/>
            <a:cxnLst/>
            <a:rect l="l" t="t" r="r" b="b"/>
            <a:pathLst>
              <a:path w="804407" h="804407">
                <a:moveTo>
                  <a:pt x="0" y="0"/>
                </a:moveTo>
                <a:lnTo>
                  <a:pt x="804408" y="0"/>
                </a:lnTo>
                <a:lnTo>
                  <a:pt x="804408" y="804407"/>
                </a:lnTo>
                <a:lnTo>
                  <a:pt x="0" y="8044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pl-PL"/>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6705659" y="719320"/>
            <a:ext cx="5410141" cy="750570"/>
          </a:xfrm>
          <a:prstGeom prst="rect">
            <a:avLst/>
          </a:prstGeom>
        </p:spPr>
        <p:txBody>
          <a:bodyPr wrap="square" lIns="0" tIns="0" rIns="0" bIns="0" rtlCol="0" anchor="t">
            <a:spAutoFit/>
          </a:bodyPr>
          <a:lstStyle/>
          <a:p>
            <a:pPr marL="0" lvl="0" indent="0" algn="l">
              <a:lnSpc>
                <a:spcPts val="5880"/>
              </a:lnSpc>
              <a:spcBef>
                <a:spcPct val="0"/>
              </a:spcBef>
            </a:pPr>
            <a:r>
              <a:rPr lang="en-US" sz="4200" b="1" dirty="0">
                <a:solidFill>
                  <a:srgbClr val="607EFF"/>
                </a:solidFill>
                <a:latin typeface="Objectivity 1 Bold"/>
                <a:ea typeface="Objectivity 1 Bold"/>
                <a:cs typeface="Objectivity 1 Bold"/>
                <a:sym typeface="Objectivity 1 Bold"/>
              </a:rPr>
              <a:t>WPROWADZENIE</a:t>
            </a:r>
          </a:p>
        </p:txBody>
      </p:sp>
      <p:sp>
        <p:nvSpPr>
          <p:cNvPr id="4" name="TextBox 4"/>
          <p:cNvSpPr txBox="1"/>
          <p:nvPr/>
        </p:nvSpPr>
        <p:spPr>
          <a:xfrm>
            <a:off x="513359" y="2171700"/>
            <a:ext cx="16403041" cy="7214347"/>
          </a:xfrm>
          <a:prstGeom prst="rect">
            <a:avLst/>
          </a:prstGeom>
        </p:spPr>
        <p:txBody>
          <a:bodyPr wrap="square" lIns="0" tIns="0" rIns="0" bIns="0" rtlCol="0" anchor="t">
            <a:spAutoFit/>
          </a:bodyPr>
          <a:lstStyle/>
          <a:p>
            <a:pPr algn="l">
              <a:lnSpc>
                <a:spcPts val="5515"/>
              </a:lnSpc>
            </a:pPr>
            <a:r>
              <a:rPr lang="en-US" sz="3939" dirty="0">
                <a:solidFill>
                  <a:srgbClr val="000000"/>
                </a:solidFill>
                <a:latin typeface="Objectivity 1"/>
                <a:ea typeface="Objectivity 1"/>
                <a:cs typeface="Objectivity 1"/>
                <a:sym typeface="Objectivity 1"/>
              </a:rPr>
              <a:t>Nowa </a:t>
            </a:r>
            <a:r>
              <a:rPr lang="en-US" sz="3939" dirty="0" err="1">
                <a:solidFill>
                  <a:srgbClr val="000000"/>
                </a:solidFill>
                <a:latin typeface="Objectivity 1"/>
                <a:ea typeface="Objectivity 1"/>
                <a:cs typeface="Objectivity 1"/>
                <a:sym typeface="Objectivity 1"/>
              </a:rPr>
              <a:t>Podstwa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Programowa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wzmacnia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założenia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reformy</a:t>
            </a:r>
            <a:endParaRPr lang="en-US" sz="3939" dirty="0">
              <a:solidFill>
                <a:srgbClr val="000000"/>
              </a:solidFill>
              <a:latin typeface="Objectivity 1"/>
              <a:ea typeface="Objectivity 1"/>
              <a:cs typeface="Objectivity 1"/>
              <a:sym typeface="Objectivity 1"/>
            </a:endParaRPr>
          </a:p>
          <a:p>
            <a:pPr marL="850594" lvl="1" indent="-425297" algn="l">
              <a:lnSpc>
                <a:spcPts val="5515"/>
              </a:lnSpc>
              <a:buFont typeface="Arial"/>
              <a:buChar char="•"/>
            </a:pPr>
            <a:r>
              <a:rPr lang="en-US" sz="3939" dirty="0" err="1">
                <a:solidFill>
                  <a:srgbClr val="000000"/>
                </a:solidFill>
                <a:latin typeface="Objectivity 1"/>
                <a:ea typeface="Objectivity 1"/>
                <a:cs typeface="Objectivity 1"/>
                <a:sym typeface="Objectivity 1"/>
              </a:rPr>
              <a:t>Przejście</a:t>
            </a:r>
            <a:r>
              <a:rPr lang="en-US" sz="3939" dirty="0">
                <a:solidFill>
                  <a:srgbClr val="000000"/>
                </a:solidFill>
                <a:latin typeface="Objectivity 1"/>
                <a:ea typeface="Objectivity 1"/>
                <a:cs typeface="Objectivity 1"/>
                <a:sym typeface="Objectivity 1"/>
              </a:rPr>
              <a:t> od </a:t>
            </a:r>
            <a:r>
              <a:rPr lang="en-US" sz="3939" dirty="0" err="1">
                <a:solidFill>
                  <a:srgbClr val="000000"/>
                </a:solidFill>
                <a:latin typeface="Objectivity 1"/>
                <a:ea typeface="Objectivity 1"/>
                <a:cs typeface="Objectivity 1"/>
                <a:sym typeface="Objectivity 1"/>
              </a:rPr>
              <a:t>przeładowanych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treści</a:t>
            </a:r>
            <a:r>
              <a:rPr lang="en-US" sz="3939" dirty="0">
                <a:solidFill>
                  <a:srgbClr val="000000"/>
                </a:solidFill>
                <a:latin typeface="Objectivity 1"/>
                <a:ea typeface="Objectivity 1"/>
                <a:cs typeface="Objectivity 1"/>
                <a:sym typeface="Objectivity 1"/>
              </a:rPr>
              <a:t> do </a:t>
            </a:r>
            <a:r>
              <a:rPr lang="en-US" sz="3939" dirty="0" err="1">
                <a:solidFill>
                  <a:srgbClr val="000000"/>
                </a:solidFill>
                <a:latin typeface="Objectivity 1"/>
                <a:ea typeface="Objectivity 1"/>
                <a:cs typeface="Objectivity 1"/>
                <a:sym typeface="Objectivity 1"/>
              </a:rPr>
              <a:t>podejścia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kompetencyjnego</a:t>
            </a:r>
            <a:r>
              <a:rPr lang="en-US" sz="3939" dirty="0">
                <a:solidFill>
                  <a:srgbClr val="000000"/>
                </a:solidFill>
                <a:latin typeface="Objectivity 1"/>
                <a:ea typeface="Objectivity 1"/>
                <a:cs typeface="Objectivity 1"/>
                <a:sym typeface="Objectivity 1"/>
              </a:rPr>
              <a:t> </a:t>
            </a:r>
          </a:p>
          <a:p>
            <a:pPr marL="850594" lvl="1" indent="-425297" algn="l">
              <a:lnSpc>
                <a:spcPts val="5515"/>
              </a:lnSpc>
              <a:buFont typeface="Arial"/>
              <a:buChar char="•"/>
            </a:pPr>
            <a:r>
              <a:rPr lang="en-US" sz="3939" dirty="0" err="1">
                <a:solidFill>
                  <a:srgbClr val="000000"/>
                </a:solidFill>
                <a:latin typeface="Objectivity 1"/>
                <a:ea typeface="Objectivity 1"/>
                <a:cs typeface="Objectivity 1"/>
                <a:sym typeface="Objectivity 1"/>
              </a:rPr>
              <a:t>Większy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nacisk</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sprawczość</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ucznia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uczenie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przez</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działanie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doświadczenie</a:t>
            </a:r>
            <a:endParaRPr lang="en-US" sz="3939" dirty="0">
              <a:solidFill>
                <a:srgbClr val="000000"/>
              </a:solidFill>
              <a:latin typeface="Objectivity 1"/>
              <a:ea typeface="Objectivity 1"/>
              <a:cs typeface="Objectivity 1"/>
              <a:sym typeface="Objectivity 1"/>
            </a:endParaRPr>
          </a:p>
          <a:p>
            <a:pPr marL="850594" lvl="1" indent="-425297" algn="l">
              <a:lnSpc>
                <a:spcPts val="5515"/>
              </a:lnSpc>
              <a:buFont typeface="Arial"/>
              <a:buChar char="•"/>
            </a:pPr>
            <a:r>
              <a:rPr lang="en-US" sz="3939" dirty="0" err="1">
                <a:solidFill>
                  <a:srgbClr val="000000"/>
                </a:solidFill>
                <a:latin typeface="Objectivity 1"/>
                <a:ea typeface="Objectivity 1"/>
                <a:cs typeface="Objectivity 1"/>
                <a:sym typeface="Objectivity 1"/>
              </a:rPr>
              <a:t>Wzmocnienie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kompetencji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kluczowych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krytyczne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myślenie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współpraca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komunikacja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kreatywność</a:t>
            </a:r>
            <a:endParaRPr lang="en-US" sz="3939" dirty="0">
              <a:solidFill>
                <a:srgbClr val="000000"/>
              </a:solidFill>
              <a:latin typeface="Objectivity 1"/>
              <a:ea typeface="Objectivity 1"/>
              <a:cs typeface="Objectivity 1"/>
              <a:sym typeface="Objectivity 1"/>
            </a:endParaRPr>
          </a:p>
          <a:p>
            <a:pPr marL="850594" lvl="1" indent="-425297" algn="l">
              <a:lnSpc>
                <a:spcPts val="5515"/>
              </a:lnSpc>
              <a:buFont typeface="Arial"/>
              <a:buChar char="•"/>
            </a:pPr>
            <a:r>
              <a:rPr lang="en-US" sz="3939" dirty="0" err="1">
                <a:solidFill>
                  <a:srgbClr val="000000"/>
                </a:solidFill>
                <a:latin typeface="Objectivity 1"/>
                <a:ea typeface="Objectivity 1"/>
                <a:cs typeface="Objectivity 1"/>
                <a:sym typeface="Objectivity 1"/>
              </a:rPr>
              <a:t>Integrację</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wiedzy</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łączenie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przedmiotów</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moduły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tematyczne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interdyscyplinarność</a:t>
            </a:r>
            <a:endParaRPr lang="en-US" sz="3939" dirty="0">
              <a:solidFill>
                <a:srgbClr val="000000"/>
              </a:solidFill>
              <a:latin typeface="Objectivity 1"/>
              <a:ea typeface="Objectivity 1"/>
              <a:cs typeface="Objectivity 1"/>
              <a:sym typeface="Objectivity 1"/>
            </a:endParaRPr>
          </a:p>
          <a:p>
            <a:pPr algn="l">
              <a:lnSpc>
                <a:spcPts val="5515"/>
              </a:lnSpc>
            </a:pPr>
            <a:endParaRPr lang="en-US" sz="3939" dirty="0">
              <a:solidFill>
                <a:srgbClr val="000000"/>
              </a:solidFill>
              <a:latin typeface="Objectivity 1"/>
              <a:ea typeface="Objectivity 1"/>
              <a:cs typeface="Objectivity 1"/>
              <a:sym typeface="Objectivity 1"/>
            </a:endParaRPr>
          </a:p>
          <a:p>
            <a:pPr algn="l">
              <a:lnSpc>
                <a:spcPts val="105"/>
              </a:lnSpc>
              <a:spcBef>
                <a:spcPct val="0"/>
              </a:spcBef>
            </a:pPr>
            <a:endParaRPr lang="en-US" sz="3939" dirty="0">
              <a:solidFill>
                <a:srgbClr val="000000"/>
              </a:solidFill>
              <a:latin typeface="Objectivity 1"/>
              <a:ea typeface="Objectivity 1"/>
              <a:cs typeface="Objectivity 1"/>
              <a:sym typeface="Objectivity 1"/>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705659" y="719320"/>
            <a:ext cx="5562541" cy="750570"/>
          </a:xfrm>
          <a:prstGeom prst="rect">
            <a:avLst/>
          </a:prstGeom>
        </p:spPr>
        <p:txBody>
          <a:bodyPr wrap="square" lIns="0" tIns="0" rIns="0" bIns="0" rtlCol="0" anchor="t">
            <a:spAutoFit/>
          </a:bodyPr>
          <a:lstStyle/>
          <a:p>
            <a:pPr marL="0" lvl="0" indent="0" algn="l">
              <a:lnSpc>
                <a:spcPts val="5880"/>
              </a:lnSpc>
              <a:spcBef>
                <a:spcPct val="0"/>
              </a:spcBef>
            </a:pPr>
            <a:r>
              <a:rPr lang="en-US" sz="4200" b="1" dirty="0">
                <a:solidFill>
                  <a:srgbClr val="607EFF"/>
                </a:solidFill>
                <a:latin typeface="Objectivity 1 Bold"/>
                <a:ea typeface="Objectivity 1 Bold"/>
                <a:cs typeface="Objectivity 1 Bold"/>
                <a:sym typeface="Objectivity 1 Bold"/>
              </a:rPr>
              <a:t>WPROWADZENIE</a:t>
            </a:r>
          </a:p>
        </p:txBody>
      </p:sp>
      <p:sp>
        <p:nvSpPr>
          <p:cNvPr id="4" name="TextBox 4"/>
          <p:cNvSpPr txBox="1"/>
          <p:nvPr/>
        </p:nvSpPr>
        <p:spPr>
          <a:xfrm>
            <a:off x="509843" y="2400300"/>
            <a:ext cx="15796958" cy="6509026"/>
          </a:xfrm>
          <a:prstGeom prst="rect">
            <a:avLst/>
          </a:prstGeom>
        </p:spPr>
        <p:txBody>
          <a:bodyPr wrap="square" lIns="0" tIns="0" rIns="0" bIns="0" rtlCol="0" anchor="t">
            <a:spAutoFit/>
          </a:bodyPr>
          <a:lstStyle/>
          <a:p>
            <a:pPr algn="l">
              <a:lnSpc>
                <a:spcPts val="5515"/>
              </a:lnSpc>
            </a:pPr>
            <a:r>
              <a:rPr lang="en-US" sz="3939" dirty="0">
                <a:solidFill>
                  <a:srgbClr val="000000"/>
                </a:solidFill>
                <a:latin typeface="Objectivity 1"/>
                <a:ea typeface="Objectivity 1"/>
                <a:cs typeface="Objectivity 1"/>
                <a:sym typeface="Objectivity 1"/>
              </a:rPr>
              <a:t>Nowa </a:t>
            </a:r>
            <a:r>
              <a:rPr lang="en-US" sz="3939" dirty="0" err="1">
                <a:solidFill>
                  <a:srgbClr val="000000"/>
                </a:solidFill>
                <a:latin typeface="Objectivity 1"/>
                <a:ea typeface="Objectivity 1"/>
                <a:cs typeface="Objectivity 1"/>
                <a:sym typeface="Objectivity 1"/>
              </a:rPr>
              <a:t>Podstwa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Programowa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wzmacnia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założenia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reformy</a:t>
            </a:r>
            <a:endParaRPr lang="en-US" sz="3939" dirty="0">
              <a:solidFill>
                <a:srgbClr val="000000"/>
              </a:solidFill>
              <a:latin typeface="Objectivity 1"/>
              <a:ea typeface="Objectivity 1"/>
              <a:cs typeface="Objectivity 1"/>
              <a:sym typeface="Objectivity 1"/>
            </a:endParaRPr>
          </a:p>
          <a:p>
            <a:pPr marL="850594" lvl="1" indent="-425297" algn="l">
              <a:lnSpc>
                <a:spcPts val="5515"/>
              </a:lnSpc>
              <a:buFont typeface="Arial"/>
              <a:buChar char="•"/>
            </a:pPr>
            <a:r>
              <a:rPr lang="en-US" sz="3939" dirty="0" err="1">
                <a:solidFill>
                  <a:srgbClr val="000000"/>
                </a:solidFill>
                <a:latin typeface="Objectivity 1"/>
                <a:ea typeface="Objectivity 1"/>
                <a:cs typeface="Objectivity 1"/>
                <a:sym typeface="Objectivity 1"/>
              </a:rPr>
              <a:t>Wprowadza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zmiany</a:t>
            </a:r>
            <a:r>
              <a:rPr lang="en-US" sz="3939" dirty="0">
                <a:solidFill>
                  <a:srgbClr val="000000"/>
                </a:solidFill>
                <a:latin typeface="Objectivity 1"/>
                <a:ea typeface="Objectivity 1"/>
                <a:cs typeface="Objectivity 1"/>
                <a:sym typeface="Objectivity 1"/>
              </a:rPr>
              <a:t> w </a:t>
            </a:r>
            <a:r>
              <a:rPr lang="en-US" sz="3939" dirty="0" err="1">
                <a:solidFill>
                  <a:srgbClr val="000000"/>
                </a:solidFill>
                <a:latin typeface="Objectivity 1"/>
                <a:ea typeface="Objectivity 1"/>
                <a:cs typeface="Objectivity 1"/>
                <a:sym typeface="Objectivity 1"/>
              </a:rPr>
              <a:t>pracy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nauczyciela</a:t>
            </a:r>
            <a:r>
              <a:rPr lang="en-US" sz="3939" dirty="0">
                <a:solidFill>
                  <a:srgbClr val="000000"/>
                </a:solidFill>
                <a:latin typeface="Objectivity 1"/>
                <a:ea typeface="Objectivity 1"/>
                <a:cs typeface="Objectivity 1"/>
                <a:sym typeface="Objectivity 1"/>
              </a:rPr>
              <a:t>, m.in </a:t>
            </a:r>
            <a:r>
              <a:rPr lang="en-US" sz="3939" dirty="0" err="1">
                <a:solidFill>
                  <a:srgbClr val="000000"/>
                </a:solidFill>
                <a:latin typeface="Objectivity 1"/>
                <a:ea typeface="Objectivity 1"/>
                <a:cs typeface="Objectivity 1"/>
                <a:sym typeface="Objectivity 1"/>
              </a:rPr>
              <a:t>promuje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większą</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autonomię</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dydaktyczną</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swobodniejszy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dobór</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metod</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kolejności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treści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narzędzi</a:t>
            </a:r>
            <a:endParaRPr lang="en-US" sz="3939" dirty="0">
              <a:solidFill>
                <a:srgbClr val="000000"/>
              </a:solidFill>
              <a:latin typeface="Objectivity 1"/>
              <a:ea typeface="Objectivity 1"/>
              <a:cs typeface="Objectivity 1"/>
              <a:sym typeface="Objectivity 1"/>
            </a:endParaRPr>
          </a:p>
          <a:p>
            <a:pPr marL="850594" lvl="1" indent="-425297" algn="l">
              <a:lnSpc>
                <a:spcPts val="5515"/>
              </a:lnSpc>
              <a:buFont typeface="Arial"/>
              <a:buChar char="•"/>
            </a:pPr>
            <a:r>
              <a:rPr lang="en-US" sz="3939" dirty="0">
                <a:solidFill>
                  <a:srgbClr val="000000"/>
                </a:solidFill>
                <a:latin typeface="Objectivity 1"/>
                <a:ea typeface="Objectivity 1"/>
                <a:cs typeface="Objectivity 1"/>
                <a:sym typeface="Objectivity 1"/>
              </a:rPr>
              <a:t>Dba o to, aby </a:t>
            </a:r>
            <a:r>
              <a:rPr lang="en-US" sz="3939" dirty="0" err="1">
                <a:solidFill>
                  <a:srgbClr val="000000"/>
                </a:solidFill>
                <a:latin typeface="Objectivity 1"/>
                <a:ea typeface="Objectivity 1"/>
                <a:cs typeface="Objectivity 1"/>
                <a:sym typeface="Objectivity 1"/>
              </a:rPr>
              <a:t>uczeń</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dostrzegł</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sens</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nauki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powiązanie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między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przedmiotami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angażował</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się</a:t>
            </a:r>
            <a:r>
              <a:rPr lang="en-US" sz="3939" dirty="0">
                <a:solidFill>
                  <a:srgbClr val="000000"/>
                </a:solidFill>
                <a:latin typeface="Objectivity 1"/>
                <a:ea typeface="Objectivity 1"/>
                <a:cs typeface="Objectivity 1"/>
                <a:sym typeface="Objectivity 1"/>
              </a:rPr>
              <a:t> w </a:t>
            </a:r>
            <a:r>
              <a:rPr lang="en-US" sz="3939" dirty="0" err="1">
                <a:solidFill>
                  <a:srgbClr val="000000"/>
                </a:solidFill>
                <a:latin typeface="Objectivity 1"/>
                <a:ea typeface="Objectivity 1"/>
                <a:cs typeface="Objectivity 1"/>
                <a:sym typeface="Objectivity 1"/>
              </a:rPr>
              <a:t>uczenie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oparte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projektach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eksperymentach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rozwiązywaniu</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problemów</a:t>
            </a:r>
            <a:endParaRPr lang="en-US" sz="3939" dirty="0">
              <a:solidFill>
                <a:srgbClr val="000000"/>
              </a:solidFill>
              <a:latin typeface="Objectivity 1"/>
              <a:ea typeface="Objectivity 1"/>
              <a:cs typeface="Objectivity 1"/>
              <a:sym typeface="Objectivity 1"/>
            </a:endParaRPr>
          </a:p>
          <a:p>
            <a:pPr algn="l">
              <a:lnSpc>
                <a:spcPts val="5515"/>
              </a:lnSpc>
            </a:pPr>
            <a:endParaRPr lang="en-US" sz="3939" dirty="0">
              <a:solidFill>
                <a:srgbClr val="000000"/>
              </a:solidFill>
              <a:latin typeface="Objectivity 1"/>
              <a:ea typeface="Objectivity 1"/>
              <a:cs typeface="Objectivity 1"/>
              <a:sym typeface="Objectivity 1"/>
            </a:endParaRPr>
          </a:p>
          <a:p>
            <a:pPr algn="l">
              <a:lnSpc>
                <a:spcPts val="5515"/>
              </a:lnSpc>
            </a:pPr>
            <a:endParaRPr lang="en-US" sz="3939" dirty="0">
              <a:solidFill>
                <a:srgbClr val="000000"/>
              </a:solidFill>
              <a:latin typeface="Objectivity 1"/>
              <a:ea typeface="Objectivity 1"/>
              <a:cs typeface="Objectivity 1"/>
              <a:sym typeface="Objectivity 1"/>
            </a:endParaRPr>
          </a:p>
          <a:p>
            <a:pPr algn="l">
              <a:lnSpc>
                <a:spcPts val="105"/>
              </a:lnSpc>
              <a:spcBef>
                <a:spcPct val="0"/>
              </a:spcBef>
            </a:pPr>
            <a:endParaRPr lang="en-US" sz="3939" dirty="0">
              <a:solidFill>
                <a:srgbClr val="000000"/>
              </a:solidFill>
              <a:latin typeface="Objectivity 1"/>
              <a:ea typeface="Objectivity 1"/>
              <a:cs typeface="Objectivity 1"/>
              <a:sym typeface="Objectivity 1"/>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705659" y="719320"/>
            <a:ext cx="5333941" cy="750570"/>
          </a:xfrm>
          <a:prstGeom prst="rect">
            <a:avLst/>
          </a:prstGeom>
        </p:spPr>
        <p:txBody>
          <a:bodyPr wrap="square" lIns="0" tIns="0" rIns="0" bIns="0" rtlCol="0" anchor="t">
            <a:spAutoFit/>
          </a:bodyPr>
          <a:lstStyle/>
          <a:p>
            <a:pPr marL="0" lvl="0" indent="0" algn="l">
              <a:lnSpc>
                <a:spcPts val="5880"/>
              </a:lnSpc>
              <a:spcBef>
                <a:spcPct val="0"/>
              </a:spcBef>
            </a:pPr>
            <a:r>
              <a:rPr lang="en-US" sz="4200" b="1" dirty="0">
                <a:solidFill>
                  <a:srgbClr val="607EFF"/>
                </a:solidFill>
                <a:latin typeface="Objectivity 1 Bold"/>
                <a:ea typeface="Objectivity 1 Bold"/>
                <a:cs typeface="Objectivity 1 Bold"/>
                <a:sym typeface="Objectivity 1 Bold"/>
              </a:rPr>
              <a:t>WPROWADZENIE</a:t>
            </a:r>
          </a:p>
        </p:txBody>
      </p:sp>
      <p:sp>
        <p:nvSpPr>
          <p:cNvPr id="4" name="TextBox 4"/>
          <p:cNvSpPr txBox="1"/>
          <p:nvPr/>
        </p:nvSpPr>
        <p:spPr>
          <a:xfrm>
            <a:off x="559526" y="2171700"/>
            <a:ext cx="16528504" cy="6212974"/>
          </a:xfrm>
          <a:prstGeom prst="rect">
            <a:avLst/>
          </a:prstGeom>
        </p:spPr>
        <p:txBody>
          <a:bodyPr lIns="0" tIns="0" rIns="0" bIns="0" rtlCol="0" anchor="t">
            <a:spAutoFit/>
          </a:bodyPr>
          <a:lstStyle/>
          <a:p>
            <a:pPr algn="l">
              <a:lnSpc>
                <a:spcPts val="5375"/>
              </a:lnSpc>
            </a:pPr>
            <a:r>
              <a:rPr lang="en-US" sz="3839" dirty="0" err="1">
                <a:solidFill>
                  <a:srgbClr val="000000"/>
                </a:solidFill>
                <a:latin typeface="Objectivity 1"/>
                <a:ea typeface="Objectivity 1"/>
                <a:cs typeface="Objectivity 1"/>
                <a:sym typeface="Objectivity 1"/>
              </a:rPr>
              <a:t>Mazowieckie</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placówki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doskonalenia</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nauczycieli</a:t>
            </a:r>
            <a:endParaRPr lang="en-US" sz="3839" dirty="0">
              <a:solidFill>
                <a:srgbClr val="000000"/>
              </a:solidFill>
              <a:latin typeface="Objectivity 1"/>
              <a:ea typeface="Objectivity 1"/>
              <a:cs typeface="Objectivity 1"/>
              <a:sym typeface="Objectivity 1"/>
            </a:endParaRPr>
          </a:p>
          <a:p>
            <a:pPr marL="829004" lvl="1" indent="-414502" algn="l">
              <a:lnSpc>
                <a:spcPts val="5375"/>
              </a:lnSpc>
              <a:buFont typeface="Arial"/>
              <a:buChar char="•"/>
            </a:pPr>
            <a:r>
              <a:rPr lang="en-US" sz="3839" dirty="0" err="1">
                <a:solidFill>
                  <a:srgbClr val="000000"/>
                </a:solidFill>
                <a:latin typeface="Objectivity 1"/>
                <a:ea typeface="Objectivity 1"/>
                <a:cs typeface="Objectivity 1"/>
                <a:sym typeface="Objectivity 1"/>
              </a:rPr>
              <a:t>Wspierają</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szkoły</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nauczycieli</a:t>
            </a:r>
            <a:endParaRPr lang="en-US" sz="3839" dirty="0">
              <a:solidFill>
                <a:srgbClr val="000000"/>
              </a:solidFill>
              <a:latin typeface="Objectivity 1"/>
              <a:ea typeface="Objectivity 1"/>
              <a:cs typeface="Objectivity 1"/>
              <a:sym typeface="Objectivity 1"/>
            </a:endParaRPr>
          </a:p>
          <a:p>
            <a:pPr marL="829004" lvl="1" indent="-414502" algn="l">
              <a:lnSpc>
                <a:spcPts val="5375"/>
              </a:lnSpc>
              <a:buFont typeface="Arial"/>
              <a:buChar char="•"/>
            </a:pPr>
            <a:r>
              <a:rPr lang="en-US" sz="3839" dirty="0" err="1">
                <a:solidFill>
                  <a:srgbClr val="000000"/>
                </a:solidFill>
                <a:latin typeface="Objectivity 1"/>
                <a:ea typeface="Objectivity 1"/>
                <a:cs typeface="Objectivity 1"/>
                <a:sym typeface="Objectivity 1"/>
              </a:rPr>
              <a:t>Organizują</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szkolenia</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warsztaty</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konsultacje</a:t>
            </a:r>
            <a:endParaRPr lang="en-US" sz="3839" dirty="0">
              <a:solidFill>
                <a:srgbClr val="000000"/>
              </a:solidFill>
              <a:latin typeface="Objectivity 1"/>
              <a:ea typeface="Objectivity 1"/>
              <a:cs typeface="Objectivity 1"/>
              <a:sym typeface="Objectivity 1"/>
            </a:endParaRPr>
          </a:p>
          <a:p>
            <a:pPr marL="829004" lvl="1" indent="-414502" algn="l">
              <a:lnSpc>
                <a:spcPts val="5375"/>
              </a:lnSpc>
              <a:buFont typeface="Arial"/>
              <a:buChar char="•"/>
            </a:pPr>
            <a:r>
              <a:rPr lang="en-US" sz="3839" dirty="0" err="1">
                <a:solidFill>
                  <a:srgbClr val="000000"/>
                </a:solidFill>
                <a:latin typeface="Objectivity 1"/>
                <a:ea typeface="Objectivity 1"/>
                <a:cs typeface="Objectivity 1"/>
                <a:sym typeface="Objectivity 1"/>
              </a:rPr>
              <a:t>Zapewniają</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pomoc</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doradców</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metodycznych</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wspierających</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interpretację</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treści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planowanie</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pracy</a:t>
            </a:r>
            <a:endParaRPr lang="en-US" sz="3839" dirty="0">
              <a:solidFill>
                <a:srgbClr val="000000"/>
              </a:solidFill>
              <a:latin typeface="Objectivity 1"/>
              <a:ea typeface="Objectivity 1"/>
              <a:cs typeface="Objectivity 1"/>
              <a:sym typeface="Objectivity 1"/>
            </a:endParaRPr>
          </a:p>
          <a:p>
            <a:pPr marL="829004" lvl="1" indent="-414502" algn="l">
              <a:lnSpc>
                <a:spcPts val="5375"/>
              </a:lnSpc>
              <a:buFont typeface="Arial"/>
              <a:buChar char="•"/>
            </a:pPr>
            <a:r>
              <a:rPr lang="en-US" sz="3839" dirty="0" err="1">
                <a:solidFill>
                  <a:srgbClr val="000000"/>
                </a:solidFill>
                <a:latin typeface="Objectivity 1"/>
                <a:ea typeface="Objectivity 1"/>
                <a:cs typeface="Objectivity 1"/>
                <a:sym typeface="Objectivity 1"/>
              </a:rPr>
              <a:t>Organizują</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sieci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współpracy</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budują</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środowisko</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wymiany</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doświadczeń</a:t>
            </a:r>
            <a:endParaRPr lang="en-US" sz="3839" dirty="0">
              <a:solidFill>
                <a:srgbClr val="000000"/>
              </a:solidFill>
              <a:latin typeface="Objectivity 1"/>
              <a:ea typeface="Objectivity 1"/>
              <a:cs typeface="Objectivity 1"/>
              <a:sym typeface="Objectivity 1"/>
            </a:endParaRPr>
          </a:p>
          <a:p>
            <a:pPr marL="829004" lvl="1" indent="-414502" algn="l">
              <a:lnSpc>
                <a:spcPts val="5375"/>
              </a:lnSpc>
              <a:buFont typeface="Arial"/>
              <a:buChar char="•"/>
            </a:pPr>
            <a:r>
              <a:rPr lang="en-US" sz="3839" dirty="0" err="1">
                <a:solidFill>
                  <a:srgbClr val="000000"/>
                </a:solidFill>
                <a:latin typeface="Objectivity 1"/>
                <a:ea typeface="Objectivity 1"/>
                <a:cs typeface="Objectivity 1"/>
                <a:sym typeface="Objectivity 1"/>
              </a:rPr>
              <a:t>Pomagają</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szkołom</a:t>
            </a:r>
            <a:r>
              <a:rPr lang="en-US" sz="3839" dirty="0">
                <a:solidFill>
                  <a:srgbClr val="000000"/>
                </a:solidFill>
                <a:latin typeface="Objectivity 1"/>
                <a:ea typeface="Objectivity 1"/>
                <a:cs typeface="Objectivity 1"/>
                <a:sym typeface="Objectivity 1"/>
              </a:rPr>
              <a:t> w </a:t>
            </a:r>
            <a:r>
              <a:rPr lang="en-US" sz="3839" dirty="0" err="1">
                <a:solidFill>
                  <a:srgbClr val="000000"/>
                </a:solidFill>
                <a:latin typeface="Objectivity 1"/>
                <a:ea typeface="Objectivity 1"/>
                <a:cs typeface="Objectivity 1"/>
                <a:sym typeface="Objectivity 1"/>
              </a:rPr>
              <a:t>procesie</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uczenia</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się</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rozwoju</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adaptacji</a:t>
            </a:r>
            <a:r>
              <a:rPr lang="en-US" sz="3839" dirty="0">
                <a:solidFill>
                  <a:srgbClr val="000000"/>
                </a:solidFill>
                <a:latin typeface="Objectivity 1"/>
                <a:ea typeface="Objectivity 1"/>
                <a:cs typeface="Objectivity 1"/>
                <a:sym typeface="Objectivity 1"/>
              </a:rPr>
              <a:t> do </a:t>
            </a:r>
            <a:r>
              <a:rPr lang="en-US" sz="3839" dirty="0" err="1">
                <a:solidFill>
                  <a:srgbClr val="000000"/>
                </a:solidFill>
                <a:latin typeface="Objectivity 1"/>
                <a:ea typeface="Objectivity 1"/>
                <a:cs typeface="Objectivity 1"/>
                <a:sym typeface="Objectivity 1"/>
              </a:rPr>
              <a:t>nowych</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wyzwań</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edukacyjnych</a:t>
            </a:r>
            <a:endParaRPr lang="en-US" sz="3839" dirty="0">
              <a:solidFill>
                <a:srgbClr val="000000"/>
              </a:solidFill>
              <a:latin typeface="Objectivity 1"/>
              <a:ea typeface="Objectivity 1"/>
              <a:cs typeface="Objectivity 1"/>
              <a:sym typeface="Objectivity 1"/>
            </a:endParaRPr>
          </a:p>
          <a:p>
            <a:pPr algn="l">
              <a:lnSpc>
                <a:spcPts val="105"/>
              </a:lnSpc>
              <a:spcBef>
                <a:spcPct val="0"/>
              </a:spcBef>
            </a:pPr>
            <a:endParaRPr lang="en-US" sz="3839" dirty="0">
              <a:solidFill>
                <a:srgbClr val="000000"/>
              </a:solidFill>
              <a:latin typeface="Objectivity 1"/>
              <a:ea typeface="Objectivity 1"/>
              <a:cs typeface="Objectivity 1"/>
              <a:sym typeface="Objectivity 1"/>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960" y="586178"/>
            <a:ext cx="5619444" cy="1660996"/>
          </a:xfrm>
          <a:custGeom>
            <a:avLst/>
            <a:gdLst/>
            <a:ahLst/>
            <a:cxnLst/>
            <a:rect l="l" t="t" r="r" b="b"/>
            <a:pathLst>
              <a:path w="5619444" h="1660996">
                <a:moveTo>
                  <a:pt x="0" y="0"/>
                </a:moveTo>
                <a:lnTo>
                  <a:pt x="5619444" y="0"/>
                </a:lnTo>
                <a:lnTo>
                  <a:pt x="5619444" y="1660996"/>
                </a:lnTo>
                <a:lnTo>
                  <a:pt x="0" y="1660996"/>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1541995" y="2908935"/>
            <a:ext cx="15204009" cy="2346557"/>
          </a:xfrm>
          <a:prstGeom prst="rect">
            <a:avLst/>
          </a:prstGeom>
        </p:spPr>
        <p:txBody>
          <a:bodyPr lIns="0" tIns="0" rIns="0" bIns="0" rtlCol="0" anchor="t">
            <a:spAutoFit/>
          </a:bodyPr>
          <a:lstStyle/>
          <a:p>
            <a:pPr algn="l">
              <a:lnSpc>
                <a:spcPts val="9262"/>
              </a:lnSpc>
            </a:pPr>
            <a:r>
              <a:rPr lang="en-US" sz="6615" b="1">
                <a:solidFill>
                  <a:srgbClr val="607EFF"/>
                </a:solidFill>
                <a:latin typeface="Objectivity 1 Bold"/>
                <a:ea typeface="Objectivity 1 Bold"/>
                <a:cs typeface="Objectivity 1 Bold"/>
                <a:sym typeface="Objectivity 1 Bold"/>
              </a:rPr>
              <a:t>EDUKACJA</a:t>
            </a:r>
          </a:p>
          <a:p>
            <a:pPr algn="l">
              <a:lnSpc>
                <a:spcPts val="9262"/>
              </a:lnSpc>
            </a:pPr>
            <a:r>
              <a:rPr lang="en-US" sz="6615" b="1">
                <a:solidFill>
                  <a:srgbClr val="607EFF"/>
                </a:solidFill>
                <a:latin typeface="Objectivity 1 Bold"/>
                <a:ea typeface="Objectivity 1 Bold"/>
                <a:cs typeface="Objectivity 1 Bold"/>
                <a:sym typeface="Objectivity 1 Bold"/>
              </a:rPr>
              <a:t>ARTYSTYCZNO-SPORTOWA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7473280" y="719320"/>
            <a:ext cx="2470249" cy="750570"/>
          </a:xfrm>
          <a:prstGeom prst="rect">
            <a:avLst/>
          </a:prstGeom>
        </p:spPr>
        <p:txBody>
          <a:bodyPr lIns="0" tIns="0" rIns="0" bIns="0" rtlCol="0" anchor="t">
            <a:spAutoFit/>
          </a:bodyPr>
          <a:lstStyle/>
          <a:p>
            <a:pPr algn="l">
              <a:lnSpc>
                <a:spcPts val="5880"/>
              </a:lnSpc>
            </a:pPr>
            <a:r>
              <a:rPr lang="en-US" sz="4200" b="1">
                <a:solidFill>
                  <a:srgbClr val="607EFF"/>
                </a:solidFill>
                <a:latin typeface="Objectivity 2 Bold"/>
                <a:ea typeface="Objectivity 2 Bold"/>
                <a:cs typeface="Objectivity 2 Bold"/>
                <a:sym typeface="Objectivity 2 Bold"/>
              </a:rPr>
              <a:t>MUZYKA</a:t>
            </a:r>
          </a:p>
        </p:txBody>
      </p:sp>
      <p:sp>
        <p:nvSpPr>
          <p:cNvPr id="4" name="TextBox 4"/>
          <p:cNvSpPr txBox="1"/>
          <p:nvPr/>
        </p:nvSpPr>
        <p:spPr>
          <a:xfrm>
            <a:off x="577047" y="2732790"/>
            <a:ext cx="7838494" cy="4809490"/>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Zbyt wysoki poziom szczegółowości i obszerności treści kształcenia</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Nadmierne akcentowanie wiedzy przedmiotowej kosztem działań praktycznych oraz brak powiązań z realnymi sytuacjami życiowymi</a:t>
            </a:r>
          </a:p>
        </p:txBody>
      </p:sp>
      <p:sp>
        <p:nvSpPr>
          <p:cNvPr id="5" name="TextBox 5"/>
          <p:cNvSpPr txBox="1"/>
          <p:nvPr/>
        </p:nvSpPr>
        <p:spPr>
          <a:xfrm>
            <a:off x="8662731" y="2667635"/>
            <a:ext cx="9271436" cy="6609715"/>
          </a:xfrm>
          <a:prstGeom prst="rect">
            <a:avLst/>
          </a:prstGeom>
        </p:spPr>
        <p:txBody>
          <a:bodyPr lIns="0" tIns="0" rIns="0" bIns="0" rtlCol="0" anchor="t">
            <a:spAutoFit/>
          </a:bodyPr>
          <a:lstStyle/>
          <a:p>
            <a:pPr marL="734061" lvl="1" indent="-367031" algn="l">
              <a:lnSpc>
                <a:spcPts val="4760"/>
              </a:lnSpc>
              <a:buFont typeface="Arial"/>
              <a:buChar char="•"/>
            </a:pPr>
            <a:r>
              <a:rPr lang="en-US" sz="3400">
                <a:solidFill>
                  <a:srgbClr val="000000"/>
                </a:solidFill>
                <a:latin typeface="Objectivity 1"/>
                <a:ea typeface="Objectivity 1"/>
                <a:cs typeface="Objectivity 1"/>
                <a:sym typeface="Objectivity 1"/>
              </a:rPr>
              <a:t>Formułowanie wymagań w postaci efektów uczenia się sprzyja autonomii szkoły oraz umożliwia nauczycielom podejmowanie twórczych działań dydaktycznych</a:t>
            </a:r>
          </a:p>
          <a:p>
            <a:pPr marL="734061" lvl="1" indent="-367031" algn="l">
              <a:lnSpc>
                <a:spcPts val="4760"/>
              </a:lnSpc>
              <a:buFont typeface="Arial"/>
              <a:buChar char="•"/>
            </a:pPr>
            <a:r>
              <a:rPr lang="en-US" sz="3400">
                <a:solidFill>
                  <a:srgbClr val="000000"/>
                </a:solidFill>
                <a:latin typeface="Objectivity 1"/>
                <a:ea typeface="Objectivity 1"/>
                <a:cs typeface="Objectivity 1"/>
                <a:sym typeface="Objectivity 1"/>
              </a:rPr>
              <a:t>Ukierunkowanie procesu nauczania   na aktywności praktyczne (śpiew, gra, ruch, percepcja słuchowa, działania twórcze) oraz osadzenie treści kształcenia w realiach codziennego życia uczniów</a:t>
            </a: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513359" y="2238375"/>
            <a:ext cx="16230600" cy="6385560"/>
          </a:xfrm>
          <a:prstGeom prst="rect">
            <a:avLst/>
          </a:prstGeom>
        </p:spPr>
        <p:txBody>
          <a:bodyPr lIns="0" tIns="0" rIns="0" bIns="0" rtlCol="0" anchor="t">
            <a:spAutoFit/>
          </a:bodyPr>
          <a:lstStyle/>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Treści nauczania oraz sposoby organizacji procesu dydaktycznego odwołują się do wartości stanowiących fundament procesu wychowawczego</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Kompetencje przekrojowe ujęte w przedmiotowych efektach uczenia się akcentują wychowawczą funkcję szkoły</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Moduł kultura przygotowuje uczniów do świadomego </a:t>
            </a:r>
          </a:p>
          <a:p>
            <a:pPr algn="l">
              <a:lnSpc>
                <a:spcPts val="5040"/>
              </a:lnSpc>
            </a:pPr>
            <a:r>
              <a:rPr lang="en-US" sz="3600">
                <a:solidFill>
                  <a:srgbClr val="000000"/>
                </a:solidFill>
                <a:latin typeface="Objectivity 1"/>
                <a:ea typeface="Objectivity 1"/>
                <a:cs typeface="Objectivity 1"/>
                <a:sym typeface="Objectivity 1"/>
              </a:rPr>
              <a:t>     i aktywnego uczestnictwa w życiu kulturalnym</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Doświadczenia edukacyjne wzmacniają poczucie sprawczości uczniów, umożliwiając im bezpośrednie doświadczanie muzyki oraz wykorzystywanie jej w codziennym życiu</a:t>
            </a:r>
          </a:p>
        </p:txBody>
      </p:sp>
      <p:sp>
        <p:nvSpPr>
          <p:cNvPr id="4" name="TextBox 4"/>
          <p:cNvSpPr txBox="1"/>
          <p:nvPr/>
        </p:nvSpPr>
        <p:spPr>
          <a:xfrm>
            <a:off x="7130094" y="719320"/>
            <a:ext cx="68907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476500"/>
            <a:ext cx="16230600" cy="4471035"/>
          </a:xfrm>
          <a:prstGeom prst="rect">
            <a:avLst/>
          </a:prstGeom>
        </p:spPr>
        <p:txBody>
          <a:bodyPr lIns="0" tIns="0" rIns="0" bIns="0" rtlCol="0" anchor="t">
            <a:spAutoFit/>
          </a:bodyPr>
          <a:lstStyle/>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Autonomia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elastyczność</a:t>
            </a:r>
            <a:r>
              <a:rPr lang="en-US" sz="3600" dirty="0">
                <a:solidFill>
                  <a:srgbClr val="000000"/>
                </a:solidFill>
                <a:latin typeface="Objectivity 1"/>
                <a:ea typeface="Objectivity 1"/>
                <a:cs typeface="Objectivity 1"/>
                <a:sym typeface="Objectivity 1"/>
              </a:rPr>
              <a:t> w </a:t>
            </a:r>
            <a:r>
              <a:rPr lang="en-US" sz="3600" dirty="0" err="1">
                <a:solidFill>
                  <a:srgbClr val="000000"/>
                </a:solidFill>
                <a:latin typeface="Objectivity 1"/>
                <a:ea typeface="Objectivity 1"/>
                <a:cs typeface="Objectivity 1"/>
                <a:sym typeface="Objectivity 1"/>
              </a:rPr>
              <a:t>doborze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treści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metod</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pracy</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Zespołowe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praktyczne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działania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muzyczne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jako</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podstawa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nauczania</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Korelacja</a:t>
            </a:r>
            <a:r>
              <a:rPr lang="en-US" sz="3600" dirty="0">
                <a:solidFill>
                  <a:srgbClr val="000000"/>
                </a:solidFill>
                <a:latin typeface="Objectivity 1"/>
                <a:ea typeface="Objectivity 1"/>
                <a:cs typeface="Objectivity 1"/>
                <a:sym typeface="Objectivity 1"/>
              </a:rPr>
              <a:t> z </a:t>
            </a:r>
            <a:r>
              <a:rPr lang="en-US" sz="3600" dirty="0" err="1">
                <a:solidFill>
                  <a:srgbClr val="000000"/>
                </a:solidFill>
                <a:latin typeface="Objectivity 1"/>
                <a:ea typeface="Objectivity 1"/>
                <a:cs typeface="Objectivity 1"/>
                <a:sym typeface="Objectivity 1"/>
              </a:rPr>
              <a:t>innymi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dziedzinami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sztuki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nauki</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Ocenianie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zaangażowania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ucznia</a:t>
            </a:r>
            <a:r>
              <a:rPr lang="en-US" sz="3600" dirty="0">
                <a:solidFill>
                  <a:srgbClr val="000000"/>
                </a:solidFill>
                <a:latin typeface="Objectivity 1"/>
                <a:ea typeface="Objectivity 1"/>
                <a:cs typeface="Objectivity 1"/>
                <a:sym typeface="Objectivity 1"/>
              </a:rPr>
              <a:t> w </a:t>
            </a:r>
            <a:r>
              <a:rPr lang="en-US" sz="3600" dirty="0" err="1">
                <a:solidFill>
                  <a:srgbClr val="000000"/>
                </a:solidFill>
                <a:latin typeface="Objectivity 1"/>
                <a:ea typeface="Objectivity 1"/>
                <a:cs typeface="Objectivity 1"/>
                <a:sym typeface="Objectivity 1"/>
              </a:rPr>
              <a:t>proces</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działań</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muzycznych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Organizowanie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muzycznych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doświadczeń</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edukacyjnych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budujących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kulturę</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tożsamość</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środowiska</a:t>
            </a:r>
            <a:endParaRPr lang="en-US" sz="3600" dirty="0">
              <a:solidFill>
                <a:srgbClr val="000000"/>
              </a:solidFill>
              <a:latin typeface="Objectivity 1"/>
              <a:ea typeface="Objectivity 1"/>
              <a:cs typeface="Objectivity 1"/>
              <a:sym typeface="Objectivity 1"/>
            </a:endParaRPr>
          </a:p>
        </p:txBody>
      </p:sp>
      <p:sp>
        <p:nvSpPr>
          <p:cNvPr id="4" name="TextBox 4"/>
          <p:cNvSpPr txBox="1"/>
          <p:nvPr/>
        </p:nvSpPr>
        <p:spPr>
          <a:xfrm>
            <a:off x="6440643" y="719320"/>
            <a:ext cx="84945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580034" y="2622664"/>
            <a:ext cx="8468082" cy="6748145"/>
          </a:xfrm>
          <a:prstGeom prst="rect">
            <a:avLst/>
          </a:prstGeom>
        </p:spPr>
        <p:txBody>
          <a:bodyPr lIns="0" tIns="0" rIns="0" bIns="0" rtlCol="0" anchor="t">
            <a:spAutoFit/>
          </a:bodyPr>
          <a:lstStyle/>
          <a:p>
            <a:pPr marL="690881" lvl="1" indent="-345440" algn="l">
              <a:lnSpc>
                <a:spcPts val="4480"/>
              </a:lnSpc>
              <a:buFont typeface="Arial"/>
              <a:buChar char="•"/>
            </a:pPr>
            <a:r>
              <a:rPr lang="en-US" sz="3200">
                <a:solidFill>
                  <a:srgbClr val="000000"/>
                </a:solidFill>
                <a:latin typeface="Objectivity 1"/>
                <a:ea typeface="Objectivity 1"/>
                <a:cs typeface="Objectivity 1"/>
                <a:sym typeface="Objectivity 1"/>
              </a:rPr>
              <a:t>Skoncentrowanie na przekazywaniu wiedzy z zakresu historii </a:t>
            </a:r>
          </a:p>
          <a:p>
            <a:pPr algn="l">
              <a:lnSpc>
                <a:spcPts val="4480"/>
              </a:lnSpc>
            </a:pPr>
            <a:r>
              <a:rPr lang="en-US" sz="3200">
                <a:solidFill>
                  <a:srgbClr val="000000"/>
                </a:solidFill>
                <a:latin typeface="Objectivity 1"/>
                <a:ea typeface="Objectivity 1"/>
                <a:cs typeface="Objectivity 1"/>
                <a:sym typeface="Objectivity 1"/>
              </a:rPr>
              <a:t>      i teorii sztuki</a:t>
            </a:r>
          </a:p>
          <a:p>
            <a:pPr marL="690881" lvl="1" indent="-345440" algn="l">
              <a:lnSpc>
                <a:spcPts val="4480"/>
              </a:lnSpc>
              <a:buFont typeface="Arial"/>
              <a:buChar char="•"/>
            </a:pPr>
            <a:r>
              <a:rPr lang="en-US" sz="3200">
                <a:solidFill>
                  <a:srgbClr val="000000"/>
                </a:solidFill>
                <a:latin typeface="Objectivity 1"/>
                <a:ea typeface="Objectivity 1"/>
                <a:cs typeface="Objectivity 1"/>
                <a:sym typeface="Objectivity 1"/>
              </a:rPr>
              <a:t>Plastyka funkcjonuje jako przedmiot uzupełniający, ze szczególnym naciskiem na rozwój umiejętności technicznych</a:t>
            </a:r>
          </a:p>
          <a:p>
            <a:pPr marL="690881" lvl="1" indent="-345440" algn="l">
              <a:lnSpc>
                <a:spcPts val="4480"/>
              </a:lnSpc>
              <a:buFont typeface="Arial"/>
              <a:buChar char="•"/>
            </a:pPr>
            <a:r>
              <a:rPr lang="en-US" sz="3200">
                <a:solidFill>
                  <a:srgbClr val="000000"/>
                </a:solidFill>
                <a:latin typeface="Objectivity 1"/>
                <a:ea typeface="Objectivity 1"/>
                <a:cs typeface="Objectivity 1"/>
                <a:sym typeface="Objectivity 1"/>
              </a:rPr>
              <a:t>Przewaga zadań o charakterze odtwórczym w procesie dydaktycznym</a:t>
            </a:r>
          </a:p>
          <a:p>
            <a:pPr marL="690881" lvl="1" indent="-345440" algn="l">
              <a:lnSpc>
                <a:spcPts val="4480"/>
              </a:lnSpc>
              <a:spcBef>
                <a:spcPct val="0"/>
              </a:spcBef>
              <a:buFont typeface="Arial"/>
              <a:buChar char="•"/>
            </a:pPr>
            <a:r>
              <a:rPr lang="en-US" sz="3200">
                <a:solidFill>
                  <a:srgbClr val="000000"/>
                </a:solidFill>
                <a:latin typeface="Objectivity 1"/>
                <a:ea typeface="Objectivity 1"/>
                <a:cs typeface="Objectivity 1"/>
                <a:sym typeface="Objectivity 1"/>
              </a:rPr>
              <a:t>Mniejszy związek z kompetencjami przyszłości</a:t>
            </a:r>
          </a:p>
        </p:txBody>
      </p:sp>
      <p:sp>
        <p:nvSpPr>
          <p:cNvPr id="4" name="TextBox 4"/>
          <p:cNvSpPr txBox="1"/>
          <p:nvPr/>
        </p:nvSpPr>
        <p:spPr>
          <a:xfrm>
            <a:off x="8763000" y="2622664"/>
            <a:ext cx="8853387" cy="6748145"/>
          </a:xfrm>
          <a:prstGeom prst="rect">
            <a:avLst/>
          </a:prstGeom>
        </p:spPr>
        <p:txBody>
          <a:bodyPr lIns="0" tIns="0" rIns="0" bIns="0" rtlCol="0" anchor="t">
            <a:spAutoFit/>
          </a:bodyPr>
          <a:lstStyle/>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Akcent na rozwój twórczości uczniów, ekspresji indywidualnej oraz procesu twórczego</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Kontakt ze sztuką ukierunkowany na </a:t>
            </a:r>
          </a:p>
          <a:p>
            <a:pPr algn="l">
              <a:lnSpc>
                <a:spcPts val="4480"/>
              </a:lnSpc>
            </a:pPr>
            <a:r>
              <a:rPr lang="en-US" sz="3200">
                <a:solidFill>
                  <a:srgbClr val="000000"/>
                </a:solidFill>
                <a:latin typeface="Objectivity 1"/>
                <a:ea typeface="Objectivity 1"/>
                <a:cs typeface="Objectivity 1"/>
                <a:sym typeface="Objectivity 1"/>
              </a:rPr>
              <a:t>      jej rozumienie i interpretację, zamiast  </a:t>
            </a:r>
          </a:p>
          <a:p>
            <a:pPr algn="l">
              <a:lnSpc>
                <a:spcPts val="4480"/>
              </a:lnSpc>
            </a:pPr>
            <a:r>
              <a:rPr lang="en-US" sz="3200">
                <a:solidFill>
                  <a:srgbClr val="000000"/>
                </a:solidFill>
                <a:latin typeface="Objectivity 1"/>
                <a:ea typeface="Objectivity 1"/>
                <a:cs typeface="Objectivity 1"/>
                <a:sym typeface="Objectivity 1"/>
              </a:rPr>
              <a:t>      jedynie zapamiętywania faktów</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Rozwijanie kompetencji przyszłości, </a:t>
            </a:r>
          </a:p>
          <a:p>
            <a:pPr algn="l">
              <a:lnSpc>
                <a:spcPts val="4480"/>
              </a:lnSpc>
            </a:pPr>
            <a:r>
              <a:rPr lang="en-US" sz="3200">
                <a:solidFill>
                  <a:srgbClr val="000000"/>
                </a:solidFill>
                <a:latin typeface="Objectivity 1"/>
                <a:ea typeface="Objectivity 1"/>
                <a:cs typeface="Objectivity 1"/>
                <a:sym typeface="Objectivity 1"/>
              </a:rPr>
              <a:t>      w tym kreatywności, współpracy </a:t>
            </a:r>
          </a:p>
          <a:p>
            <a:pPr algn="l">
              <a:lnSpc>
                <a:spcPts val="4480"/>
              </a:lnSpc>
            </a:pPr>
            <a:r>
              <a:rPr lang="en-US" sz="3200">
                <a:solidFill>
                  <a:srgbClr val="000000"/>
                </a:solidFill>
                <a:latin typeface="Objectivity 1"/>
                <a:ea typeface="Objectivity 1"/>
                <a:cs typeface="Objectivity 1"/>
                <a:sym typeface="Objectivity 1"/>
              </a:rPr>
              <a:t>      i sprawczości</a:t>
            </a:r>
          </a:p>
          <a:p>
            <a:pPr marL="690882" lvl="1" indent="-345441" algn="l">
              <a:lnSpc>
                <a:spcPts val="4480"/>
              </a:lnSpc>
              <a:spcBef>
                <a:spcPct val="0"/>
              </a:spcBef>
              <a:buFont typeface="Arial"/>
              <a:buChar char="•"/>
            </a:pPr>
            <a:r>
              <a:rPr lang="en-US" sz="3200">
                <a:solidFill>
                  <a:srgbClr val="000000"/>
                </a:solidFill>
                <a:latin typeface="Objectivity 1"/>
                <a:ea typeface="Objectivity 1"/>
                <a:cs typeface="Objectivity 1"/>
                <a:sym typeface="Objectivity 1"/>
              </a:rPr>
              <a:t>Wykorzystanie sztuki jako narzędzia wspierającego budowanie tożsamości oraz wrażliwości kulturowej</a:t>
            </a:r>
          </a:p>
        </p:txBody>
      </p:sp>
      <p:sp>
        <p:nvSpPr>
          <p:cNvPr id="5" name="TextBox 5"/>
          <p:cNvSpPr txBox="1"/>
          <p:nvPr/>
        </p:nvSpPr>
        <p:spPr>
          <a:xfrm>
            <a:off x="7473280" y="719320"/>
            <a:ext cx="3118520" cy="750570"/>
          </a:xfrm>
          <a:prstGeom prst="rect">
            <a:avLst/>
          </a:prstGeom>
        </p:spPr>
        <p:txBody>
          <a:bodyPr wrap="square" lIns="0" tIns="0" rIns="0" bIns="0" rtlCol="0" anchor="t">
            <a:spAutoFit/>
          </a:bodyPr>
          <a:lstStyle/>
          <a:p>
            <a:pPr algn="l">
              <a:lnSpc>
                <a:spcPts val="5880"/>
              </a:lnSpc>
            </a:pPr>
            <a:r>
              <a:rPr lang="en-US" sz="4200" b="1" dirty="0">
                <a:solidFill>
                  <a:srgbClr val="607EFF"/>
                </a:solidFill>
                <a:latin typeface="Objectivity 2 Bold"/>
                <a:ea typeface="Objectivity 2 Bold"/>
                <a:cs typeface="Objectivity 2 Bold"/>
                <a:sym typeface="Objectivity 2 Bold"/>
              </a:rPr>
              <a:t>PLASTYKA</a:t>
            </a: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7019746" y="719138"/>
            <a:ext cx="3191054"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PLASTYKA</a:t>
            </a:r>
          </a:p>
        </p:txBody>
      </p:sp>
      <p:sp>
        <p:nvSpPr>
          <p:cNvPr id="4" name="TextBox 4"/>
          <p:cNvSpPr txBox="1"/>
          <p:nvPr/>
        </p:nvSpPr>
        <p:spPr>
          <a:xfrm>
            <a:off x="513359" y="2612708"/>
            <a:ext cx="7869378" cy="4209415"/>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Opanowanie wiadomości          z historii i teorii sztuki</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Znajomość pojęć teoretyczno-formalnych</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Doskonalenie umiejętności plastycznych rozumianych technicznie</a:t>
            </a:r>
          </a:p>
        </p:txBody>
      </p:sp>
      <p:sp>
        <p:nvSpPr>
          <p:cNvPr id="5" name="TextBox 5"/>
          <p:cNvSpPr txBox="1"/>
          <p:nvPr/>
        </p:nvSpPr>
        <p:spPr>
          <a:xfrm>
            <a:off x="8526986" y="2612708"/>
            <a:ext cx="9248125" cy="5991860"/>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Rozwijanie kreatywności </a:t>
            </a:r>
          </a:p>
          <a:p>
            <a:pPr algn="l">
              <a:lnSpc>
                <a:spcPts val="4759"/>
              </a:lnSpc>
            </a:pPr>
            <a:r>
              <a:rPr lang="en-US" sz="3399">
                <a:solidFill>
                  <a:srgbClr val="000000"/>
                </a:solidFill>
                <a:latin typeface="Objectivity 1"/>
                <a:ea typeface="Objectivity 1"/>
                <a:cs typeface="Objectivity 1"/>
                <a:sym typeface="Objectivity 1"/>
              </a:rPr>
              <a:t>     i zainteresowań ucznia</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Rozwijanie twórczej wyobraźni             i sprawczości</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Swobodna ekspresja twórcza </a:t>
            </a:r>
          </a:p>
          <a:p>
            <a:pPr algn="l">
              <a:lnSpc>
                <a:spcPts val="4759"/>
              </a:lnSpc>
            </a:pPr>
            <a:r>
              <a:rPr lang="en-US" sz="3399">
                <a:solidFill>
                  <a:srgbClr val="000000"/>
                </a:solidFill>
                <a:latin typeface="Objectivity 1"/>
                <a:ea typeface="Objectivity 1"/>
                <a:cs typeface="Objectivity 1"/>
                <a:sym typeface="Objectivity 1"/>
              </a:rPr>
              <a:t>     i doświadczanie procesu tworzenia</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Kształtowanie tożsamości kulturowej poprzez uczestnictwo w kulturze</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Odnajdywanie radości tworzenia</a:t>
            </a:r>
          </a:p>
          <a:p>
            <a:pPr algn="l">
              <a:lnSpc>
                <a:spcPts val="4620"/>
              </a:lnSpc>
            </a:pPr>
            <a:endParaRPr lang="en-US" sz="3399">
              <a:solidFill>
                <a:srgbClr val="000000"/>
              </a:solidFill>
              <a:latin typeface="Objectivity 1"/>
              <a:ea typeface="Objectivity 1"/>
              <a:cs typeface="Objectivity 1"/>
              <a:sym typeface="Objectivity 1"/>
            </a:endParaRP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513359" y="2552700"/>
            <a:ext cx="16230600" cy="3832860"/>
          </a:xfrm>
          <a:prstGeom prst="rect">
            <a:avLst/>
          </a:prstGeom>
        </p:spPr>
        <p:txBody>
          <a:bodyPr lIns="0" tIns="0" rIns="0" bIns="0" rtlCol="0" anchor="t">
            <a:spAutoFit/>
          </a:bodyPr>
          <a:lstStyle/>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Poczucie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sprawczości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wiary</a:t>
            </a:r>
            <a:r>
              <a:rPr lang="en-US" sz="3600" dirty="0">
                <a:solidFill>
                  <a:srgbClr val="000000"/>
                </a:solidFill>
                <a:latin typeface="Objectivity 1"/>
                <a:ea typeface="Objectivity 1"/>
                <a:cs typeface="Objectivity 1"/>
                <a:sym typeface="Objectivity 1"/>
              </a:rPr>
              <a:t> we </a:t>
            </a:r>
            <a:r>
              <a:rPr lang="en-US" sz="3600" dirty="0" err="1">
                <a:solidFill>
                  <a:srgbClr val="000000"/>
                </a:solidFill>
                <a:latin typeface="Objectivity 1"/>
                <a:ea typeface="Objectivity 1"/>
                <a:cs typeface="Objectivity 1"/>
                <a:sym typeface="Objectivity 1"/>
              </a:rPr>
              <a:t>własne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możliwości</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Rozwijanie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kreatywności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wyobraźni</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Możliwość</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wyrażania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siebie</a:t>
            </a:r>
            <a:r>
              <a:rPr lang="en-US" sz="3600" dirty="0">
                <a:solidFill>
                  <a:srgbClr val="000000"/>
                </a:solidFill>
                <a:latin typeface="Objectivity 1"/>
                <a:ea typeface="Objectivity 1"/>
                <a:cs typeface="Objectivity 1"/>
                <a:sym typeface="Objectivity 1"/>
              </a:rPr>
              <a:t> bez </a:t>
            </a:r>
            <a:r>
              <a:rPr lang="en-US" sz="3600" dirty="0" err="1">
                <a:solidFill>
                  <a:srgbClr val="000000"/>
                </a:solidFill>
                <a:latin typeface="Objectivity 1"/>
                <a:ea typeface="Objectivity 1"/>
                <a:cs typeface="Objectivity 1"/>
                <a:sym typeface="Objectivity 1"/>
              </a:rPr>
              <a:t>presji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poprawności</a:t>
            </a:r>
            <a:r>
              <a:rPr lang="en-US" sz="3600" dirty="0">
                <a:solidFill>
                  <a:srgbClr val="000000"/>
                </a:solidFill>
                <a:latin typeface="Objectivity 1"/>
                <a:ea typeface="Objectivity 1"/>
                <a:cs typeface="Objectivity 1"/>
                <a:sym typeface="Objectivity 1"/>
              </a:rPr>
              <a:t>”</a:t>
            </a: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Radość</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tworzenia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doświadczania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sztuki</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Rozwój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kompetencji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osobistych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społecznych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Budowanie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tożsamości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kulturowej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wrażliwości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estetycznej</a:t>
            </a:r>
            <a:endParaRPr lang="en-US" sz="3600" dirty="0">
              <a:solidFill>
                <a:srgbClr val="000000"/>
              </a:solidFill>
              <a:latin typeface="Objectivity 1"/>
              <a:ea typeface="Objectivity 1"/>
              <a:cs typeface="Objectivity 1"/>
              <a:sym typeface="Objectivity 1"/>
            </a:endParaRPr>
          </a:p>
        </p:txBody>
      </p:sp>
      <p:sp>
        <p:nvSpPr>
          <p:cNvPr id="4" name="TextBox 4"/>
          <p:cNvSpPr txBox="1"/>
          <p:nvPr/>
        </p:nvSpPr>
        <p:spPr>
          <a:xfrm>
            <a:off x="7130094" y="719320"/>
            <a:ext cx="67383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521565" y="2400300"/>
            <a:ext cx="17562885" cy="4471035"/>
          </a:xfrm>
          <a:prstGeom prst="rect">
            <a:avLst/>
          </a:prstGeom>
        </p:spPr>
        <p:txBody>
          <a:bodyPr lIns="0" tIns="0" rIns="0" bIns="0" rtlCol="0" anchor="t">
            <a:spAutoFit/>
          </a:bodyPr>
          <a:lstStyle/>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Większa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swoboda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metodyczna</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Możliwość</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pracy</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projektowej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interdyscyplinarnej</a:t>
            </a:r>
            <a:r>
              <a:rPr lang="en-US" sz="3600" dirty="0">
                <a:solidFill>
                  <a:srgbClr val="000000"/>
                </a:solidFill>
                <a:latin typeface="Objectivity 1"/>
                <a:ea typeface="Objectivity 1"/>
                <a:cs typeface="Objectivity 1"/>
                <a:sym typeface="Objectivity 1"/>
              </a:rPr>
              <a:t>.</a:t>
            </a: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Ocenianie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procesu</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zaangażowania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uczniów</a:t>
            </a:r>
            <a:r>
              <a:rPr lang="en-US" sz="3600" dirty="0">
                <a:solidFill>
                  <a:srgbClr val="000000"/>
                </a:solidFill>
                <a:latin typeface="Objectivity 1"/>
                <a:ea typeface="Objectivity 1"/>
                <a:cs typeface="Objectivity 1"/>
                <a:sym typeface="Objectivity 1"/>
              </a:rPr>
              <a:t>, a </a:t>
            </a:r>
            <a:r>
              <a:rPr lang="en-US" sz="3600" dirty="0" err="1">
                <a:solidFill>
                  <a:srgbClr val="000000"/>
                </a:solidFill>
                <a:latin typeface="Objectivity 1"/>
                <a:ea typeface="Objectivity 1"/>
                <a:cs typeface="Objectivity 1"/>
                <a:sym typeface="Objectivity 1"/>
              </a:rPr>
              <a:t>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tylko</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efektów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końcowych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Lepsze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dopasowanie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treści</a:t>
            </a:r>
            <a:r>
              <a:rPr lang="en-US" sz="3600" dirty="0">
                <a:solidFill>
                  <a:srgbClr val="000000"/>
                </a:solidFill>
                <a:latin typeface="Objectivity 1"/>
                <a:ea typeface="Objectivity 1"/>
                <a:cs typeface="Objectivity 1"/>
                <a:sym typeface="Objectivity 1"/>
              </a:rPr>
              <a:t> do </a:t>
            </a:r>
            <a:r>
              <a:rPr lang="en-US" sz="3600" dirty="0" err="1">
                <a:solidFill>
                  <a:srgbClr val="000000"/>
                </a:solidFill>
                <a:latin typeface="Objectivity 1"/>
                <a:ea typeface="Objectivity 1"/>
                <a:cs typeface="Objectivity 1"/>
                <a:sym typeface="Objectivity 1"/>
              </a:rPr>
              <a:t>realnych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możliwości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uczniów</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Większa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motywacja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uczniów</a:t>
            </a:r>
            <a:r>
              <a:rPr lang="en-US" sz="3600" dirty="0">
                <a:solidFill>
                  <a:srgbClr val="000000"/>
                </a:solidFill>
                <a:latin typeface="Objectivity 1"/>
                <a:ea typeface="Objectivity 1"/>
                <a:cs typeface="Objectivity 1"/>
                <a:sym typeface="Objectivity 1"/>
              </a:rPr>
              <a:t> to </a:t>
            </a:r>
            <a:r>
              <a:rPr lang="en-US" sz="3600" dirty="0" err="1">
                <a:solidFill>
                  <a:srgbClr val="000000"/>
                </a:solidFill>
                <a:latin typeface="Objectivity 1"/>
                <a:ea typeface="Objectivity 1"/>
                <a:cs typeface="Objectivity 1"/>
                <a:sym typeface="Objectivity 1"/>
              </a:rPr>
              <a:t>mniej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problemów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wychowawczych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Plastyka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jako</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przedmiot</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ważny</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wychowawczo</a:t>
            </a:r>
            <a:r>
              <a:rPr lang="en-US" sz="3600" dirty="0">
                <a:solidFill>
                  <a:srgbClr val="000000"/>
                </a:solidFill>
                <a:latin typeface="Objectivity 1"/>
                <a:ea typeface="Objectivity 1"/>
                <a:cs typeface="Objectivity 1"/>
                <a:sym typeface="Objectivity 1"/>
              </a:rPr>
              <a:t>, a </a:t>
            </a:r>
            <a:r>
              <a:rPr lang="en-US" sz="3600" dirty="0" err="1">
                <a:solidFill>
                  <a:srgbClr val="000000"/>
                </a:solidFill>
                <a:latin typeface="Objectivity 1"/>
                <a:ea typeface="Objectivity 1"/>
                <a:cs typeface="Objectivity 1"/>
                <a:sym typeface="Objectivity 1"/>
              </a:rPr>
              <a:t>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dodatkowy</a:t>
            </a:r>
            <a:r>
              <a:rPr lang="en-US" sz="3600" dirty="0">
                <a:solidFill>
                  <a:srgbClr val="000000"/>
                </a:solidFill>
                <a:latin typeface="Objectivity 1"/>
                <a:ea typeface="Objectivity 1"/>
                <a:cs typeface="Objectivity 1"/>
                <a:sym typeface="Objectivity 1"/>
              </a:rPr>
              <a:t>”</a:t>
            </a:r>
          </a:p>
        </p:txBody>
      </p:sp>
      <p:sp>
        <p:nvSpPr>
          <p:cNvPr id="4" name="TextBox 4"/>
          <p:cNvSpPr txBox="1"/>
          <p:nvPr/>
        </p:nvSpPr>
        <p:spPr>
          <a:xfrm>
            <a:off x="6440643" y="719320"/>
            <a:ext cx="85707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4583539" y="719138"/>
            <a:ext cx="11863350" cy="750570"/>
          </a:xfrm>
          <a:prstGeom prst="rect">
            <a:avLst/>
          </a:prstGeom>
        </p:spPr>
        <p:txBody>
          <a:bodyPr lIns="0" tIns="0" rIns="0" bIns="0" rtlCol="0" anchor="t">
            <a:spAutoFit/>
          </a:bodyPr>
          <a:lstStyle/>
          <a:p>
            <a:pPr algn="r">
              <a:lnSpc>
                <a:spcPts val="5880"/>
              </a:lnSpc>
            </a:pPr>
            <a:r>
              <a:rPr lang="en-US" sz="4200" b="1">
                <a:solidFill>
                  <a:srgbClr val="607EFF"/>
                </a:solidFill>
                <a:latin typeface="Objectivity 2 Bold"/>
                <a:ea typeface="Objectivity 2 Bold"/>
                <a:cs typeface="Objectivity 2 Bold"/>
                <a:sym typeface="Objectivity 2 Bold"/>
              </a:rPr>
              <a:t>ZAJĘCIA PRAKTYCZNO-TECHNICZNE</a:t>
            </a:r>
          </a:p>
        </p:txBody>
      </p:sp>
      <p:sp>
        <p:nvSpPr>
          <p:cNvPr id="4" name="TextBox 4"/>
          <p:cNvSpPr txBox="1"/>
          <p:nvPr/>
        </p:nvSpPr>
        <p:spPr>
          <a:xfrm>
            <a:off x="9401860" y="2622233"/>
            <a:ext cx="8399109" cy="5624195"/>
          </a:xfrm>
          <a:prstGeom prst="rect">
            <a:avLst/>
          </a:prstGeom>
        </p:spPr>
        <p:txBody>
          <a:bodyPr lIns="0" tIns="0" rIns="0" bIns="0" rtlCol="0" anchor="t">
            <a:spAutoFit/>
          </a:bodyPr>
          <a:lstStyle/>
          <a:p>
            <a:pPr marL="690882" lvl="1" indent="-345441" algn="l">
              <a:lnSpc>
                <a:spcPts val="4480"/>
              </a:lnSpc>
              <a:buFont typeface="Arial"/>
              <a:buChar char="•"/>
            </a:pPr>
            <a:r>
              <a:rPr lang="en-US" sz="3200" b="1">
                <a:solidFill>
                  <a:srgbClr val="000000"/>
                </a:solidFill>
                <a:latin typeface="Objectivity 1 Bold"/>
                <a:ea typeface="Objectivity 1 Bold"/>
                <a:cs typeface="Objectivity 1 Bold"/>
                <a:sym typeface="Objectivity 1 Bold"/>
              </a:rPr>
              <a:t>Zajęcia praktyczno - techniczne</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Realizacja - 2 godz. w tygodniu</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Zajęcia praktyczno-techniczne jako przedmiot oparty na działaniu, doświadczaniu i rozwiązywaniu problemów</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Praktyczność i użyteczność działań</a:t>
            </a:r>
          </a:p>
          <a:p>
            <a:pPr marL="690882" lvl="1" indent="-345441" algn="l">
              <a:lnSpc>
                <a:spcPts val="4480"/>
              </a:lnSpc>
              <a:spcBef>
                <a:spcPct val="0"/>
              </a:spcBef>
              <a:buFont typeface="Arial"/>
              <a:buChar char="•"/>
            </a:pPr>
            <a:r>
              <a:rPr lang="en-US" sz="3200">
                <a:solidFill>
                  <a:srgbClr val="000000"/>
                </a:solidFill>
                <a:latin typeface="Objectivity 1"/>
                <a:ea typeface="Objectivity 1"/>
                <a:cs typeface="Objectivity 1"/>
                <a:sym typeface="Objectivity 1"/>
              </a:rPr>
              <a:t>Rozszerzenie zakresu przedmiotu     o kompetencje poznawcze, społeczne, osobiste oraz językowe</a:t>
            </a:r>
          </a:p>
        </p:txBody>
      </p:sp>
      <p:sp>
        <p:nvSpPr>
          <p:cNvPr id="5" name="TextBox 5"/>
          <p:cNvSpPr txBox="1"/>
          <p:nvPr/>
        </p:nvSpPr>
        <p:spPr>
          <a:xfrm>
            <a:off x="513359" y="2622233"/>
            <a:ext cx="8630641" cy="6186170"/>
          </a:xfrm>
          <a:prstGeom prst="rect">
            <a:avLst/>
          </a:prstGeom>
        </p:spPr>
        <p:txBody>
          <a:bodyPr lIns="0" tIns="0" rIns="0" bIns="0" rtlCol="0" anchor="t">
            <a:spAutoFit/>
          </a:bodyPr>
          <a:lstStyle/>
          <a:p>
            <a:pPr marL="690882" lvl="1" indent="-345441" algn="l">
              <a:lnSpc>
                <a:spcPts val="4480"/>
              </a:lnSpc>
              <a:buFont typeface="Arial"/>
              <a:buChar char="•"/>
            </a:pPr>
            <a:r>
              <a:rPr lang="en-US" sz="3200" b="1">
                <a:solidFill>
                  <a:srgbClr val="000000"/>
                </a:solidFill>
                <a:latin typeface="Objectivity 1 Bold"/>
                <a:ea typeface="Objectivity 1 Bold"/>
                <a:cs typeface="Objectivity 1 Bold"/>
                <a:sym typeface="Objectivity 1 Bold"/>
              </a:rPr>
              <a:t>Technika</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Realizacja - 1 godz. w tygodniu</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Nadmiar treści teoretycznych utrudniał realizację zajęć praktycznych i rozwijanie kompetencji uczniów</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Zbyt mało treści związanych               z nowoczesnymi technologiami, zagadnieniami ekologicznymi, zrównoważonym rozwojem</a:t>
            </a:r>
          </a:p>
          <a:p>
            <a:pPr marL="690882" lvl="1" indent="-345441" algn="l">
              <a:lnSpc>
                <a:spcPts val="4480"/>
              </a:lnSpc>
              <a:spcBef>
                <a:spcPct val="0"/>
              </a:spcBef>
              <a:buFont typeface="Arial"/>
              <a:buChar char="•"/>
            </a:pPr>
            <a:r>
              <a:rPr lang="en-US" sz="3200">
                <a:solidFill>
                  <a:srgbClr val="000000"/>
                </a:solidFill>
                <a:latin typeface="Objectivity 1"/>
                <a:ea typeface="Objectivity 1"/>
                <a:cs typeface="Objectivity 1"/>
                <a:sym typeface="Objectivity 1"/>
              </a:rPr>
              <a:t>Nikła korelacja z innymi przedmiotami</a:t>
            </a: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238375"/>
            <a:ext cx="16745941" cy="5109210"/>
          </a:xfrm>
          <a:prstGeom prst="rect">
            <a:avLst/>
          </a:prstGeom>
        </p:spPr>
        <p:txBody>
          <a:bodyPr lIns="0" tIns="0" rIns="0" bIns="0" rtlCol="0" anchor="t">
            <a:spAutoFit/>
          </a:bodyPr>
          <a:lstStyle/>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Zdobycie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umiejętności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przydatnych</a:t>
            </a:r>
            <a:r>
              <a:rPr lang="en-US" sz="3600" dirty="0">
                <a:solidFill>
                  <a:srgbClr val="000000"/>
                </a:solidFill>
                <a:latin typeface="Objectivity 1"/>
                <a:ea typeface="Objectivity 1"/>
                <a:cs typeface="Objectivity 1"/>
                <a:sym typeface="Objectivity 1"/>
              </a:rPr>
              <a:t> w </a:t>
            </a:r>
            <a:r>
              <a:rPr lang="en-US" sz="3600" dirty="0" err="1">
                <a:solidFill>
                  <a:srgbClr val="000000"/>
                </a:solidFill>
                <a:latin typeface="Objectivity 1"/>
                <a:ea typeface="Objectivity 1"/>
                <a:cs typeface="Objectivity 1"/>
                <a:sym typeface="Objectivity 1"/>
              </a:rPr>
              <a:t>codziennym</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funkcjonowaniu</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takie</a:t>
            </a:r>
            <a:r>
              <a:rPr lang="en-US" sz="3600" dirty="0">
                <a:solidFill>
                  <a:srgbClr val="000000"/>
                </a:solidFill>
                <a:latin typeface="Objectivity 1"/>
                <a:ea typeface="Objectivity 1"/>
                <a:cs typeface="Objectivity 1"/>
                <a:sym typeface="Objectivity 1"/>
              </a:rPr>
              <a:t> jak </a:t>
            </a:r>
            <a:r>
              <a:rPr lang="en-US" sz="3600" dirty="0" err="1">
                <a:solidFill>
                  <a:srgbClr val="000000"/>
                </a:solidFill>
                <a:latin typeface="Objectivity 1"/>
                <a:ea typeface="Objectivity 1"/>
                <a:cs typeface="Objectivity 1"/>
                <a:sym typeface="Objectivity 1"/>
              </a:rPr>
              <a:t>planowanie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projektowanie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działań</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samoobsługa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wykonywanie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prostych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napraw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stosowanie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zasad</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bezpieczeństwa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podczas</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realizacji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różnorodnych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zadań</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technicznych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Udział</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uczniów</a:t>
            </a:r>
            <a:r>
              <a:rPr lang="en-US" sz="3600" dirty="0">
                <a:solidFill>
                  <a:srgbClr val="000000"/>
                </a:solidFill>
                <a:latin typeface="Objectivity 1"/>
                <a:ea typeface="Objectivity 1"/>
                <a:cs typeface="Objectivity 1"/>
                <a:sym typeface="Objectivity 1"/>
              </a:rPr>
              <a:t> w </a:t>
            </a:r>
            <a:r>
              <a:rPr lang="en-US" sz="3600" dirty="0" err="1">
                <a:solidFill>
                  <a:srgbClr val="000000"/>
                </a:solidFill>
                <a:latin typeface="Objectivity 1"/>
                <a:ea typeface="Objectivity 1"/>
                <a:cs typeface="Objectivity 1"/>
                <a:sym typeface="Objectivity 1"/>
              </a:rPr>
              <a:t>projektach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będzie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sprzyjał</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zdobywaniu</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wiedzy</a:t>
            </a:r>
            <a:r>
              <a:rPr lang="en-US" sz="3600" dirty="0">
                <a:solidFill>
                  <a:srgbClr val="000000"/>
                </a:solidFill>
                <a:latin typeface="Objectivity 1"/>
                <a:ea typeface="Objectivity 1"/>
                <a:cs typeface="Objectivity 1"/>
                <a:sym typeface="Objectivity 1"/>
              </a:rPr>
              <a:t>     z </a:t>
            </a:r>
            <a:r>
              <a:rPr lang="en-US" sz="3600" dirty="0" err="1">
                <a:solidFill>
                  <a:srgbClr val="000000"/>
                </a:solidFill>
                <a:latin typeface="Objectivity 1"/>
                <a:ea typeface="Objectivity 1"/>
                <a:cs typeface="Objectivity 1"/>
                <a:sym typeface="Objectivity 1"/>
              </a:rPr>
              <a:t>różnych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przedmiotów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nauczania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oraz</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rozwijaniu</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kompetencji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takich</a:t>
            </a:r>
            <a:r>
              <a:rPr lang="en-US" sz="3600" dirty="0">
                <a:solidFill>
                  <a:srgbClr val="000000"/>
                </a:solidFill>
                <a:latin typeface="Objectivity 1"/>
                <a:ea typeface="Objectivity 1"/>
                <a:cs typeface="Objectivity 1"/>
                <a:sym typeface="Objectivity 1"/>
              </a:rPr>
              <a:t> jak </a:t>
            </a:r>
            <a:r>
              <a:rPr lang="en-US" sz="3600" dirty="0" err="1">
                <a:solidFill>
                  <a:srgbClr val="000000"/>
                </a:solidFill>
                <a:latin typeface="Objectivity 1"/>
                <a:ea typeface="Objectivity 1"/>
                <a:cs typeface="Objectivity 1"/>
                <a:sym typeface="Objectivity 1"/>
              </a:rPr>
              <a:t>krytyczne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myślenie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rozwiązywanie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problemów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umiejętności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współpracy</a:t>
            </a:r>
            <a:endParaRPr lang="en-US" sz="3600" dirty="0">
              <a:solidFill>
                <a:srgbClr val="000000"/>
              </a:solidFill>
              <a:latin typeface="Objectivity 1"/>
              <a:ea typeface="Objectivity 1"/>
              <a:cs typeface="Objectivity 1"/>
              <a:sym typeface="Objectivity 1"/>
            </a:endParaRPr>
          </a:p>
        </p:txBody>
      </p:sp>
      <p:sp>
        <p:nvSpPr>
          <p:cNvPr id="4" name="TextBox 4"/>
          <p:cNvSpPr txBox="1"/>
          <p:nvPr/>
        </p:nvSpPr>
        <p:spPr>
          <a:xfrm>
            <a:off x="7130094" y="719320"/>
            <a:ext cx="68907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1028700" y="2238375"/>
            <a:ext cx="16769828" cy="3194685"/>
          </a:xfrm>
          <a:prstGeom prst="rect">
            <a:avLst/>
          </a:prstGeom>
        </p:spPr>
        <p:txBody>
          <a:bodyPr lIns="0" tIns="0" rIns="0" bIns="0" rtlCol="0" anchor="t">
            <a:spAutoFit/>
          </a:bodyPr>
          <a:lstStyle/>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Uczenie przez działanie to większa biegłość w umiejętnościach technicznych ucznia i możliwość wykorzystywania różnych narzędzi w prowadzeniu zajęć w tym realizacji projektów edukacyjnych</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Nauczyciel przyjmuje postawę mentora, koordynatora i opiekuna procesu dydaktycznego</a:t>
            </a:r>
          </a:p>
        </p:txBody>
      </p:sp>
      <p:sp>
        <p:nvSpPr>
          <p:cNvPr id="4" name="TextBox 4"/>
          <p:cNvSpPr txBox="1"/>
          <p:nvPr/>
        </p:nvSpPr>
        <p:spPr>
          <a:xfrm>
            <a:off x="6440643" y="719320"/>
            <a:ext cx="85707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7316593" y="2985135"/>
            <a:ext cx="10347371" cy="6983730"/>
          </a:xfrm>
          <a:prstGeom prst="rect">
            <a:avLst/>
          </a:prstGeom>
        </p:spPr>
        <p:txBody>
          <a:bodyPr lIns="0" tIns="0" rIns="0" bIns="0" rtlCol="0" anchor="t">
            <a:spAutoFit/>
          </a:bodyPr>
          <a:lstStyle/>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Zwrócenie uwagi na bezpieczeństwo - właściwe korzystanie z przyborów sportowych</a:t>
            </a:r>
          </a:p>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Bezpiecznego zachowania nad wodą, stan środowiska naturalnego</a:t>
            </a:r>
          </a:p>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Kompetencje społeczne: wspomaganie budowania pozytywnych relacji, rozwijanie współpracy oraz kształtowanie szacunku, poczucia własnej wartości przez aktywność fizyczną</a:t>
            </a:r>
          </a:p>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Integracja z edukacją zdrowotną,               dla bezpieczeństwa, proekologiczną</a:t>
            </a:r>
          </a:p>
        </p:txBody>
      </p:sp>
      <p:sp>
        <p:nvSpPr>
          <p:cNvPr id="4" name="TextBox 4"/>
          <p:cNvSpPr txBox="1"/>
          <p:nvPr/>
        </p:nvSpPr>
        <p:spPr>
          <a:xfrm>
            <a:off x="560984" y="2985135"/>
            <a:ext cx="6803234" cy="5240655"/>
          </a:xfrm>
          <a:prstGeom prst="rect">
            <a:avLst/>
          </a:prstGeom>
        </p:spPr>
        <p:txBody>
          <a:bodyPr lIns="0" tIns="0" rIns="0" bIns="0" rtlCol="0" anchor="t">
            <a:spAutoFit/>
          </a:bodyPr>
          <a:lstStyle/>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Nacisk na przekazywanie wiedzy z zakresu wychowania fizycznego - zasady i przepisy</a:t>
            </a:r>
          </a:p>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Mała autonomia nauczyciela</a:t>
            </a:r>
          </a:p>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Brak odniesień i korelacji </a:t>
            </a:r>
          </a:p>
          <a:p>
            <a:pPr algn="l">
              <a:lnSpc>
                <a:spcPts val="4620"/>
              </a:lnSpc>
            </a:pPr>
            <a:r>
              <a:rPr lang="en-US" sz="3300">
                <a:solidFill>
                  <a:srgbClr val="000000"/>
                </a:solidFill>
                <a:latin typeface="Objectivity 1"/>
                <a:ea typeface="Objectivity 1"/>
                <a:cs typeface="Objectivity 1"/>
                <a:sym typeface="Objectivity 1"/>
              </a:rPr>
              <a:t>      z innymi zajęciami  </a:t>
            </a:r>
          </a:p>
          <a:p>
            <a:pPr algn="l">
              <a:lnSpc>
                <a:spcPts val="4620"/>
              </a:lnSpc>
            </a:pPr>
            <a:r>
              <a:rPr lang="en-US" sz="3300">
                <a:solidFill>
                  <a:srgbClr val="000000"/>
                </a:solidFill>
                <a:latin typeface="Objectivity 1"/>
                <a:ea typeface="Objectivity 1"/>
                <a:cs typeface="Objectivity 1"/>
                <a:sym typeface="Objectivity 1"/>
              </a:rPr>
              <a:t>      edukacyjnymi</a:t>
            </a:r>
          </a:p>
        </p:txBody>
      </p:sp>
      <p:sp>
        <p:nvSpPr>
          <p:cNvPr id="5" name="TextBox 5"/>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6" name="TextBox 6"/>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
        <p:nvSpPr>
          <p:cNvPr id="7" name="TextBox 7"/>
          <p:cNvSpPr txBox="1"/>
          <p:nvPr/>
        </p:nvSpPr>
        <p:spPr>
          <a:xfrm>
            <a:off x="3505200" y="731374"/>
            <a:ext cx="11863350" cy="750570"/>
          </a:xfrm>
          <a:prstGeom prst="rect">
            <a:avLst/>
          </a:prstGeom>
        </p:spPr>
        <p:txBody>
          <a:bodyPr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WYCHOWANIE FIZYCZNE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238375"/>
            <a:ext cx="16230600" cy="5109210"/>
          </a:xfrm>
          <a:prstGeom prst="rect">
            <a:avLst/>
          </a:prstGeom>
        </p:spPr>
        <p:txBody>
          <a:bodyPr lIns="0" tIns="0" rIns="0" bIns="0" rtlCol="0" anchor="t">
            <a:spAutoFit/>
          </a:bodyPr>
          <a:lstStyle/>
          <a:p>
            <a:pPr marL="777240" lvl="1" indent="-388620" algn="l">
              <a:lnSpc>
                <a:spcPts val="5040"/>
              </a:lnSpc>
              <a:buFont typeface="Arial"/>
              <a:buChar char="•"/>
            </a:pPr>
            <a:r>
              <a:rPr lang="en-US" sz="3600" u="none" strike="noStrike">
                <a:solidFill>
                  <a:srgbClr val="000000"/>
                </a:solidFill>
                <a:latin typeface="Objectivity 1"/>
                <a:ea typeface="Objectivity 1"/>
                <a:cs typeface="Objectivity 1"/>
                <a:sym typeface="Objectivity 1"/>
              </a:rPr>
              <a:t>Oparcie lekcji wychowania fizycznego na zabawach, grach ruchowych i mini-grach sportowych</a:t>
            </a:r>
          </a:p>
          <a:p>
            <a:pPr marL="777240" lvl="1" indent="-388620" algn="l">
              <a:lnSpc>
                <a:spcPts val="5040"/>
              </a:lnSpc>
              <a:buFont typeface="Arial"/>
              <a:buChar char="•"/>
            </a:pPr>
            <a:r>
              <a:rPr lang="en-US" sz="3600" u="none" strike="noStrike">
                <a:solidFill>
                  <a:srgbClr val="000000"/>
                </a:solidFill>
                <a:latin typeface="Objectivity 1"/>
                <a:ea typeface="Objectivity 1"/>
                <a:cs typeface="Objectivity 1"/>
                <a:sym typeface="Objectivity 1"/>
              </a:rPr>
              <a:t>Wprowadzenie modułu relaksacja i odprężenie - możliwość regeneracji organizmu i poprawienia samopoczucia</a:t>
            </a:r>
          </a:p>
          <a:p>
            <a:pPr marL="777240" lvl="1" indent="-388620" algn="l">
              <a:lnSpc>
                <a:spcPts val="5040"/>
              </a:lnSpc>
              <a:buFont typeface="Arial"/>
              <a:buChar char="•"/>
            </a:pPr>
            <a:r>
              <a:rPr lang="en-US" sz="3600" u="none" strike="noStrike">
                <a:solidFill>
                  <a:srgbClr val="000000"/>
                </a:solidFill>
                <a:latin typeface="Objectivity 1"/>
                <a:ea typeface="Objectivity 1"/>
                <a:cs typeface="Objectivity 1"/>
                <a:sym typeface="Objectivity 1"/>
              </a:rPr>
              <a:t>Położenie akcentu na zajęcia na świeżym powietrzu</a:t>
            </a:r>
          </a:p>
          <a:p>
            <a:pPr marL="777240" lvl="1" indent="-388620" algn="l">
              <a:lnSpc>
                <a:spcPts val="5040"/>
              </a:lnSpc>
              <a:spcBef>
                <a:spcPct val="0"/>
              </a:spcBef>
              <a:buFont typeface="Arial"/>
              <a:buChar char="•"/>
            </a:pPr>
            <a:r>
              <a:rPr lang="en-US" sz="3600" u="none" strike="noStrike">
                <a:solidFill>
                  <a:srgbClr val="000000"/>
                </a:solidFill>
                <a:latin typeface="Objectivity 1"/>
                <a:ea typeface="Objectivity 1"/>
                <a:cs typeface="Objectivity 1"/>
                <a:sym typeface="Objectivity 1"/>
              </a:rPr>
              <a:t>Wprowadzenie ćwiczeń ogólnorozwojowych - wzmacniania mięśni posturalnych, poprawianie gibkości i koordynacji, kształtowanie prawidłowej postawy ciała</a:t>
            </a:r>
          </a:p>
        </p:txBody>
      </p:sp>
      <p:sp>
        <p:nvSpPr>
          <p:cNvPr id="4" name="TextBox 4"/>
          <p:cNvSpPr txBox="1"/>
          <p:nvPr/>
        </p:nvSpPr>
        <p:spPr>
          <a:xfrm>
            <a:off x="7130094" y="719320"/>
            <a:ext cx="67383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513359" y="2781300"/>
            <a:ext cx="16745941" cy="2556510"/>
          </a:xfrm>
          <a:prstGeom prst="rect">
            <a:avLst/>
          </a:prstGeom>
        </p:spPr>
        <p:txBody>
          <a:bodyPr lIns="0" tIns="0" rIns="0" bIns="0" rtlCol="0" anchor="t">
            <a:spAutoFit/>
          </a:bodyPr>
          <a:lstStyle/>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Treści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oparte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podstawowych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umiejętnościach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ruchowych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Zwiększona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autonomia</a:t>
            </a:r>
            <a:r>
              <a:rPr lang="en-US" sz="3600" dirty="0">
                <a:solidFill>
                  <a:srgbClr val="000000"/>
                </a:solidFill>
                <a:latin typeface="Objectivity 1"/>
                <a:ea typeface="Objectivity 1"/>
                <a:cs typeface="Objectivity 1"/>
                <a:sym typeface="Objectivity 1"/>
              </a:rPr>
              <a:t> w </a:t>
            </a:r>
            <a:r>
              <a:rPr lang="en-US" sz="3600" dirty="0" err="1">
                <a:solidFill>
                  <a:srgbClr val="000000"/>
                </a:solidFill>
                <a:latin typeface="Objectivity 1"/>
                <a:ea typeface="Objectivity 1"/>
                <a:cs typeface="Objectivity 1"/>
                <a:sym typeface="Objectivity 1"/>
              </a:rPr>
              <a:t>doborze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metod</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nauczania</a:t>
            </a:r>
            <a:endParaRPr lang="en-US" sz="3600" dirty="0">
              <a:solidFill>
                <a:srgbClr val="000000"/>
              </a:solidFill>
              <a:latin typeface="Objectivity 1"/>
              <a:ea typeface="Objectivity 1"/>
              <a:cs typeface="Objectivity 1"/>
              <a:sym typeface="Objectivity 1"/>
            </a:endParaRPr>
          </a:p>
          <a:p>
            <a:pPr marL="777240" lvl="1" indent="-388620" algn="l">
              <a:lnSpc>
                <a:spcPts val="5040"/>
              </a:lnSpc>
              <a:spcBef>
                <a:spcPct val="0"/>
              </a:spcBef>
              <a:buFont typeface="Arial"/>
              <a:buChar char="•"/>
            </a:pPr>
            <a:r>
              <a:rPr lang="en-US" sz="3600" dirty="0">
                <a:solidFill>
                  <a:srgbClr val="000000"/>
                </a:solidFill>
                <a:latin typeface="Objectivity 1"/>
                <a:ea typeface="Objectivity 1"/>
                <a:cs typeface="Objectivity 1"/>
                <a:sym typeface="Objectivity 1"/>
              </a:rPr>
              <a:t>Jasna </a:t>
            </a:r>
            <a:r>
              <a:rPr lang="en-US" sz="3600" dirty="0" err="1">
                <a:solidFill>
                  <a:srgbClr val="000000"/>
                </a:solidFill>
                <a:latin typeface="Objectivity 1"/>
                <a:ea typeface="Objectivity 1"/>
                <a:cs typeface="Objectivity 1"/>
                <a:sym typeface="Objectivity 1"/>
              </a:rPr>
              <a:t>struktura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treści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podział</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moduły</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tematyczne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ułatwia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opracowywanie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programu</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nauczania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kryteriów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oceniania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uczniów</a:t>
            </a:r>
            <a:endParaRPr lang="en-US" sz="3600" dirty="0">
              <a:solidFill>
                <a:srgbClr val="000000"/>
              </a:solidFill>
              <a:latin typeface="Objectivity 1"/>
              <a:ea typeface="Objectivity 1"/>
              <a:cs typeface="Objectivity 1"/>
              <a:sym typeface="Objectivity 1"/>
            </a:endParaRPr>
          </a:p>
        </p:txBody>
      </p:sp>
      <p:sp>
        <p:nvSpPr>
          <p:cNvPr id="4" name="TextBox 4"/>
          <p:cNvSpPr txBox="1"/>
          <p:nvPr/>
        </p:nvSpPr>
        <p:spPr>
          <a:xfrm>
            <a:off x="6440643" y="719320"/>
            <a:ext cx="84945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960" y="586178"/>
            <a:ext cx="5619444" cy="1660996"/>
          </a:xfrm>
          <a:custGeom>
            <a:avLst/>
            <a:gdLst/>
            <a:ahLst/>
            <a:cxnLst/>
            <a:rect l="l" t="t" r="r" b="b"/>
            <a:pathLst>
              <a:path w="5619444" h="1660996">
                <a:moveTo>
                  <a:pt x="0" y="0"/>
                </a:moveTo>
                <a:lnTo>
                  <a:pt x="5619444" y="0"/>
                </a:lnTo>
                <a:lnTo>
                  <a:pt x="5619444" y="1660996"/>
                </a:lnTo>
                <a:lnTo>
                  <a:pt x="0" y="1660996"/>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845297" y="2909331"/>
            <a:ext cx="15204009" cy="2346557"/>
          </a:xfrm>
          <a:prstGeom prst="rect">
            <a:avLst/>
          </a:prstGeom>
        </p:spPr>
        <p:txBody>
          <a:bodyPr lIns="0" tIns="0" rIns="0" bIns="0" rtlCol="0" anchor="t">
            <a:spAutoFit/>
          </a:bodyPr>
          <a:lstStyle/>
          <a:p>
            <a:pPr algn="l">
              <a:lnSpc>
                <a:spcPts val="9262"/>
              </a:lnSpc>
            </a:pPr>
            <a:r>
              <a:rPr lang="en-US" sz="6615" b="1">
                <a:solidFill>
                  <a:srgbClr val="607EFF"/>
                </a:solidFill>
                <a:latin typeface="Objectivity 1 Bold"/>
                <a:ea typeface="Objectivity 1 Bold"/>
                <a:cs typeface="Objectivity 1 Bold"/>
                <a:sym typeface="Objectivity 1 Bold"/>
              </a:rPr>
              <a:t>OFERTY OŚRODKÓW DOSKONALENIA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48283" y="2664648"/>
            <a:ext cx="13628178" cy="6712830"/>
          </a:xfrm>
          <a:prstGeom prst="rect">
            <a:avLst/>
          </a:prstGeom>
        </p:spPr>
        <p:txBody>
          <a:bodyPr lIns="0" tIns="0" rIns="0" bIns="0" rtlCol="0" anchor="t">
            <a:spAutoFit/>
          </a:bodyPr>
          <a:lstStyle/>
          <a:p>
            <a:pPr marL="748173" lvl="1" indent="-374086" algn="l">
              <a:lnSpc>
                <a:spcPts val="4851"/>
              </a:lnSpc>
              <a:buFont typeface="Arial"/>
              <a:buChar char="•"/>
            </a:pPr>
            <a:r>
              <a:rPr lang="en-US" sz="3465">
                <a:solidFill>
                  <a:srgbClr val="000000"/>
                </a:solidFill>
                <a:latin typeface="Objectivity 1"/>
                <a:ea typeface="Objectivity 1"/>
                <a:cs typeface="Objectivity 1"/>
                <a:sym typeface="Objectivity 1"/>
              </a:rPr>
              <a:t>Realizacja kierunków polityki oświatowej państwa</a:t>
            </a:r>
          </a:p>
          <a:p>
            <a:pPr marL="748173" lvl="1" indent="-374086" algn="l">
              <a:lnSpc>
                <a:spcPts val="4851"/>
              </a:lnSpc>
              <a:buFont typeface="Arial"/>
              <a:buChar char="•"/>
            </a:pPr>
            <a:r>
              <a:rPr lang="en-US" sz="3465">
                <a:solidFill>
                  <a:srgbClr val="000000"/>
                </a:solidFill>
                <a:latin typeface="Objectivity 1"/>
                <a:ea typeface="Objectivity 1"/>
                <a:cs typeface="Objectivity 1"/>
                <a:sym typeface="Objectivity 1"/>
              </a:rPr>
              <a:t>Wdrażanie Reformy26. Kompas Jutra</a:t>
            </a:r>
          </a:p>
          <a:p>
            <a:pPr marL="748173" lvl="1" indent="-374086" algn="l">
              <a:lnSpc>
                <a:spcPts val="4851"/>
              </a:lnSpc>
              <a:buFont typeface="Arial"/>
              <a:buChar char="•"/>
            </a:pPr>
            <a:r>
              <a:rPr lang="en-US" sz="3465">
                <a:solidFill>
                  <a:srgbClr val="000000"/>
                </a:solidFill>
                <a:latin typeface="Objectivity 1"/>
                <a:ea typeface="Objectivity 1"/>
                <a:cs typeface="Objectivity 1"/>
                <a:sym typeface="Objectivity 1"/>
              </a:rPr>
              <a:t>Różne formy doskonalenia zawodowego nauczycieli stacjonarnie i on-line</a:t>
            </a:r>
          </a:p>
          <a:p>
            <a:pPr marL="748173" lvl="1" indent="-374086" algn="l">
              <a:lnSpc>
                <a:spcPts val="4851"/>
              </a:lnSpc>
              <a:buFont typeface="Arial"/>
              <a:buChar char="•"/>
            </a:pPr>
            <a:r>
              <a:rPr lang="en-US" sz="3465">
                <a:solidFill>
                  <a:srgbClr val="000000"/>
                </a:solidFill>
                <a:latin typeface="Objectivity 1"/>
                <a:ea typeface="Objectivity 1"/>
                <a:cs typeface="Objectivity 1"/>
                <a:sym typeface="Objectivity 1"/>
              </a:rPr>
              <a:t>Konsultacje</a:t>
            </a:r>
          </a:p>
          <a:p>
            <a:pPr marL="748173" lvl="1" indent="-374086" algn="l">
              <a:lnSpc>
                <a:spcPts val="4851"/>
              </a:lnSpc>
              <a:buFont typeface="Arial"/>
              <a:buChar char="•"/>
            </a:pPr>
            <a:r>
              <a:rPr lang="en-US" sz="3465">
                <a:solidFill>
                  <a:srgbClr val="000000"/>
                </a:solidFill>
                <a:latin typeface="Objectivity 1"/>
                <a:ea typeface="Objectivity 1"/>
                <a:cs typeface="Objectivity 1"/>
                <a:sym typeface="Objectivity 1"/>
              </a:rPr>
              <a:t>Wspomaganie, indywidualne wspieranie nauczycieli        w organizacji procesu dydaktycznego i wprowadzaniu zmian</a:t>
            </a:r>
          </a:p>
          <a:p>
            <a:pPr marL="748173" lvl="1" indent="-374086" algn="l">
              <a:lnSpc>
                <a:spcPts val="4851"/>
              </a:lnSpc>
              <a:buFont typeface="Arial"/>
              <a:buChar char="•"/>
            </a:pPr>
            <a:r>
              <a:rPr lang="en-US" sz="3465">
                <a:solidFill>
                  <a:srgbClr val="000000"/>
                </a:solidFill>
                <a:latin typeface="Objectivity 1"/>
                <a:ea typeface="Objectivity 1"/>
                <a:cs typeface="Objectivity 1"/>
                <a:sym typeface="Objectivity 1"/>
              </a:rPr>
              <a:t>Profesjonalna kadra i doświadczenie</a:t>
            </a:r>
          </a:p>
          <a:p>
            <a:pPr algn="l">
              <a:lnSpc>
                <a:spcPts val="4851"/>
              </a:lnSpc>
            </a:pPr>
            <a:endParaRPr lang="en-US" sz="3465">
              <a:solidFill>
                <a:srgbClr val="000000"/>
              </a:solidFill>
              <a:latin typeface="Objectivity 1"/>
              <a:ea typeface="Objectivity 1"/>
              <a:cs typeface="Objectivity 1"/>
              <a:sym typeface="Objectivity 1"/>
            </a:endParaRPr>
          </a:p>
          <a:p>
            <a:pPr algn="ctr">
              <a:lnSpc>
                <a:spcPts val="4851"/>
              </a:lnSpc>
            </a:pPr>
            <a:r>
              <a:rPr lang="en-US" sz="3465" b="1">
                <a:solidFill>
                  <a:srgbClr val="000000"/>
                </a:solidFill>
                <a:latin typeface="Objectivity 1 Bold"/>
                <a:ea typeface="Objectivity 1 Bold"/>
                <a:cs typeface="Objectivity 1 Bold"/>
                <a:sym typeface="Objectivity 1 Bold"/>
              </a:rPr>
              <a:t>ROZWÓJ, WSPARCIE, INSPIRACJA</a:t>
            </a:r>
          </a:p>
        </p:txBody>
      </p:sp>
      <p:sp>
        <p:nvSpPr>
          <p:cNvPr id="4" name="Freeform 4"/>
          <p:cNvSpPr/>
          <p:nvPr/>
        </p:nvSpPr>
        <p:spPr>
          <a:xfrm>
            <a:off x="14758042" y="6729822"/>
            <a:ext cx="2182773" cy="2308282"/>
          </a:xfrm>
          <a:custGeom>
            <a:avLst/>
            <a:gdLst/>
            <a:ahLst/>
            <a:cxnLst/>
            <a:rect l="l" t="t" r="r" b="b"/>
            <a:pathLst>
              <a:path w="2182773" h="2308282">
                <a:moveTo>
                  <a:pt x="0" y="0"/>
                </a:moveTo>
                <a:lnTo>
                  <a:pt x="2182773" y="0"/>
                </a:lnTo>
                <a:lnTo>
                  <a:pt x="2182773" y="2308283"/>
                </a:lnTo>
                <a:lnTo>
                  <a:pt x="0" y="2308283"/>
                </a:lnTo>
                <a:lnTo>
                  <a:pt x="0" y="0"/>
                </a:lnTo>
                <a:close/>
              </a:path>
            </a:pathLst>
          </a:custGeom>
          <a:blipFill>
            <a:blip r:embed="rId3"/>
            <a:stretch>
              <a:fillRect/>
            </a:stretch>
          </a:blipFill>
        </p:spPr>
        <p:txBody>
          <a:bodyPr/>
          <a:lstStyle/>
          <a:p>
            <a:endParaRPr lang="pl-PL"/>
          </a:p>
        </p:txBody>
      </p:sp>
      <p:sp>
        <p:nvSpPr>
          <p:cNvPr id="5" name="Freeform 5"/>
          <p:cNvSpPr/>
          <p:nvPr/>
        </p:nvSpPr>
        <p:spPr>
          <a:xfrm>
            <a:off x="9529402" y="5095758"/>
            <a:ext cx="47625" cy="383928"/>
          </a:xfrm>
          <a:custGeom>
            <a:avLst/>
            <a:gdLst/>
            <a:ahLst/>
            <a:cxnLst/>
            <a:rect l="l" t="t" r="r" b="b"/>
            <a:pathLst>
              <a:path w="47625" h="383928">
                <a:moveTo>
                  <a:pt x="0" y="0"/>
                </a:moveTo>
                <a:lnTo>
                  <a:pt x="47625" y="0"/>
                </a:lnTo>
                <a:lnTo>
                  <a:pt x="47625" y="383929"/>
                </a:lnTo>
                <a:lnTo>
                  <a:pt x="0" y="383929"/>
                </a:lnTo>
                <a:lnTo>
                  <a:pt x="0" y="0"/>
                </a:lnTo>
                <a:close/>
              </a:path>
            </a:pathLst>
          </a:custGeom>
          <a:blipFill>
            <a:blip r:embed="rId4">
              <a:extLst>
                <a:ext uri="{96DAC541-7B7A-43D3-8B79-37D633B846F1}">
                  <asvg:svgBlip xmlns:asvg="http://schemas.microsoft.com/office/drawing/2016/SVG/main" r:embed="rId5"/>
                </a:ext>
              </a:extLst>
            </a:blip>
            <a:stretch>
              <a:fillRect l="-6373646" t="-523446" r="-8448215" b="-813607"/>
            </a:stretch>
          </a:blipFill>
        </p:spPr>
        <p:txBody>
          <a:bodyPr/>
          <a:lstStyle/>
          <a:p>
            <a:endParaRPr lang="pl-PL"/>
          </a:p>
        </p:txBody>
      </p:sp>
      <p:sp>
        <p:nvSpPr>
          <p:cNvPr id="6" name="Freeform 6"/>
          <p:cNvSpPr/>
          <p:nvPr/>
        </p:nvSpPr>
        <p:spPr>
          <a:xfrm>
            <a:off x="12022661" y="4548100"/>
            <a:ext cx="2247471" cy="739622"/>
          </a:xfrm>
          <a:custGeom>
            <a:avLst/>
            <a:gdLst/>
            <a:ahLst/>
            <a:cxnLst/>
            <a:rect l="l" t="t" r="r" b="b"/>
            <a:pathLst>
              <a:path w="2247471" h="739622">
                <a:moveTo>
                  <a:pt x="0" y="0"/>
                </a:moveTo>
                <a:lnTo>
                  <a:pt x="2247471" y="0"/>
                </a:lnTo>
                <a:lnTo>
                  <a:pt x="2247471" y="739622"/>
                </a:lnTo>
                <a:lnTo>
                  <a:pt x="0" y="7396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l-PL"/>
          </a:p>
        </p:txBody>
      </p:sp>
      <p:sp>
        <p:nvSpPr>
          <p:cNvPr id="7" name="Freeform 7"/>
          <p:cNvSpPr/>
          <p:nvPr/>
        </p:nvSpPr>
        <p:spPr>
          <a:xfrm>
            <a:off x="14617880" y="3027345"/>
            <a:ext cx="2463098" cy="2452342"/>
          </a:xfrm>
          <a:custGeom>
            <a:avLst/>
            <a:gdLst/>
            <a:ahLst/>
            <a:cxnLst/>
            <a:rect l="l" t="t" r="r" b="b"/>
            <a:pathLst>
              <a:path w="2463098" h="2452342">
                <a:moveTo>
                  <a:pt x="0" y="0"/>
                </a:moveTo>
                <a:lnTo>
                  <a:pt x="2463098" y="0"/>
                </a:lnTo>
                <a:lnTo>
                  <a:pt x="2463098" y="2452342"/>
                </a:lnTo>
                <a:lnTo>
                  <a:pt x="0" y="2452342"/>
                </a:lnTo>
                <a:lnTo>
                  <a:pt x="0" y="0"/>
                </a:lnTo>
                <a:close/>
              </a:path>
            </a:pathLst>
          </a:custGeom>
          <a:blipFill>
            <a:blip r:embed="rId8"/>
            <a:stretch>
              <a:fillRect l="-15113" t="-15045" r="-19078" b="-15923"/>
            </a:stretch>
          </a:blipFill>
        </p:spPr>
        <p:txBody>
          <a:bodyPr/>
          <a:lstStyle/>
          <a:p>
            <a:endParaRPr lang="pl-PL"/>
          </a:p>
        </p:txBody>
      </p:sp>
      <p:sp>
        <p:nvSpPr>
          <p:cNvPr id="8" name="TextBox 8"/>
          <p:cNvSpPr txBox="1"/>
          <p:nvPr/>
        </p:nvSpPr>
        <p:spPr>
          <a:xfrm>
            <a:off x="3022696" y="914400"/>
            <a:ext cx="11735395" cy="1299210"/>
          </a:xfrm>
          <a:prstGeom prst="rect">
            <a:avLst/>
          </a:prstGeom>
        </p:spPr>
        <p:txBody>
          <a:bodyPr lIns="0" tIns="0" rIns="0" bIns="0" rtlCol="0" anchor="t">
            <a:spAutoFit/>
          </a:bodyPr>
          <a:lstStyle/>
          <a:p>
            <a:pPr algn="ctr">
              <a:lnSpc>
                <a:spcPts val="5880"/>
              </a:lnSpc>
            </a:pPr>
            <a:r>
              <a:rPr lang="en-US" sz="4200" b="1">
                <a:solidFill>
                  <a:srgbClr val="607EFF"/>
                </a:solidFill>
                <a:latin typeface="Objectivity 2 Bold"/>
                <a:ea typeface="Objectivity 2 Bold"/>
                <a:cs typeface="Objectivity 2 Bold"/>
                <a:sym typeface="Objectivity 2 Bold"/>
              </a:rPr>
              <a:t>OFERTA </a:t>
            </a:r>
          </a:p>
          <a:p>
            <a:pPr algn="ctr">
              <a:lnSpc>
                <a:spcPts val="4200"/>
              </a:lnSpc>
            </a:pPr>
            <a:r>
              <a:rPr lang="en-US" sz="3000" b="1">
                <a:solidFill>
                  <a:srgbClr val="607EFF"/>
                </a:solidFill>
                <a:latin typeface="Objectivity 2 Bold"/>
                <a:ea typeface="Objectivity 2 Bold"/>
                <a:cs typeface="Objectivity 2 Bold"/>
                <a:sym typeface="Objectivity 2 Bold"/>
              </a:rPr>
              <a:t>RADOMSKIEGO OŚRODKA DOSKONALENIA NAUCZYCIELI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177698"/>
            <a:ext cx="12483253" cy="7318188"/>
          </a:xfrm>
          <a:prstGeom prst="rect">
            <a:avLst/>
          </a:prstGeom>
        </p:spPr>
        <p:txBody>
          <a:bodyPr lIns="0" tIns="0" rIns="0" bIns="0" rtlCol="0" anchor="t">
            <a:spAutoFit/>
          </a:bodyPr>
          <a:lstStyle/>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Kursy doskonalące</a:t>
            </a:r>
          </a:p>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Kursy e-learningowe</a:t>
            </a:r>
          </a:p>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Warsztaty</a:t>
            </a:r>
          </a:p>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Szkolenia dla rad pedagogicznych</a:t>
            </a:r>
          </a:p>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Konsultacje indywidualne</a:t>
            </a:r>
          </a:p>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Konsultacje grupowe </a:t>
            </a:r>
          </a:p>
          <a:p>
            <a:pPr marL="875083" lvl="1" indent="-437542" algn="l">
              <a:lnSpc>
                <a:spcPts val="5674"/>
              </a:lnSpc>
              <a:buFont typeface="Arial"/>
              <a:buChar char="•"/>
            </a:pPr>
            <a:r>
              <a:rPr lang="en-US" sz="4053">
                <a:solidFill>
                  <a:srgbClr val="000000"/>
                </a:solidFill>
                <a:latin typeface="Objectivity 1"/>
                <a:ea typeface="Objectivity 1"/>
                <a:cs typeface="Objectivity 1"/>
                <a:sym typeface="Objectivity 1"/>
              </a:rPr>
              <a:t>Sieci współpracy i samokształcenia</a:t>
            </a:r>
          </a:p>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Lekcje otwarte</a:t>
            </a:r>
          </a:p>
          <a:p>
            <a:pPr algn="ctr">
              <a:lnSpc>
                <a:spcPts val="6097"/>
              </a:lnSpc>
            </a:pPr>
            <a:r>
              <a:rPr lang="en-US" sz="4355" b="1">
                <a:solidFill>
                  <a:srgbClr val="000000"/>
                </a:solidFill>
                <a:latin typeface="Objectivity 1 Bold"/>
                <a:ea typeface="Objectivity 1 Bold"/>
                <a:cs typeface="Objectivity 1 Bold"/>
                <a:sym typeface="Objectivity 1 Bold"/>
              </a:rPr>
              <a:t>          forma stacjonarna lub online</a:t>
            </a:r>
          </a:p>
          <a:p>
            <a:pPr algn="l">
              <a:lnSpc>
                <a:spcPts val="5402"/>
              </a:lnSpc>
            </a:pPr>
            <a:endParaRPr lang="en-US" sz="4355" b="1">
              <a:solidFill>
                <a:srgbClr val="000000"/>
              </a:solidFill>
              <a:latin typeface="Objectivity 1 Bold"/>
              <a:ea typeface="Objectivity 1 Bold"/>
              <a:cs typeface="Objectivity 1 Bold"/>
              <a:sym typeface="Objectivity 1 Bold"/>
            </a:endParaRPr>
          </a:p>
        </p:txBody>
      </p:sp>
      <p:sp>
        <p:nvSpPr>
          <p:cNvPr id="4" name="Freeform 4"/>
          <p:cNvSpPr/>
          <p:nvPr/>
        </p:nvSpPr>
        <p:spPr>
          <a:xfrm>
            <a:off x="14662725" y="6875782"/>
            <a:ext cx="3208080" cy="3208080"/>
          </a:xfrm>
          <a:custGeom>
            <a:avLst/>
            <a:gdLst/>
            <a:ahLst/>
            <a:cxnLst/>
            <a:rect l="l" t="t" r="r" b="b"/>
            <a:pathLst>
              <a:path w="3208080" h="3208080">
                <a:moveTo>
                  <a:pt x="0" y="0"/>
                </a:moveTo>
                <a:lnTo>
                  <a:pt x="3208080" y="0"/>
                </a:lnTo>
                <a:lnTo>
                  <a:pt x="3208080" y="3208080"/>
                </a:lnTo>
                <a:lnTo>
                  <a:pt x="0" y="3208080"/>
                </a:lnTo>
                <a:lnTo>
                  <a:pt x="0" y="0"/>
                </a:lnTo>
                <a:close/>
              </a:path>
            </a:pathLst>
          </a:custGeom>
          <a:blipFill>
            <a:blip r:embed="rId3"/>
            <a:stretch>
              <a:fillRect/>
            </a:stretch>
          </a:blipFill>
        </p:spPr>
        <p:txBody>
          <a:bodyPr/>
          <a:lstStyle/>
          <a:p>
            <a:endParaRPr lang="pl-PL"/>
          </a:p>
        </p:txBody>
      </p:sp>
      <p:sp>
        <p:nvSpPr>
          <p:cNvPr id="5" name="Freeform 5"/>
          <p:cNvSpPr/>
          <p:nvPr/>
        </p:nvSpPr>
        <p:spPr>
          <a:xfrm>
            <a:off x="513359" y="8907911"/>
            <a:ext cx="2729886" cy="1175951"/>
          </a:xfrm>
          <a:custGeom>
            <a:avLst/>
            <a:gdLst/>
            <a:ahLst/>
            <a:cxnLst/>
            <a:rect l="l" t="t" r="r" b="b"/>
            <a:pathLst>
              <a:path w="2729886" h="1175951">
                <a:moveTo>
                  <a:pt x="0" y="0"/>
                </a:moveTo>
                <a:lnTo>
                  <a:pt x="2729886" y="0"/>
                </a:lnTo>
                <a:lnTo>
                  <a:pt x="2729886" y="1175951"/>
                </a:lnTo>
                <a:lnTo>
                  <a:pt x="0" y="1175951"/>
                </a:lnTo>
                <a:lnTo>
                  <a:pt x="0" y="0"/>
                </a:lnTo>
                <a:close/>
              </a:path>
            </a:pathLst>
          </a:custGeom>
          <a:blipFill>
            <a:blip r:embed="rId4"/>
            <a:stretch>
              <a:fillRect/>
            </a:stretch>
          </a:blipFill>
        </p:spPr>
        <p:txBody>
          <a:bodyPr/>
          <a:lstStyle/>
          <a:p>
            <a:endParaRPr lang="pl-PL"/>
          </a:p>
        </p:txBody>
      </p:sp>
      <p:sp>
        <p:nvSpPr>
          <p:cNvPr id="6" name="TextBox 6"/>
          <p:cNvSpPr txBox="1"/>
          <p:nvPr/>
        </p:nvSpPr>
        <p:spPr>
          <a:xfrm>
            <a:off x="2929455" y="914400"/>
            <a:ext cx="11921877" cy="1299210"/>
          </a:xfrm>
          <a:prstGeom prst="rect">
            <a:avLst/>
          </a:prstGeom>
        </p:spPr>
        <p:txBody>
          <a:bodyPr lIns="0" tIns="0" rIns="0" bIns="0" rtlCol="0" anchor="t">
            <a:spAutoFit/>
          </a:bodyPr>
          <a:lstStyle/>
          <a:p>
            <a:pPr algn="ctr">
              <a:lnSpc>
                <a:spcPts val="5880"/>
              </a:lnSpc>
            </a:pPr>
            <a:r>
              <a:rPr lang="en-US" sz="4200" b="1">
                <a:solidFill>
                  <a:srgbClr val="607EFF"/>
                </a:solidFill>
                <a:latin typeface="Objectivity 2 Bold"/>
                <a:ea typeface="Objectivity 2 Bold"/>
                <a:cs typeface="Objectivity 2 Bold"/>
                <a:sym typeface="Objectivity 2 Bold"/>
              </a:rPr>
              <a:t>OFERTA </a:t>
            </a:r>
          </a:p>
          <a:p>
            <a:pPr algn="ctr">
              <a:lnSpc>
                <a:spcPts val="4200"/>
              </a:lnSpc>
            </a:pPr>
            <a:r>
              <a:rPr lang="en-US" sz="3000" b="1">
                <a:solidFill>
                  <a:srgbClr val="607EFF"/>
                </a:solidFill>
                <a:latin typeface="Objectivity 2 Bold"/>
                <a:ea typeface="Objectivity 2 Bold"/>
                <a:cs typeface="Objectivity 2 Bold"/>
                <a:sym typeface="Objectivity 2 Bold"/>
              </a:rPr>
              <a:t>POWIATOWEGO OŚRODKA DOSKONALENIA NAUCZYCIELI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1865307"/>
            <a:ext cx="14493274" cy="7052868"/>
          </a:xfrm>
          <a:prstGeom prst="rect">
            <a:avLst/>
          </a:prstGeom>
        </p:spPr>
        <p:txBody>
          <a:bodyPr lIns="0" tIns="0" rIns="0" bIns="0" rtlCol="0" anchor="t">
            <a:spAutoFit/>
          </a:bodyPr>
          <a:lstStyle/>
          <a:p>
            <a:pPr marL="860849" lvl="1" indent="-430425" algn="l">
              <a:lnSpc>
                <a:spcPts val="5582"/>
              </a:lnSpc>
              <a:buFont typeface="Arial"/>
              <a:buChar char="•"/>
            </a:pPr>
            <a:r>
              <a:rPr lang="en-US" sz="3987">
                <a:solidFill>
                  <a:srgbClr val="000000"/>
                </a:solidFill>
                <a:latin typeface="Objectivity 1"/>
                <a:ea typeface="Objectivity 1"/>
                <a:cs typeface="Objectivity 1"/>
                <a:sym typeface="Objectivity 1"/>
              </a:rPr>
              <a:t>Oferta Mazowieckiego Samorządowego Centrum Doskonalenia Nauczycieli (MSCDN) to różnorodne formy wsparcia kadry pedagogicznej ukierunkowane na wdrażanie reformy Kompas Jutra 2026. </a:t>
            </a:r>
          </a:p>
          <a:p>
            <a:pPr marL="860849" lvl="1" indent="-430425" algn="l">
              <a:lnSpc>
                <a:spcPts val="5582"/>
              </a:lnSpc>
              <a:buFont typeface="Arial"/>
              <a:buChar char="•"/>
            </a:pPr>
            <a:r>
              <a:rPr lang="en-US" sz="3987">
                <a:solidFill>
                  <a:srgbClr val="000000"/>
                </a:solidFill>
                <a:latin typeface="Objectivity 1"/>
                <a:ea typeface="Objectivity 1"/>
                <a:cs typeface="Objectivity 1"/>
                <a:sym typeface="Objectivity 1"/>
              </a:rPr>
              <a:t>Szkolenia realizowane są przez Wydziały MSCDN   w Ciechanowie, Ostrołęce, Płocku, Radomiu, Siedlcach i Warszawie w formule: stacjonarnej, online, hybrydowej, m.in. na platformie Moodle.</a:t>
            </a:r>
          </a:p>
          <a:p>
            <a:pPr marL="860849" lvl="1" indent="-430425" algn="l">
              <a:lnSpc>
                <a:spcPts val="5582"/>
              </a:lnSpc>
              <a:buFont typeface="Arial"/>
              <a:buChar char="•"/>
            </a:pPr>
            <a:r>
              <a:rPr lang="en-US" sz="3987">
                <a:solidFill>
                  <a:srgbClr val="000000"/>
                </a:solidFill>
                <a:latin typeface="Objectivity 1"/>
                <a:ea typeface="Objectivity 1"/>
                <a:cs typeface="Objectivity 1"/>
                <a:sym typeface="Objectivity 1"/>
              </a:rPr>
              <a:t>Zapewniamy nauczycielom narzędzia niezbędne do pracy w zmieniającej się rzeczywistości szkolnej.</a:t>
            </a:r>
          </a:p>
        </p:txBody>
      </p:sp>
      <p:sp>
        <p:nvSpPr>
          <p:cNvPr id="4" name="Freeform 4"/>
          <p:cNvSpPr/>
          <p:nvPr/>
        </p:nvSpPr>
        <p:spPr>
          <a:xfrm>
            <a:off x="513359" y="9080826"/>
            <a:ext cx="3122702" cy="913390"/>
          </a:xfrm>
          <a:custGeom>
            <a:avLst/>
            <a:gdLst/>
            <a:ahLst/>
            <a:cxnLst/>
            <a:rect l="l" t="t" r="r" b="b"/>
            <a:pathLst>
              <a:path w="3122702" h="913390">
                <a:moveTo>
                  <a:pt x="0" y="0"/>
                </a:moveTo>
                <a:lnTo>
                  <a:pt x="3122702" y="0"/>
                </a:lnTo>
                <a:lnTo>
                  <a:pt x="3122702" y="913390"/>
                </a:lnTo>
                <a:lnTo>
                  <a:pt x="0" y="913390"/>
                </a:lnTo>
                <a:lnTo>
                  <a:pt x="0" y="0"/>
                </a:lnTo>
                <a:close/>
              </a:path>
            </a:pathLst>
          </a:custGeom>
          <a:blipFill>
            <a:blip r:embed="rId3"/>
            <a:stretch>
              <a:fillRect/>
            </a:stretch>
          </a:blipFill>
        </p:spPr>
        <p:txBody>
          <a:bodyPr/>
          <a:lstStyle/>
          <a:p>
            <a:endParaRPr lang="pl-PL"/>
          </a:p>
        </p:txBody>
      </p:sp>
      <p:sp>
        <p:nvSpPr>
          <p:cNvPr id="5" name="TextBox 5"/>
          <p:cNvSpPr txBox="1"/>
          <p:nvPr/>
        </p:nvSpPr>
        <p:spPr>
          <a:xfrm>
            <a:off x="6705658" y="719320"/>
            <a:ext cx="5105341" cy="750570"/>
          </a:xfrm>
          <a:prstGeom prst="rect">
            <a:avLst/>
          </a:prstGeom>
        </p:spPr>
        <p:txBody>
          <a:bodyPr wrap="square" lIns="0" tIns="0" rIns="0" bIns="0" rtlCol="0" anchor="t">
            <a:spAutoFit/>
          </a:bodyPr>
          <a:lstStyle/>
          <a:p>
            <a:pPr marL="0" lvl="0" indent="0" algn="l">
              <a:lnSpc>
                <a:spcPts val="5880"/>
              </a:lnSpc>
              <a:spcBef>
                <a:spcPct val="0"/>
              </a:spcBef>
            </a:pPr>
            <a:r>
              <a:rPr lang="en-US" sz="4200" b="1" dirty="0">
                <a:solidFill>
                  <a:srgbClr val="607EFF"/>
                </a:solidFill>
                <a:latin typeface="Objectivity 1 Bold"/>
                <a:ea typeface="Objectivity 1 Bold"/>
                <a:cs typeface="Objectivity 1 Bold"/>
                <a:sym typeface="Objectivity 1 Bold"/>
              </a:rPr>
              <a:t>OFERTA MSCDN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416805" y="1929618"/>
            <a:ext cx="17194357" cy="5469417"/>
          </a:xfrm>
          <a:prstGeom prst="rect">
            <a:avLst/>
          </a:prstGeom>
        </p:spPr>
        <p:txBody>
          <a:bodyPr lIns="0" tIns="0" rIns="0" bIns="0" rtlCol="0" anchor="t">
            <a:spAutoFit/>
          </a:bodyPr>
          <a:lstStyle/>
          <a:p>
            <a:pPr algn="l">
              <a:lnSpc>
                <a:spcPts val="5118"/>
              </a:lnSpc>
            </a:pPr>
            <a:r>
              <a:rPr lang="en-US" sz="3656" b="1">
                <a:solidFill>
                  <a:srgbClr val="000000"/>
                </a:solidFill>
                <a:latin typeface="Objectivity 1 Bold"/>
                <a:ea typeface="Objectivity 1 Bold"/>
                <a:cs typeface="Objectivity 1 Bold"/>
                <a:sym typeface="Objectivity 1 Bold"/>
              </a:rPr>
              <a:t>KOMPLEKSOWA OFERTA WSPARCIA W RAMACH REFORMY</a:t>
            </a:r>
          </a:p>
          <a:p>
            <a:pPr marL="789376" lvl="1" indent="-394688" algn="l">
              <a:lnSpc>
                <a:spcPts val="5118"/>
              </a:lnSpc>
              <a:buFont typeface="Arial"/>
              <a:buChar char="•"/>
            </a:pPr>
            <a:r>
              <a:rPr lang="en-US" sz="3656">
                <a:solidFill>
                  <a:srgbClr val="000000"/>
                </a:solidFill>
                <a:latin typeface="Objectivity 1"/>
                <a:ea typeface="Objectivity 1"/>
                <a:cs typeface="Objectivity 1"/>
                <a:sym typeface="Objectivity 1"/>
              </a:rPr>
              <a:t>Szkolenia dla każdego przedmiotu - niezależnie od specjalizacji           i etapu edukacyjnego, przygotowaliśmy formy wsparcia dedykowane konkretnym dyscyplinom</a:t>
            </a:r>
          </a:p>
          <a:p>
            <a:pPr marL="789376" lvl="1" indent="-394688" algn="l">
              <a:lnSpc>
                <a:spcPts val="5118"/>
              </a:lnSpc>
              <a:buFont typeface="Arial"/>
              <a:buChar char="•"/>
            </a:pPr>
            <a:r>
              <a:rPr lang="en-US" sz="3656">
                <a:solidFill>
                  <a:srgbClr val="000000"/>
                </a:solidFill>
                <a:latin typeface="Objectivity 1"/>
                <a:ea typeface="Objectivity 1"/>
                <a:cs typeface="Objectivity 1"/>
                <a:sym typeface="Objectivity 1"/>
              </a:rPr>
              <a:t>Wsparcie doradców metodycznych - w ramach naszych działań doradcy metodyczni prowadzą konsultacje, pomagając                     w praktycznym wdrażaniu nowych metod pracy</a:t>
            </a:r>
          </a:p>
          <a:p>
            <a:pPr algn="l">
              <a:lnSpc>
                <a:spcPts val="5118"/>
              </a:lnSpc>
            </a:pPr>
            <a:endParaRPr lang="en-US" sz="3656">
              <a:solidFill>
                <a:srgbClr val="000000"/>
              </a:solidFill>
              <a:latin typeface="Objectivity 1"/>
              <a:ea typeface="Objectivity 1"/>
              <a:cs typeface="Objectivity 1"/>
              <a:sym typeface="Objectivity 1"/>
            </a:endParaRPr>
          </a:p>
          <a:p>
            <a:pPr algn="l">
              <a:lnSpc>
                <a:spcPts val="2003"/>
              </a:lnSpc>
            </a:pPr>
            <a:endParaRPr lang="en-US" sz="3656">
              <a:solidFill>
                <a:srgbClr val="000000"/>
              </a:solidFill>
              <a:latin typeface="Objectivity 1"/>
              <a:ea typeface="Objectivity 1"/>
              <a:cs typeface="Objectivity 1"/>
              <a:sym typeface="Objectivity 1"/>
            </a:endParaRPr>
          </a:p>
        </p:txBody>
      </p:sp>
      <p:sp>
        <p:nvSpPr>
          <p:cNvPr id="4" name="Freeform 4"/>
          <p:cNvSpPr/>
          <p:nvPr/>
        </p:nvSpPr>
        <p:spPr>
          <a:xfrm>
            <a:off x="12534297" y="5821820"/>
            <a:ext cx="4008090" cy="4008090"/>
          </a:xfrm>
          <a:custGeom>
            <a:avLst/>
            <a:gdLst/>
            <a:ahLst/>
            <a:cxnLst/>
            <a:rect l="l" t="t" r="r" b="b"/>
            <a:pathLst>
              <a:path w="4008090" h="4008090">
                <a:moveTo>
                  <a:pt x="0" y="0"/>
                </a:moveTo>
                <a:lnTo>
                  <a:pt x="4008090" y="0"/>
                </a:lnTo>
                <a:lnTo>
                  <a:pt x="4008090" y="4008090"/>
                </a:lnTo>
                <a:lnTo>
                  <a:pt x="0" y="4008090"/>
                </a:lnTo>
                <a:lnTo>
                  <a:pt x="0" y="0"/>
                </a:lnTo>
                <a:close/>
              </a:path>
            </a:pathLst>
          </a:custGeom>
          <a:blipFill>
            <a:blip r:embed="rId3"/>
            <a:stretch>
              <a:fillRect/>
            </a:stretch>
          </a:blipFill>
        </p:spPr>
        <p:txBody>
          <a:bodyPr/>
          <a:lstStyle/>
          <a:p>
            <a:endParaRPr lang="pl-PL"/>
          </a:p>
        </p:txBody>
      </p:sp>
      <p:sp>
        <p:nvSpPr>
          <p:cNvPr id="5" name="Freeform 5"/>
          <p:cNvSpPr/>
          <p:nvPr/>
        </p:nvSpPr>
        <p:spPr>
          <a:xfrm rot="2520773">
            <a:off x="10433967" y="7003148"/>
            <a:ext cx="2060842" cy="909346"/>
          </a:xfrm>
          <a:custGeom>
            <a:avLst/>
            <a:gdLst/>
            <a:ahLst/>
            <a:cxnLst/>
            <a:rect l="l" t="t" r="r" b="b"/>
            <a:pathLst>
              <a:path w="2060842" h="909346">
                <a:moveTo>
                  <a:pt x="0" y="0"/>
                </a:moveTo>
                <a:lnTo>
                  <a:pt x="2060842" y="0"/>
                </a:lnTo>
                <a:lnTo>
                  <a:pt x="2060842" y="909346"/>
                </a:lnTo>
                <a:lnTo>
                  <a:pt x="0" y="909346"/>
                </a:lnTo>
                <a:lnTo>
                  <a:pt x="0" y="0"/>
                </a:lnTo>
                <a:close/>
              </a:path>
            </a:pathLst>
          </a:custGeom>
          <a:blipFill>
            <a:blip r:embed="rId4"/>
            <a:stretch>
              <a:fillRect/>
            </a:stretch>
          </a:blipFill>
        </p:spPr>
        <p:txBody>
          <a:bodyPr/>
          <a:lstStyle/>
          <a:p>
            <a:endParaRPr lang="pl-PL"/>
          </a:p>
        </p:txBody>
      </p:sp>
      <p:sp>
        <p:nvSpPr>
          <p:cNvPr id="6" name="TextBox 6"/>
          <p:cNvSpPr txBox="1"/>
          <p:nvPr/>
        </p:nvSpPr>
        <p:spPr>
          <a:xfrm>
            <a:off x="6705658" y="719320"/>
            <a:ext cx="4800541" cy="750570"/>
          </a:xfrm>
          <a:prstGeom prst="rect">
            <a:avLst/>
          </a:prstGeom>
        </p:spPr>
        <p:txBody>
          <a:bodyPr wrap="square" lIns="0" tIns="0" rIns="0" bIns="0" rtlCol="0" anchor="t">
            <a:spAutoFit/>
          </a:bodyPr>
          <a:lstStyle/>
          <a:p>
            <a:pPr marL="0" lvl="0" indent="0" algn="l">
              <a:lnSpc>
                <a:spcPts val="5880"/>
              </a:lnSpc>
              <a:spcBef>
                <a:spcPct val="0"/>
              </a:spcBef>
            </a:pPr>
            <a:r>
              <a:rPr lang="en-US" sz="4200" b="1" dirty="0">
                <a:solidFill>
                  <a:srgbClr val="607EFF"/>
                </a:solidFill>
                <a:latin typeface="Objectivity 1 Bold"/>
                <a:ea typeface="Objectivity 1 Bold"/>
                <a:cs typeface="Objectivity 1 Bold"/>
                <a:sym typeface="Objectivity 1 Bold"/>
              </a:rPr>
              <a:t>OFERTA MSCDN</a:t>
            </a:r>
          </a:p>
        </p:txBody>
      </p:sp>
      <p:sp>
        <p:nvSpPr>
          <p:cNvPr id="7" name="Freeform 7"/>
          <p:cNvSpPr/>
          <p:nvPr/>
        </p:nvSpPr>
        <p:spPr>
          <a:xfrm>
            <a:off x="287625" y="9044342"/>
            <a:ext cx="3233700" cy="990301"/>
          </a:xfrm>
          <a:custGeom>
            <a:avLst/>
            <a:gdLst/>
            <a:ahLst/>
            <a:cxnLst/>
            <a:rect l="l" t="t" r="r" b="b"/>
            <a:pathLst>
              <a:path w="3233700" h="990301">
                <a:moveTo>
                  <a:pt x="0" y="0"/>
                </a:moveTo>
                <a:lnTo>
                  <a:pt x="3233699" y="0"/>
                </a:lnTo>
                <a:lnTo>
                  <a:pt x="3233699" y="990301"/>
                </a:lnTo>
                <a:lnTo>
                  <a:pt x="0" y="990301"/>
                </a:lnTo>
                <a:lnTo>
                  <a:pt x="0" y="0"/>
                </a:lnTo>
                <a:close/>
              </a:path>
            </a:pathLst>
          </a:custGeom>
          <a:blipFill>
            <a:blip r:embed="rId5"/>
            <a:stretch>
              <a:fillRect l="-3222" r="-1476"/>
            </a:stretch>
          </a:blipFill>
        </p:spPr>
        <p:txBody>
          <a:bodyPr/>
          <a:lstStyle/>
          <a:p>
            <a:endParaRPr lang="pl-PL"/>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1721707"/>
            <a:ext cx="15333107" cy="7534764"/>
          </a:xfrm>
          <a:prstGeom prst="rect">
            <a:avLst/>
          </a:prstGeom>
        </p:spPr>
        <p:txBody>
          <a:bodyPr lIns="0" tIns="0" rIns="0" bIns="0" rtlCol="0" anchor="t">
            <a:spAutoFit/>
          </a:bodyPr>
          <a:lstStyle/>
          <a:p>
            <a:pPr algn="l">
              <a:lnSpc>
                <a:spcPts val="3409"/>
              </a:lnSpc>
            </a:pPr>
            <a:endParaRPr/>
          </a:p>
          <a:p>
            <a:pPr algn="l">
              <a:lnSpc>
                <a:spcPts val="4564"/>
              </a:lnSpc>
            </a:pPr>
            <a:r>
              <a:rPr lang="en-US" sz="3260" b="1">
                <a:solidFill>
                  <a:srgbClr val="000000"/>
                </a:solidFill>
                <a:latin typeface="Objectivity 1 Bold"/>
                <a:ea typeface="Objectivity 1 Bold"/>
                <a:cs typeface="Objectivity 1 Bold"/>
                <a:sym typeface="Objectivity 1 Bold"/>
              </a:rPr>
              <a:t>Co znajduje się w naszej ofercie już teraz?</a:t>
            </a:r>
          </a:p>
          <a:p>
            <a:pPr marL="703928" lvl="1" indent="-351964" algn="l">
              <a:lnSpc>
                <a:spcPts val="4564"/>
              </a:lnSpc>
              <a:buFont typeface="Arial"/>
              <a:buChar char="•"/>
            </a:pPr>
            <a:r>
              <a:rPr lang="en-US" sz="3260">
                <a:solidFill>
                  <a:srgbClr val="000000"/>
                </a:solidFill>
                <a:latin typeface="Objectivity 1"/>
                <a:ea typeface="Objectivity 1"/>
                <a:cs typeface="Objectivity 1"/>
                <a:sym typeface="Objectivity 1"/>
              </a:rPr>
              <a:t>Nowoczesne narzędzia - warsztaty z wykorzystania AI i Canvy          w edukacji</a:t>
            </a:r>
          </a:p>
          <a:p>
            <a:pPr marL="703928" lvl="1" indent="-351964" algn="l">
              <a:lnSpc>
                <a:spcPts val="4564"/>
              </a:lnSpc>
              <a:buFont typeface="Arial"/>
              <a:buChar char="•"/>
            </a:pPr>
            <a:r>
              <a:rPr lang="en-US" sz="3260">
                <a:solidFill>
                  <a:srgbClr val="000000"/>
                </a:solidFill>
                <a:latin typeface="Objectivity 1"/>
                <a:ea typeface="Objectivity 1"/>
                <a:cs typeface="Objectivity 1"/>
                <a:sym typeface="Objectivity 1"/>
              </a:rPr>
              <a:t>Aktywizacja uczniów - projekty edukacyjne, metoda STEAM i nauka programowania (Python, Photon)</a:t>
            </a:r>
          </a:p>
          <a:p>
            <a:pPr marL="703928" lvl="1" indent="-351964" algn="l">
              <a:lnSpc>
                <a:spcPts val="4564"/>
              </a:lnSpc>
              <a:buFont typeface="Arial"/>
              <a:buChar char="•"/>
            </a:pPr>
            <a:r>
              <a:rPr lang="en-US" sz="3260">
                <a:solidFill>
                  <a:srgbClr val="000000"/>
                </a:solidFill>
                <a:latin typeface="Objectivity 1"/>
                <a:ea typeface="Objectivity 1"/>
                <a:cs typeface="Objectivity 1"/>
                <a:sym typeface="Objectivity 1"/>
              </a:rPr>
              <a:t>Relacje i dobrostan - budowanie zgranych zespołów klasowych oraz wsparcie uczniów neuroatypowych</a:t>
            </a:r>
          </a:p>
          <a:p>
            <a:pPr marL="703928" lvl="1" indent="-351964" algn="l">
              <a:lnSpc>
                <a:spcPts val="4564"/>
              </a:lnSpc>
              <a:buFont typeface="Arial"/>
              <a:buChar char="•"/>
            </a:pPr>
            <a:r>
              <a:rPr lang="en-US" sz="3260">
                <a:solidFill>
                  <a:srgbClr val="000000"/>
                </a:solidFill>
                <a:latin typeface="Objectivity 1"/>
                <a:ea typeface="Objectivity 1"/>
                <a:cs typeface="Objectivity 1"/>
                <a:sym typeface="Objectivity 1"/>
              </a:rPr>
              <a:t>Ocenianie wspierające - praktyczne kursy z zakresu oceniania kształtującego</a:t>
            </a:r>
          </a:p>
          <a:p>
            <a:pPr marL="703928" lvl="1" indent="-351964" algn="l">
              <a:lnSpc>
                <a:spcPts val="4564"/>
              </a:lnSpc>
              <a:buFont typeface="Arial"/>
              <a:buChar char="•"/>
            </a:pPr>
            <a:r>
              <a:rPr lang="en-US" sz="3260">
                <a:solidFill>
                  <a:srgbClr val="000000"/>
                </a:solidFill>
                <a:latin typeface="Objectivity 1"/>
                <a:ea typeface="Objectivity 1"/>
                <a:cs typeface="Objectivity 1"/>
                <a:sym typeface="Objectivity 1"/>
              </a:rPr>
              <a:t>Zarządzanie - Specjalistyczna Akademia Dyrektora oraz sieci współpracy dla kadry kierowniczej</a:t>
            </a:r>
          </a:p>
          <a:p>
            <a:pPr algn="l">
              <a:lnSpc>
                <a:spcPts val="4564"/>
              </a:lnSpc>
            </a:pPr>
            <a:r>
              <a:rPr lang="en-US" sz="3260" b="1">
                <a:solidFill>
                  <a:srgbClr val="000000"/>
                </a:solidFill>
                <a:latin typeface="Objectivity 1 Bold"/>
                <a:ea typeface="Objectivity 1 Bold"/>
                <a:cs typeface="Objectivity 1 Bold"/>
                <a:sym typeface="Objectivity 1 Bold"/>
              </a:rPr>
              <a:t>Zapisz się już dziś i buduj szkołę przyszłości </a:t>
            </a:r>
          </a:p>
          <a:p>
            <a:pPr algn="l">
              <a:lnSpc>
                <a:spcPts val="1786"/>
              </a:lnSpc>
            </a:pPr>
            <a:endParaRPr lang="en-US" sz="3260" b="1">
              <a:solidFill>
                <a:srgbClr val="000000"/>
              </a:solidFill>
              <a:latin typeface="Objectivity 1 Bold"/>
              <a:ea typeface="Objectivity 1 Bold"/>
              <a:cs typeface="Objectivity 1 Bold"/>
              <a:sym typeface="Objectivity 1 Bold"/>
            </a:endParaRPr>
          </a:p>
        </p:txBody>
      </p:sp>
      <p:sp>
        <p:nvSpPr>
          <p:cNvPr id="4" name="Freeform 4"/>
          <p:cNvSpPr/>
          <p:nvPr/>
        </p:nvSpPr>
        <p:spPr>
          <a:xfrm rot="187449">
            <a:off x="11345556" y="8564631"/>
            <a:ext cx="2060842" cy="909346"/>
          </a:xfrm>
          <a:custGeom>
            <a:avLst/>
            <a:gdLst/>
            <a:ahLst/>
            <a:cxnLst/>
            <a:rect l="l" t="t" r="r" b="b"/>
            <a:pathLst>
              <a:path w="2060842" h="909346">
                <a:moveTo>
                  <a:pt x="0" y="0"/>
                </a:moveTo>
                <a:lnTo>
                  <a:pt x="2060842" y="0"/>
                </a:lnTo>
                <a:lnTo>
                  <a:pt x="2060842" y="909346"/>
                </a:lnTo>
                <a:lnTo>
                  <a:pt x="0" y="909346"/>
                </a:lnTo>
                <a:lnTo>
                  <a:pt x="0" y="0"/>
                </a:lnTo>
                <a:close/>
              </a:path>
            </a:pathLst>
          </a:custGeom>
          <a:blipFill>
            <a:blip r:embed="rId3"/>
            <a:stretch>
              <a:fillRect/>
            </a:stretch>
          </a:blipFill>
        </p:spPr>
        <p:txBody>
          <a:bodyPr/>
          <a:lstStyle/>
          <a:p>
            <a:endParaRPr lang="pl-PL"/>
          </a:p>
        </p:txBody>
      </p:sp>
      <p:sp>
        <p:nvSpPr>
          <p:cNvPr id="5" name="Freeform 5"/>
          <p:cNvSpPr/>
          <p:nvPr/>
        </p:nvSpPr>
        <p:spPr>
          <a:xfrm>
            <a:off x="13584051" y="8204634"/>
            <a:ext cx="1994465" cy="1994465"/>
          </a:xfrm>
          <a:custGeom>
            <a:avLst/>
            <a:gdLst/>
            <a:ahLst/>
            <a:cxnLst/>
            <a:rect l="l" t="t" r="r" b="b"/>
            <a:pathLst>
              <a:path w="1994465" h="1994465">
                <a:moveTo>
                  <a:pt x="0" y="0"/>
                </a:moveTo>
                <a:lnTo>
                  <a:pt x="1994466" y="0"/>
                </a:lnTo>
                <a:lnTo>
                  <a:pt x="1994466" y="1994465"/>
                </a:lnTo>
                <a:lnTo>
                  <a:pt x="0" y="1994465"/>
                </a:lnTo>
                <a:lnTo>
                  <a:pt x="0" y="0"/>
                </a:lnTo>
                <a:close/>
              </a:path>
            </a:pathLst>
          </a:custGeom>
          <a:blipFill>
            <a:blip r:embed="rId4"/>
            <a:stretch>
              <a:fillRect/>
            </a:stretch>
          </a:blipFill>
        </p:spPr>
        <p:txBody>
          <a:bodyPr/>
          <a:lstStyle/>
          <a:p>
            <a:endParaRPr lang="pl-PL"/>
          </a:p>
        </p:txBody>
      </p:sp>
      <p:sp>
        <p:nvSpPr>
          <p:cNvPr id="6" name="TextBox 6"/>
          <p:cNvSpPr txBox="1"/>
          <p:nvPr/>
        </p:nvSpPr>
        <p:spPr>
          <a:xfrm>
            <a:off x="6705658" y="719320"/>
            <a:ext cx="4800541" cy="750570"/>
          </a:xfrm>
          <a:prstGeom prst="rect">
            <a:avLst/>
          </a:prstGeom>
        </p:spPr>
        <p:txBody>
          <a:bodyPr wrap="square" lIns="0" tIns="0" rIns="0" bIns="0" rtlCol="0" anchor="t">
            <a:spAutoFit/>
          </a:bodyPr>
          <a:lstStyle/>
          <a:p>
            <a:pPr marL="0" lvl="0" indent="0" algn="l">
              <a:lnSpc>
                <a:spcPts val="5880"/>
              </a:lnSpc>
              <a:spcBef>
                <a:spcPct val="0"/>
              </a:spcBef>
            </a:pPr>
            <a:r>
              <a:rPr lang="en-US" sz="4200" b="1" dirty="0">
                <a:solidFill>
                  <a:srgbClr val="607EFF"/>
                </a:solidFill>
                <a:latin typeface="Objectivity 1 Bold"/>
                <a:ea typeface="Objectivity 1 Bold"/>
                <a:cs typeface="Objectivity 1 Bold"/>
                <a:sym typeface="Objectivity 1 Bold"/>
              </a:rPr>
              <a:t>OFERTA MSCDN</a:t>
            </a:r>
          </a:p>
        </p:txBody>
      </p:sp>
      <p:sp>
        <p:nvSpPr>
          <p:cNvPr id="7" name="Freeform 7"/>
          <p:cNvSpPr/>
          <p:nvPr/>
        </p:nvSpPr>
        <p:spPr>
          <a:xfrm>
            <a:off x="513359" y="9080826"/>
            <a:ext cx="3122702" cy="897266"/>
          </a:xfrm>
          <a:custGeom>
            <a:avLst/>
            <a:gdLst/>
            <a:ahLst/>
            <a:cxnLst/>
            <a:rect l="l" t="t" r="r" b="b"/>
            <a:pathLst>
              <a:path w="3122702" h="897266">
                <a:moveTo>
                  <a:pt x="0" y="0"/>
                </a:moveTo>
                <a:lnTo>
                  <a:pt x="3122702" y="0"/>
                </a:lnTo>
                <a:lnTo>
                  <a:pt x="3122702" y="897266"/>
                </a:lnTo>
                <a:lnTo>
                  <a:pt x="0" y="897266"/>
                </a:lnTo>
                <a:lnTo>
                  <a:pt x="0" y="0"/>
                </a:lnTo>
                <a:close/>
              </a:path>
            </a:pathLst>
          </a:custGeom>
          <a:blipFill>
            <a:blip r:embed="rId5"/>
            <a:stretch>
              <a:fillRect b="-1796"/>
            </a:stretch>
          </a:blipFill>
        </p:spPr>
        <p:txBody>
          <a:bodyPr/>
          <a:lstStyle/>
          <a:p>
            <a:endParaRPr lang="pl-PL"/>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330952"/>
            <a:ext cx="13972348" cy="7158621"/>
          </a:xfrm>
          <a:prstGeom prst="rect">
            <a:avLst/>
          </a:prstGeom>
        </p:spPr>
        <p:txBody>
          <a:bodyPr lIns="0" tIns="0" rIns="0" bIns="0" rtlCol="0" anchor="t">
            <a:spAutoFit/>
          </a:bodyPr>
          <a:lstStyle/>
          <a:p>
            <a:pPr algn="l">
              <a:lnSpc>
                <a:spcPts val="4818"/>
              </a:lnSpc>
            </a:pPr>
            <a:r>
              <a:rPr lang="en-US" sz="3441" b="1">
                <a:solidFill>
                  <a:srgbClr val="000000"/>
                </a:solidFill>
                <a:latin typeface="Objectivity 1 Bold"/>
                <a:ea typeface="Objectivity 1 Bold"/>
                <a:cs typeface="Objectivity 1 Bold"/>
                <a:sym typeface="Objectivity 1 Bold"/>
              </a:rPr>
              <a:t>Twój partner we wdrażaniu Reformy26 Kompas Jutra</a:t>
            </a:r>
            <a:r>
              <a:rPr lang="en-US" sz="3441">
                <a:solidFill>
                  <a:srgbClr val="000000"/>
                </a:solidFill>
                <a:latin typeface="Objectivity 1"/>
                <a:ea typeface="Objectivity 1"/>
                <a:cs typeface="Objectivity 1"/>
                <a:sym typeface="Objectivity 1"/>
              </a:rPr>
              <a:t> </a:t>
            </a:r>
          </a:p>
          <a:p>
            <a:pPr algn="l">
              <a:lnSpc>
                <a:spcPts val="6233"/>
              </a:lnSpc>
            </a:pPr>
            <a:r>
              <a:rPr lang="en-US" sz="3541">
                <a:solidFill>
                  <a:srgbClr val="000000"/>
                </a:solidFill>
                <a:latin typeface="Objectivity 1"/>
                <a:ea typeface="Objectivity 1"/>
                <a:cs typeface="Objectivity 1"/>
                <a:sym typeface="Objectivity 1"/>
              </a:rPr>
              <a:t>Specjalizujemy się w praktycznym wykorzystaniu technologii informacyjno-komunikacyjnych (TIK) oraz sztucznej inteligencji (AI), pokazując, jak łączyć je z treściami przedmiotowymi, kreatywnością i projektami edukacyjnymi oraz ocenianiem.</a:t>
            </a:r>
          </a:p>
          <a:p>
            <a:pPr algn="l">
              <a:lnSpc>
                <a:spcPts val="3065"/>
              </a:lnSpc>
            </a:pPr>
            <a:endParaRPr lang="en-US" sz="3541">
              <a:solidFill>
                <a:srgbClr val="000000"/>
              </a:solidFill>
              <a:latin typeface="Objectivity 1"/>
              <a:ea typeface="Objectivity 1"/>
              <a:cs typeface="Objectivity 1"/>
              <a:sym typeface="Objectivity 1"/>
            </a:endParaRPr>
          </a:p>
          <a:p>
            <a:pPr algn="l">
              <a:lnSpc>
                <a:spcPts val="6057"/>
              </a:lnSpc>
            </a:pPr>
            <a:r>
              <a:rPr lang="en-US" sz="3441">
                <a:solidFill>
                  <a:srgbClr val="000000"/>
                </a:solidFill>
                <a:latin typeface="Objectivity 1"/>
                <a:ea typeface="Objectivity 1"/>
                <a:cs typeface="Objectivity 1"/>
                <a:sym typeface="Objectivity 1"/>
              </a:rPr>
              <a:t>Kładziemy nacisk na świadome i odpowiedzialne wykorzystanie technologii cyfrowych tak, aby szkoła odpowiadała na wyzwania współczesnego świata. </a:t>
            </a:r>
          </a:p>
        </p:txBody>
      </p:sp>
      <p:sp>
        <p:nvSpPr>
          <p:cNvPr id="4" name="Freeform 4"/>
          <p:cNvSpPr/>
          <p:nvPr/>
        </p:nvSpPr>
        <p:spPr>
          <a:xfrm>
            <a:off x="15418311" y="9363556"/>
            <a:ext cx="2869689" cy="923444"/>
          </a:xfrm>
          <a:custGeom>
            <a:avLst/>
            <a:gdLst/>
            <a:ahLst/>
            <a:cxnLst/>
            <a:rect l="l" t="t" r="r" b="b"/>
            <a:pathLst>
              <a:path w="2869689" h="923444">
                <a:moveTo>
                  <a:pt x="0" y="0"/>
                </a:moveTo>
                <a:lnTo>
                  <a:pt x="2869689" y="0"/>
                </a:lnTo>
                <a:lnTo>
                  <a:pt x="2869689" y="923444"/>
                </a:lnTo>
                <a:lnTo>
                  <a:pt x="0" y="923444"/>
                </a:lnTo>
                <a:lnTo>
                  <a:pt x="0" y="0"/>
                </a:lnTo>
                <a:close/>
              </a:path>
            </a:pathLst>
          </a:custGeom>
          <a:blipFill>
            <a:blip r:embed="rId3"/>
            <a:stretch>
              <a:fillRect/>
            </a:stretch>
          </a:blipFill>
        </p:spPr>
        <p:txBody>
          <a:bodyPr/>
          <a:lstStyle/>
          <a:p>
            <a:endParaRPr lang="pl-PL"/>
          </a:p>
        </p:txBody>
      </p:sp>
      <p:sp>
        <p:nvSpPr>
          <p:cNvPr id="5" name="TextBox 5"/>
          <p:cNvSpPr txBox="1"/>
          <p:nvPr/>
        </p:nvSpPr>
        <p:spPr>
          <a:xfrm>
            <a:off x="15722657" y="5631815"/>
            <a:ext cx="2260997" cy="566419"/>
          </a:xfrm>
          <a:prstGeom prst="rect">
            <a:avLst/>
          </a:prstGeom>
        </p:spPr>
        <p:txBody>
          <a:bodyPr lIns="0" tIns="0" rIns="0" bIns="0" rtlCol="0" anchor="t">
            <a:spAutoFit/>
          </a:bodyPr>
          <a:lstStyle/>
          <a:p>
            <a:pPr algn="ctr">
              <a:lnSpc>
                <a:spcPts val="4480"/>
              </a:lnSpc>
              <a:spcBef>
                <a:spcPct val="0"/>
              </a:spcBef>
            </a:pPr>
            <a:r>
              <a:rPr lang="en-US" sz="3200" b="1">
                <a:solidFill>
                  <a:srgbClr val="000000"/>
                </a:solidFill>
                <a:latin typeface="Objectivity 1 Bold"/>
                <a:ea typeface="Objectivity 1 Bold"/>
                <a:cs typeface="Objectivity 1 Bold"/>
                <a:sym typeface="Objectivity 1 Bold"/>
              </a:rPr>
              <a:t>Informator</a:t>
            </a:r>
          </a:p>
        </p:txBody>
      </p:sp>
      <p:pic>
        <p:nvPicPr>
          <p:cNvPr id="6" name="Picture 6"/>
          <p:cNvPicPr>
            <a:picLocks noChangeAspect="1"/>
          </p:cNvPicPr>
          <p:nvPr/>
        </p:nvPicPr>
        <p:blipFill>
          <a:blip r:embed="rId4"/>
          <a:stretch>
            <a:fillRect/>
          </a:stretch>
        </p:blipFill>
        <p:spPr>
          <a:xfrm>
            <a:off x="15535986" y="6463726"/>
            <a:ext cx="2634340" cy="2634340"/>
          </a:xfrm>
          <a:prstGeom prst="rect">
            <a:avLst/>
          </a:prstGeom>
        </p:spPr>
      </p:pic>
      <p:sp>
        <p:nvSpPr>
          <p:cNvPr id="7" name="TextBox 7"/>
          <p:cNvSpPr txBox="1"/>
          <p:nvPr/>
        </p:nvSpPr>
        <p:spPr>
          <a:xfrm>
            <a:off x="5090257" y="391303"/>
            <a:ext cx="13086273" cy="1493520"/>
          </a:xfrm>
          <a:prstGeom prst="rect">
            <a:avLst/>
          </a:prstGeom>
        </p:spPr>
        <p:txBody>
          <a:bodyPr lIns="0" tIns="0" rIns="0" bIns="0" rtlCol="0" anchor="t">
            <a:spAutoFit/>
          </a:bodyPr>
          <a:lstStyle/>
          <a:p>
            <a:pPr algn="l">
              <a:lnSpc>
                <a:spcPts val="5880"/>
              </a:lnSpc>
            </a:pPr>
            <a:r>
              <a:rPr lang="en-US" sz="4200" b="1">
                <a:solidFill>
                  <a:srgbClr val="607EFF"/>
                </a:solidFill>
                <a:latin typeface="Objectivity 1 Bold"/>
                <a:ea typeface="Objectivity 1 Bold"/>
                <a:cs typeface="Objectivity 1 Bold"/>
                <a:sym typeface="Objectivity 1 Bold"/>
              </a:rPr>
              <a:t>OŚRODEK EDUKACJI INFORMATYCZNEJ</a:t>
            </a:r>
          </a:p>
          <a:p>
            <a:pPr marL="0" lvl="0" indent="0" algn="l">
              <a:lnSpc>
                <a:spcPts val="5880"/>
              </a:lnSpc>
              <a:spcBef>
                <a:spcPct val="0"/>
              </a:spcBef>
            </a:pPr>
            <a:r>
              <a:rPr lang="en-US" sz="4200" b="1">
                <a:solidFill>
                  <a:srgbClr val="607EFF"/>
                </a:solidFill>
                <a:latin typeface="Objectivity 1 Bold"/>
                <a:ea typeface="Objectivity 1 Bold"/>
                <a:cs typeface="Objectivity 1 Bold"/>
                <a:sym typeface="Objectivity 1 Bold"/>
              </a:rPr>
              <a:t>i ZASTOSOWAŃ KOMPUTERÓW w Warszawie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Freeform 3"/>
          <p:cNvSpPr/>
          <p:nvPr/>
        </p:nvSpPr>
        <p:spPr>
          <a:xfrm>
            <a:off x="15261280" y="9313025"/>
            <a:ext cx="3026720" cy="973975"/>
          </a:xfrm>
          <a:custGeom>
            <a:avLst/>
            <a:gdLst/>
            <a:ahLst/>
            <a:cxnLst/>
            <a:rect l="l" t="t" r="r" b="b"/>
            <a:pathLst>
              <a:path w="3026720" h="973975">
                <a:moveTo>
                  <a:pt x="0" y="0"/>
                </a:moveTo>
                <a:lnTo>
                  <a:pt x="3026720" y="0"/>
                </a:lnTo>
                <a:lnTo>
                  <a:pt x="3026720" y="973975"/>
                </a:lnTo>
                <a:lnTo>
                  <a:pt x="0" y="973975"/>
                </a:lnTo>
                <a:lnTo>
                  <a:pt x="0" y="0"/>
                </a:lnTo>
                <a:close/>
              </a:path>
            </a:pathLst>
          </a:custGeom>
          <a:blipFill>
            <a:blip r:embed="rId3"/>
            <a:stretch>
              <a:fillRect/>
            </a:stretch>
          </a:blipFill>
        </p:spPr>
        <p:txBody>
          <a:bodyPr/>
          <a:lstStyle/>
          <a:p>
            <a:endParaRPr lang="pl-PL"/>
          </a:p>
        </p:txBody>
      </p:sp>
      <p:graphicFrame>
        <p:nvGraphicFramePr>
          <p:cNvPr id="4" name="Table 4"/>
          <p:cNvGraphicFramePr>
            <a:graphicFrameLocks noGrp="1"/>
          </p:cNvGraphicFramePr>
          <p:nvPr/>
        </p:nvGraphicFramePr>
        <p:xfrm>
          <a:off x="710358" y="2662375"/>
          <a:ext cx="16857072" cy="7543800"/>
        </p:xfrm>
        <a:graphic>
          <a:graphicData uri="http://schemas.openxmlformats.org/drawingml/2006/table">
            <a:tbl>
              <a:tblPr/>
              <a:tblGrid>
                <a:gridCol w="6228992">
                  <a:extLst>
                    <a:ext uri="{9D8B030D-6E8A-4147-A177-3AD203B41FA5}">
                      <a16:colId xmlns:a16="http://schemas.microsoft.com/office/drawing/2014/main" val="20000"/>
                    </a:ext>
                  </a:extLst>
                </a:gridCol>
                <a:gridCol w="10628080">
                  <a:extLst>
                    <a:ext uri="{9D8B030D-6E8A-4147-A177-3AD203B41FA5}">
                      <a16:colId xmlns:a16="http://schemas.microsoft.com/office/drawing/2014/main" val="20001"/>
                    </a:ext>
                  </a:extLst>
                </a:gridCol>
              </a:tblGrid>
              <a:tr h="1885950">
                <a:tc>
                  <a:txBody>
                    <a:bodyPr/>
                    <a:lstStyle/>
                    <a:p>
                      <a:pPr algn="ctr">
                        <a:lnSpc>
                          <a:spcPts val="4200"/>
                        </a:lnSpc>
                        <a:defRPr/>
                      </a:pPr>
                      <a:r>
                        <a:rPr lang="en-US" sz="3000" b="1">
                          <a:solidFill>
                            <a:srgbClr val="000000"/>
                          </a:solidFill>
                          <a:latin typeface="Objectivity 1 Bold"/>
                          <a:ea typeface="Objectivity 1 Bold"/>
                          <a:cs typeface="Objectivity 1 Bold"/>
                          <a:sym typeface="Objectivity 1 Bold"/>
                        </a:rPr>
                        <a:t>Nauczanie informatyki </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marL="431799" lvl="1" indent="-215899" algn="l">
                        <a:lnSpc>
                          <a:spcPts val="2799"/>
                        </a:lnSpc>
                        <a:buFont typeface="Arial"/>
                        <a:buChar char="•"/>
                        <a:defRPr/>
                      </a:pPr>
                      <a:r>
                        <a:rPr lang="en-US" sz="1999" u="none" strike="noStrike">
                          <a:solidFill>
                            <a:srgbClr val="000000"/>
                          </a:solidFill>
                          <a:latin typeface="Objectivity 1"/>
                          <a:ea typeface="Objectivity 1"/>
                          <a:cs typeface="Objectivity 1"/>
                          <a:sym typeface="Objectivity 1"/>
                        </a:rPr>
                        <a:t>Rozwój myślenia komputacyjnego </a:t>
                      </a:r>
                      <a:endParaRPr lang="en-US" sz="1100"/>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Od podstaw programowania po zaawansowaną analizę danych </a:t>
                      </a:r>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Efektywne wykorzystanie technologii do rozwiązywania realnych problemów </a:t>
                      </a:r>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Nauka programowania poprzez praktykę</a:t>
                      </a:r>
                    </a:p>
                  </a:txBody>
                  <a:tcPr marL="190500" marR="190500" marT="190500" marB="19050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85950">
                <a:tc>
                  <a:txBody>
                    <a:bodyPr/>
                    <a:lstStyle/>
                    <a:p>
                      <a:pPr marL="0" lvl="0" indent="0" algn="ctr">
                        <a:lnSpc>
                          <a:spcPts val="4200"/>
                        </a:lnSpc>
                        <a:spcBef>
                          <a:spcPct val="0"/>
                        </a:spcBef>
                        <a:defRPr/>
                      </a:pPr>
                      <a:r>
                        <a:rPr lang="en-US" sz="3000" b="1" u="none" strike="noStrike">
                          <a:solidFill>
                            <a:srgbClr val="000000"/>
                          </a:solidFill>
                          <a:latin typeface="Objectivity 1 Bold"/>
                          <a:ea typeface="Objectivity 1 Bold"/>
                          <a:cs typeface="Objectivity 1 Bold"/>
                          <a:sym typeface="Objectivity 1 Bold"/>
                        </a:rPr>
                        <a:t>Cyberbezpieczeństwo </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marL="431799" lvl="1" indent="-215899" algn="l">
                        <a:lnSpc>
                          <a:spcPts val="2799"/>
                        </a:lnSpc>
                        <a:buFont typeface="Arial"/>
                        <a:buChar char="•"/>
                        <a:defRPr/>
                      </a:pPr>
                      <a:r>
                        <a:rPr lang="en-US" sz="1999" u="none" strike="noStrike">
                          <a:solidFill>
                            <a:srgbClr val="000000"/>
                          </a:solidFill>
                          <a:latin typeface="Objectivity 1"/>
                          <a:ea typeface="Objectivity 1"/>
                          <a:cs typeface="Objectivity 1"/>
                          <a:sym typeface="Objectivity 1"/>
                        </a:rPr>
                        <a:t>Bezpieczne zachowanie w cyfrowym świecie </a:t>
                      </a:r>
                      <a:endParaRPr lang="en-US" sz="1100"/>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Edukacja medialna – weryfikacja informacji </a:t>
                      </a:r>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Manipulacja informacją </a:t>
                      </a:r>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Higiena cyfrowa, dobrostan cyfrowy</a:t>
                      </a:r>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85950">
                <a:tc>
                  <a:txBody>
                    <a:bodyPr/>
                    <a:lstStyle/>
                    <a:p>
                      <a:pPr marL="0" lvl="0" indent="0" algn="ctr">
                        <a:lnSpc>
                          <a:spcPts val="4200"/>
                        </a:lnSpc>
                        <a:spcBef>
                          <a:spcPct val="0"/>
                        </a:spcBef>
                        <a:defRPr/>
                      </a:pPr>
                      <a:r>
                        <a:rPr lang="en-US" sz="3000" b="1" u="none" strike="noStrike">
                          <a:solidFill>
                            <a:srgbClr val="000000"/>
                          </a:solidFill>
                          <a:latin typeface="Objectivity 1 Bold"/>
                          <a:ea typeface="Objectivity 1 Bold"/>
                          <a:cs typeface="Objectivity 1 Bold"/>
                          <a:sym typeface="Objectivity 1 Bold"/>
                        </a:rPr>
                        <a:t>TIK w nauczaniu </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marL="431799" lvl="1" indent="-215899" algn="l">
                        <a:lnSpc>
                          <a:spcPts val="2799"/>
                        </a:lnSpc>
                        <a:buFont typeface="Arial"/>
                        <a:buChar char="•"/>
                        <a:defRPr/>
                      </a:pPr>
                      <a:r>
                        <a:rPr lang="en-US" sz="1999">
                          <a:solidFill>
                            <a:srgbClr val="000000"/>
                          </a:solidFill>
                          <a:latin typeface="Objectivity 1"/>
                          <a:ea typeface="Objectivity 1"/>
                          <a:cs typeface="Objectivity 1"/>
                          <a:sym typeface="Objectivity 1"/>
                        </a:rPr>
                        <a:t>Informacja zwrotna wsparta TIK </a:t>
                      </a:r>
                      <a:endParaRPr lang="en-US" sz="1100"/>
                    </a:p>
                    <a:p>
                      <a:pPr marL="431799" lvl="1" indent="-215899" algn="l">
                        <a:lnSpc>
                          <a:spcPts val="2799"/>
                        </a:lnSpc>
                        <a:buFont typeface="Arial"/>
                        <a:buChar char="•"/>
                      </a:pPr>
                      <a:r>
                        <a:rPr lang="en-US" sz="1999">
                          <a:solidFill>
                            <a:srgbClr val="000000"/>
                          </a:solidFill>
                          <a:latin typeface="Objectivity 1"/>
                          <a:ea typeface="Objectivity 1"/>
                          <a:cs typeface="Objectivity 1"/>
                          <a:sym typeface="Objectivity 1"/>
                        </a:rPr>
                        <a:t>Technologia w służbie kreatywności </a:t>
                      </a:r>
                    </a:p>
                    <a:p>
                      <a:pPr marL="431799" lvl="1" indent="-215899" algn="l">
                        <a:lnSpc>
                          <a:spcPts val="2799"/>
                        </a:lnSpc>
                        <a:buFont typeface="Arial"/>
                        <a:buChar char="•"/>
                      </a:pPr>
                      <a:r>
                        <a:rPr lang="en-US" sz="1999">
                          <a:solidFill>
                            <a:srgbClr val="000000"/>
                          </a:solidFill>
                          <a:latin typeface="Objectivity 1"/>
                          <a:ea typeface="Objectivity 1"/>
                          <a:cs typeface="Objectivity 1"/>
                          <a:sym typeface="Objectivity 1"/>
                        </a:rPr>
                        <a:t>Cyfrowe kompetencje przedmiotowe </a:t>
                      </a:r>
                    </a:p>
                    <a:p>
                      <a:pPr marL="431799" lvl="1" indent="-215899" algn="l">
                        <a:lnSpc>
                          <a:spcPts val="2799"/>
                        </a:lnSpc>
                        <a:buFont typeface="Arial"/>
                        <a:buChar char="•"/>
                      </a:pPr>
                      <a:r>
                        <a:rPr lang="en-US" sz="1999">
                          <a:solidFill>
                            <a:srgbClr val="000000"/>
                          </a:solidFill>
                          <a:latin typeface="Objectivity 1"/>
                          <a:ea typeface="Objectivity 1"/>
                          <a:cs typeface="Objectivity 1"/>
                          <a:sym typeface="Objectivity 1"/>
                        </a:rPr>
                        <a:t>Wsparcie metodyczne</a:t>
                      </a:r>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85950">
                <a:tc>
                  <a:txBody>
                    <a:bodyPr/>
                    <a:lstStyle/>
                    <a:p>
                      <a:pPr marL="0" lvl="0" indent="0" algn="ctr">
                        <a:lnSpc>
                          <a:spcPts val="4200"/>
                        </a:lnSpc>
                        <a:spcBef>
                          <a:spcPct val="0"/>
                        </a:spcBef>
                        <a:defRPr/>
                      </a:pPr>
                      <a:r>
                        <a:rPr lang="en-US" sz="3000" b="1" u="none" strike="noStrike">
                          <a:solidFill>
                            <a:srgbClr val="000000"/>
                          </a:solidFill>
                          <a:latin typeface="Objectivity 1 Bold"/>
                          <a:ea typeface="Objectivity 1 Bold"/>
                          <a:cs typeface="Objectivity 1 Bold"/>
                          <a:sym typeface="Objectivity 1 Bold"/>
                        </a:rPr>
                        <a:t>Sztuczna inteligencja</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marL="431799" lvl="1" indent="-215899" algn="l">
                        <a:lnSpc>
                          <a:spcPts val="2799"/>
                        </a:lnSpc>
                        <a:buFont typeface="Arial"/>
                        <a:buChar char="•"/>
                        <a:defRPr/>
                      </a:pPr>
                      <a:r>
                        <a:rPr lang="en-US" sz="1999" u="none" strike="noStrike">
                          <a:solidFill>
                            <a:srgbClr val="000000"/>
                          </a:solidFill>
                          <a:latin typeface="Objectivity 1"/>
                          <a:ea typeface="Objectivity 1"/>
                          <a:cs typeface="Objectivity 1"/>
                          <a:sym typeface="Objectivity 1"/>
                        </a:rPr>
                        <a:t>AI w procesie uczenia i nauczania </a:t>
                      </a:r>
                      <a:endParaRPr lang="en-US" sz="1100"/>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Cyfrowy asystent dydaktyczny </a:t>
                      </a:r>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Standardy etyczne AI </a:t>
                      </a:r>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Krytyczne myślenie w dobie AI</a:t>
                      </a:r>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TextBox 5"/>
          <p:cNvSpPr txBox="1"/>
          <p:nvPr/>
        </p:nvSpPr>
        <p:spPr>
          <a:xfrm>
            <a:off x="513359" y="2028461"/>
            <a:ext cx="16677793" cy="633914"/>
          </a:xfrm>
          <a:prstGeom prst="rect">
            <a:avLst/>
          </a:prstGeom>
        </p:spPr>
        <p:txBody>
          <a:bodyPr lIns="0" tIns="0" rIns="0" bIns="0" rtlCol="0" anchor="t">
            <a:spAutoFit/>
          </a:bodyPr>
          <a:lstStyle/>
          <a:p>
            <a:pPr algn="l">
              <a:lnSpc>
                <a:spcPts val="5029"/>
              </a:lnSpc>
            </a:pPr>
            <a:r>
              <a:rPr lang="en-US" sz="3592">
                <a:solidFill>
                  <a:srgbClr val="000000"/>
                </a:solidFill>
                <a:latin typeface="Objectivity 1"/>
                <a:ea typeface="Objectivity 1"/>
                <a:cs typeface="Objectivity 1"/>
                <a:sym typeface="Objectivity 1"/>
              </a:rPr>
              <a:t> Jesteśmy gotowi, by Cię wesprzeć w wybranych obszarach</a:t>
            </a:r>
          </a:p>
        </p:txBody>
      </p:sp>
      <p:sp>
        <p:nvSpPr>
          <p:cNvPr id="6" name="TextBox 6"/>
          <p:cNvSpPr txBox="1"/>
          <p:nvPr/>
        </p:nvSpPr>
        <p:spPr>
          <a:xfrm>
            <a:off x="5090257" y="391303"/>
            <a:ext cx="13086273" cy="1493520"/>
          </a:xfrm>
          <a:prstGeom prst="rect">
            <a:avLst/>
          </a:prstGeom>
        </p:spPr>
        <p:txBody>
          <a:bodyPr lIns="0" tIns="0" rIns="0" bIns="0" rtlCol="0" anchor="t">
            <a:spAutoFit/>
          </a:bodyPr>
          <a:lstStyle/>
          <a:p>
            <a:pPr algn="l">
              <a:lnSpc>
                <a:spcPts val="5880"/>
              </a:lnSpc>
            </a:pPr>
            <a:r>
              <a:rPr lang="en-US" sz="4200" b="1">
                <a:solidFill>
                  <a:srgbClr val="607EFF"/>
                </a:solidFill>
                <a:latin typeface="Objectivity 1 Bold"/>
                <a:ea typeface="Objectivity 1 Bold"/>
                <a:cs typeface="Objectivity 1 Bold"/>
                <a:sym typeface="Objectivity 1 Bold"/>
              </a:rPr>
              <a:t>OŚRODEK EDUKACJI INFORMATYCZNEJ</a:t>
            </a:r>
          </a:p>
          <a:p>
            <a:pPr marL="0" lvl="0" indent="0" algn="l">
              <a:lnSpc>
                <a:spcPts val="5880"/>
              </a:lnSpc>
              <a:spcBef>
                <a:spcPct val="0"/>
              </a:spcBef>
            </a:pPr>
            <a:r>
              <a:rPr lang="en-US" sz="4200" b="1">
                <a:solidFill>
                  <a:srgbClr val="607EFF"/>
                </a:solidFill>
                <a:latin typeface="Objectivity 1 Bold"/>
                <a:ea typeface="Objectivity 1 Bold"/>
                <a:cs typeface="Objectivity 1 Bold"/>
                <a:sym typeface="Objectivity 1 Bold"/>
              </a:rPr>
              <a:t>i ZASTOSOWAŃ KOMPUTERÓW w Warszawie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070697"/>
            <a:ext cx="17089342" cy="3613187"/>
          </a:xfrm>
          <a:prstGeom prst="rect">
            <a:avLst/>
          </a:prstGeom>
        </p:spPr>
        <p:txBody>
          <a:bodyPr lIns="0" tIns="0" rIns="0" bIns="0" rtlCol="0" anchor="t">
            <a:spAutoFit/>
          </a:bodyPr>
          <a:lstStyle/>
          <a:p>
            <a:pPr algn="just">
              <a:lnSpc>
                <a:spcPts val="6382"/>
              </a:lnSpc>
            </a:pPr>
            <a:r>
              <a:rPr lang="en-US" sz="3939" b="1">
                <a:solidFill>
                  <a:srgbClr val="000000"/>
                </a:solidFill>
                <a:latin typeface="Objectivity 1 Bold"/>
                <a:ea typeface="Objectivity 1 Bold"/>
                <a:cs typeface="Objectivity 1 Bold"/>
                <a:sym typeface="Objectivity 1 Bold"/>
              </a:rPr>
              <a:t>Stawiamy na sprawczość oraz nowoczesną dydaktykę.</a:t>
            </a:r>
          </a:p>
          <a:p>
            <a:pPr algn="l">
              <a:lnSpc>
                <a:spcPts val="5572"/>
              </a:lnSpc>
            </a:pPr>
            <a:r>
              <a:rPr lang="en-US" sz="3439">
                <a:solidFill>
                  <a:srgbClr val="000000"/>
                </a:solidFill>
                <a:latin typeface="Objectivity 1"/>
                <a:ea typeface="Objectivity 1"/>
                <a:cs typeface="Objectivity 1"/>
                <a:sym typeface="Objectivity 1"/>
              </a:rPr>
              <a:t>Przygotowaliśmy serię dedykowanych szkoleń przedmiotowych poświęconych Reformie26. Obejmują one informatykę, biologię, chemię, fizykę, geografię oraz przyrodę i koncentrują się na omówieniu zmian</a:t>
            </a:r>
          </a:p>
          <a:p>
            <a:pPr algn="l">
              <a:lnSpc>
                <a:spcPts val="5572"/>
              </a:lnSpc>
            </a:pPr>
            <a:r>
              <a:rPr lang="en-US" sz="3439">
                <a:solidFill>
                  <a:srgbClr val="000000"/>
                </a:solidFill>
                <a:latin typeface="Objectivity 1"/>
                <a:ea typeface="Objectivity 1"/>
                <a:cs typeface="Objectivity 1"/>
                <a:sym typeface="Objectivity 1"/>
              </a:rPr>
              <a:t>w podstawie programowej.</a:t>
            </a:r>
          </a:p>
        </p:txBody>
      </p:sp>
      <p:sp>
        <p:nvSpPr>
          <p:cNvPr id="4" name="Freeform 4"/>
          <p:cNvSpPr/>
          <p:nvPr/>
        </p:nvSpPr>
        <p:spPr>
          <a:xfrm>
            <a:off x="15364146" y="9346126"/>
            <a:ext cx="2923854" cy="940874"/>
          </a:xfrm>
          <a:custGeom>
            <a:avLst/>
            <a:gdLst/>
            <a:ahLst/>
            <a:cxnLst/>
            <a:rect l="l" t="t" r="r" b="b"/>
            <a:pathLst>
              <a:path w="2923854" h="940874">
                <a:moveTo>
                  <a:pt x="0" y="0"/>
                </a:moveTo>
                <a:lnTo>
                  <a:pt x="2923854" y="0"/>
                </a:lnTo>
                <a:lnTo>
                  <a:pt x="2923854" y="940874"/>
                </a:lnTo>
                <a:lnTo>
                  <a:pt x="0" y="940874"/>
                </a:lnTo>
                <a:lnTo>
                  <a:pt x="0" y="0"/>
                </a:lnTo>
                <a:close/>
              </a:path>
            </a:pathLst>
          </a:custGeom>
          <a:blipFill>
            <a:blip r:embed="rId3"/>
            <a:stretch>
              <a:fillRect/>
            </a:stretch>
          </a:blipFill>
        </p:spPr>
        <p:txBody>
          <a:bodyPr/>
          <a:lstStyle/>
          <a:p>
            <a:endParaRPr lang="pl-PL"/>
          </a:p>
        </p:txBody>
      </p:sp>
      <p:pic>
        <p:nvPicPr>
          <p:cNvPr id="5" name="Picture 5"/>
          <p:cNvPicPr>
            <a:picLocks noChangeAspect="1"/>
          </p:cNvPicPr>
          <p:nvPr/>
        </p:nvPicPr>
        <p:blipFill>
          <a:blip r:embed="rId4"/>
          <a:stretch>
            <a:fillRect/>
          </a:stretch>
        </p:blipFill>
        <p:spPr>
          <a:xfrm>
            <a:off x="3276680" y="7242838"/>
            <a:ext cx="3217547" cy="3217547"/>
          </a:xfrm>
          <a:prstGeom prst="rect">
            <a:avLst/>
          </a:prstGeom>
        </p:spPr>
      </p:pic>
      <p:sp>
        <p:nvSpPr>
          <p:cNvPr id="6" name="TextBox 6"/>
          <p:cNvSpPr txBox="1"/>
          <p:nvPr/>
        </p:nvSpPr>
        <p:spPr>
          <a:xfrm>
            <a:off x="6494227" y="7946923"/>
            <a:ext cx="7411938" cy="1988621"/>
          </a:xfrm>
          <a:prstGeom prst="rect">
            <a:avLst/>
          </a:prstGeom>
        </p:spPr>
        <p:txBody>
          <a:bodyPr lIns="0" tIns="0" rIns="0" bIns="0" rtlCol="0" anchor="t">
            <a:spAutoFit/>
          </a:bodyPr>
          <a:lstStyle/>
          <a:p>
            <a:pPr algn="ctr">
              <a:lnSpc>
                <a:spcPts val="5095"/>
              </a:lnSpc>
            </a:pPr>
            <a:r>
              <a:rPr lang="en-US" sz="3639" dirty="0" err="1">
                <a:solidFill>
                  <a:srgbClr val="000000"/>
                </a:solidFill>
                <a:latin typeface="Objectivity 1"/>
                <a:ea typeface="Objectivity 1"/>
                <a:cs typeface="Objectivity 1"/>
                <a:sym typeface="Objectivity 1"/>
              </a:rPr>
              <a:t>filtruj</a:t>
            </a:r>
            <a:r>
              <a:rPr lang="en-US" sz="3639" dirty="0">
                <a:solidFill>
                  <a:srgbClr val="000000"/>
                </a:solidFill>
                <a:latin typeface="Objectivity 1"/>
                <a:ea typeface="Objectivity 1"/>
                <a:cs typeface="Objectivity 1"/>
                <a:sym typeface="Objectivity 1"/>
              </a:rPr>
              <a:t> </a:t>
            </a:r>
            <a:r>
              <a:rPr lang="en-US" sz="3639" dirty="0" err="1">
                <a:solidFill>
                  <a:srgbClr val="000000"/>
                </a:solidFill>
                <a:latin typeface="Objectivity 1"/>
                <a:ea typeface="Objectivity 1"/>
                <a:cs typeface="Objectivity 1"/>
                <a:sym typeface="Objectivity 1"/>
              </a:rPr>
              <a:t>według</a:t>
            </a:r>
            <a:r>
              <a:rPr lang="en-US" sz="3639" dirty="0">
                <a:solidFill>
                  <a:srgbClr val="000000"/>
                </a:solidFill>
                <a:latin typeface="Objectivity 1"/>
                <a:ea typeface="Objectivity 1"/>
                <a:cs typeface="Objectivity 1"/>
                <a:sym typeface="Objectivity 1"/>
              </a:rPr>
              <a:t> </a:t>
            </a:r>
            <a:r>
              <a:rPr lang="en-US" sz="3639" dirty="0" err="1">
                <a:solidFill>
                  <a:srgbClr val="000000"/>
                </a:solidFill>
                <a:latin typeface="Objectivity 1"/>
                <a:ea typeface="Objectivity 1"/>
                <a:cs typeface="Objectivity 1"/>
                <a:sym typeface="Objectivity 1"/>
              </a:rPr>
              <a:t>hasła</a:t>
            </a:r>
            <a:r>
              <a:rPr lang="en-US" sz="3639" dirty="0">
                <a:solidFill>
                  <a:srgbClr val="000000"/>
                </a:solidFill>
                <a:latin typeface="Objectivity 1"/>
                <a:ea typeface="Objectivity 1"/>
                <a:cs typeface="Objectivity 1"/>
                <a:sym typeface="Objectivity 1"/>
              </a:rPr>
              <a:t>: </a:t>
            </a:r>
            <a:r>
              <a:rPr lang="en-US" sz="3639" b="1" dirty="0">
                <a:solidFill>
                  <a:srgbClr val="000000"/>
                </a:solidFill>
                <a:latin typeface="Objectivity 1 Bold"/>
                <a:ea typeface="Objectivity 1 Bold"/>
                <a:cs typeface="Objectivity 1 Bold"/>
                <a:sym typeface="Objectivity 1 Bold"/>
              </a:rPr>
              <a:t>Reforma26</a:t>
            </a:r>
          </a:p>
          <a:p>
            <a:pPr marL="0" lvl="0" indent="0" algn="ctr">
              <a:lnSpc>
                <a:spcPts val="5515"/>
              </a:lnSpc>
              <a:spcBef>
                <a:spcPct val="0"/>
              </a:spcBef>
            </a:pPr>
            <a:r>
              <a:rPr lang="en-US" sz="3939" b="1" dirty="0" err="1">
                <a:solidFill>
                  <a:srgbClr val="000000"/>
                </a:solidFill>
                <a:latin typeface="Objectivity 1 Bold"/>
                <a:ea typeface="Objectivity 1 Bold"/>
                <a:cs typeface="Objectivity 1 Bold"/>
                <a:sym typeface="Objectivity 1 Bold"/>
              </a:rPr>
              <a:t>Zapraszamy</a:t>
            </a:r>
            <a:r>
              <a:rPr lang="en-US" sz="3939" b="1" dirty="0">
                <a:solidFill>
                  <a:srgbClr val="000000"/>
                </a:solidFill>
                <a:latin typeface="Objectivity 1 Bold"/>
                <a:ea typeface="Objectivity 1 Bold"/>
                <a:cs typeface="Objectivity 1 Bold"/>
                <a:sym typeface="Objectivity 1 Bold"/>
              </a:rPr>
              <a:t> </a:t>
            </a:r>
          </a:p>
        </p:txBody>
      </p:sp>
      <p:sp>
        <p:nvSpPr>
          <p:cNvPr id="7" name="TextBox 7"/>
          <p:cNvSpPr txBox="1"/>
          <p:nvPr/>
        </p:nvSpPr>
        <p:spPr>
          <a:xfrm>
            <a:off x="3230711" y="5936434"/>
            <a:ext cx="11154876" cy="1370330"/>
          </a:xfrm>
          <a:prstGeom prst="rect">
            <a:avLst/>
          </a:prstGeom>
        </p:spPr>
        <p:txBody>
          <a:bodyPr lIns="0" tIns="0" rIns="0" bIns="0" rtlCol="0" anchor="t">
            <a:spAutoFit/>
          </a:bodyPr>
          <a:lstStyle/>
          <a:p>
            <a:pPr algn="ctr">
              <a:lnSpc>
                <a:spcPts val="5320"/>
              </a:lnSpc>
              <a:spcBef>
                <a:spcPct val="0"/>
              </a:spcBef>
            </a:pPr>
            <a:r>
              <a:rPr lang="en-US" sz="3800" b="1" dirty="0" err="1">
                <a:solidFill>
                  <a:srgbClr val="000000"/>
                </a:solidFill>
                <a:latin typeface="Objectivity 1 Bold"/>
                <a:ea typeface="Objectivity 1 Bold"/>
                <a:cs typeface="Objectivity 1 Bold"/>
                <a:sym typeface="Objectivity 1 Bold"/>
              </a:rPr>
              <a:t>Technologia</a:t>
            </a:r>
            <a:r>
              <a:rPr lang="en-US" sz="3800" b="1" dirty="0">
                <a:solidFill>
                  <a:srgbClr val="000000"/>
                </a:solidFill>
                <a:latin typeface="Objectivity 1 Bold"/>
                <a:ea typeface="Objectivity 1 Bold"/>
                <a:cs typeface="Objectivity 1 Bold"/>
                <a:sym typeface="Objectivity 1 Bold"/>
              </a:rPr>
              <a:t> </a:t>
            </a:r>
            <a:r>
              <a:rPr lang="en-US" sz="3800" b="1" dirty="0" err="1">
                <a:solidFill>
                  <a:srgbClr val="000000"/>
                </a:solidFill>
                <a:latin typeface="Objectivity 1 Bold"/>
                <a:ea typeface="Objectivity 1 Bold"/>
                <a:cs typeface="Objectivity 1 Bold"/>
                <a:sym typeface="Objectivity 1 Bold"/>
              </a:rPr>
              <a:t>daje</a:t>
            </a:r>
            <a:r>
              <a:rPr lang="en-US" sz="3800" b="1" dirty="0">
                <a:solidFill>
                  <a:srgbClr val="000000"/>
                </a:solidFill>
                <a:latin typeface="Objectivity 1 Bold"/>
                <a:ea typeface="Objectivity 1 Bold"/>
                <a:cs typeface="Objectivity 1 Bold"/>
                <a:sym typeface="Objectivity 1 Bold"/>
              </a:rPr>
              <a:t> </a:t>
            </a:r>
            <a:r>
              <a:rPr lang="en-US" sz="3800" b="1" dirty="0" err="1">
                <a:solidFill>
                  <a:srgbClr val="000000"/>
                </a:solidFill>
                <a:latin typeface="Objectivity 1 Bold"/>
                <a:ea typeface="Objectivity 1 Bold"/>
                <a:cs typeface="Objectivity 1 Bold"/>
                <a:sym typeface="Objectivity 1 Bold"/>
              </a:rPr>
              <a:t>moc</a:t>
            </a:r>
            <a:r>
              <a:rPr lang="en-US" sz="3800" b="1" dirty="0">
                <a:solidFill>
                  <a:srgbClr val="000000"/>
                </a:solidFill>
                <a:latin typeface="Objectivity 1 Bold"/>
                <a:ea typeface="Objectivity 1 Bold"/>
                <a:cs typeface="Objectivity 1 Bold"/>
                <a:sym typeface="Objectivity 1 Bold"/>
              </a:rPr>
              <a:t>!</a:t>
            </a:r>
          </a:p>
          <a:p>
            <a:pPr algn="ctr">
              <a:lnSpc>
                <a:spcPts val="5320"/>
              </a:lnSpc>
              <a:spcBef>
                <a:spcPct val="0"/>
              </a:spcBef>
            </a:pPr>
            <a:r>
              <a:rPr lang="en-US" sz="3800" b="1" dirty="0" err="1">
                <a:solidFill>
                  <a:srgbClr val="000000"/>
                </a:solidFill>
                <a:latin typeface="Objectivity 1 Bold"/>
                <a:ea typeface="Objectivity 1 Bold"/>
                <a:cs typeface="Objectivity 1 Bold"/>
                <a:sym typeface="Objectivity 1 Bold"/>
              </a:rPr>
              <a:t>Uczymy</a:t>
            </a:r>
            <a:r>
              <a:rPr lang="en-US" sz="3800" b="1" dirty="0">
                <a:solidFill>
                  <a:srgbClr val="000000"/>
                </a:solidFill>
                <a:latin typeface="Objectivity 1 Bold"/>
                <a:ea typeface="Objectivity 1 Bold"/>
                <a:cs typeface="Objectivity 1 Bold"/>
                <a:sym typeface="Objectivity 1 Bold"/>
              </a:rPr>
              <a:t>, jak </a:t>
            </a:r>
            <a:r>
              <a:rPr lang="en-US" sz="3800" b="1" dirty="0" err="1">
                <a:solidFill>
                  <a:srgbClr val="000000"/>
                </a:solidFill>
                <a:latin typeface="Objectivity 1 Bold"/>
                <a:ea typeface="Objectivity 1 Bold"/>
                <a:cs typeface="Objectivity 1 Bold"/>
                <a:sym typeface="Objectivity 1 Bold"/>
              </a:rPr>
              <a:t>ją</a:t>
            </a:r>
            <a:r>
              <a:rPr lang="en-US" sz="3800" b="1" dirty="0">
                <a:solidFill>
                  <a:srgbClr val="000000"/>
                </a:solidFill>
                <a:latin typeface="Objectivity 1 Bold"/>
                <a:ea typeface="Objectivity 1 Bold"/>
                <a:cs typeface="Objectivity 1 Bold"/>
                <a:sym typeface="Objectivity 1 Bold"/>
              </a:rPr>
              <a:t> </a:t>
            </a:r>
            <a:r>
              <a:rPr lang="en-US" sz="3800" b="1" dirty="0" err="1">
                <a:solidFill>
                  <a:srgbClr val="000000"/>
                </a:solidFill>
                <a:latin typeface="Objectivity 1 Bold"/>
                <a:ea typeface="Objectivity 1 Bold"/>
                <a:cs typeface="Objectivity 1 Bold"/>
                <a:sym typeface="Objectivity 1 Bold"/>
              </a:rPr>
              <a:t>wykorzystać</a:t>
            </a:r>
            <a:r>
              <a:rPr lang="en-US" sz="3800" b="1" dirty="0">
                <a:solidFill>
                  <a:srgbClr val="000000"/>
                </a:solidFill>
                <a:latin typeface="Objectivity 1 Bold"/>
                <a:ea typeface="Objectivity 1 Bold"/>
                <a:cs typeface="Objectivity 1 Bold"/>
                <a:sym typeface="Objectivity 1 Bold"/>
              </a:rPr>
              <a:t> w </a:t>
            </a:r>
            <a:r>
              <a:rPr lang="en-US" sz="3800" b="1" dirty="0" err="1">
                <a:solidFill>
                  <a:srgbClr val="000000"/>
                </a:solidFill>
                <a:latin typeface="Objectivity 1 Bold"/>
                <a:ea typeface="Objectivity 1 Bold"/>
                <a:cs typeface="Objectivity 1 Bold"/>
                <a:sym typeface="Objectivity 1 Bold"/>
              </a:rPr>
              <a:t>edukacji</a:t>
            </a:r>
            <a:r>
              <a:rPr lang="en-US" sz="3800" b="1" dirty="0">
                <a:solidFill>
                  <a:srgbClr val="000000"/>
                </a:solidFill>
                <a:latin typeface="Objectivity 1 Bold"/>
                <a:ea typeface="Objectivity 1 Bold"/>
                <a:cs typeface="Objectivity 1 Bold"/>
                <a:sym typeface="Objectivity 1 Bold"/>
              </a:rPr>
              <a:t>.</a:t>
            </a:r>
          </a:p>
        </p:txBody>
      </p:sp>
      <p:sp>
        <p:nvSpPr>
          <p:cNvPr id="8" name="TextBox 8"/>
          <p:cNvSpPr txBox="1"/>
          <p:nvPr/>
        </p:nvSpPr>
        <p:spPr>
          <a:xfrm>
            <a:off x="5090257" y="391303"/>
            <a:ext cx="13086273" cy="1493520"/>
          </a:xfrm>
          <a:prstGeom prst="rect">
            <a:avLst/>
          </a:prstGeom>
        </p:spPr>
        <p:txBody>
          <a:bodyPr lIns="0" tIns="0" rIns="0" bIns="0" rtlCol="0" anchor="t">
            <a:spAutoFit/>
          </a:bodyPr>
          <a:lstStyle/>
          <a:p>
            <a:pPr algn="l">
              <a:lnSpc>
                <a:spcPts val="5880"/>
              </a:lnSpc>
            </a:pPr>
            <a:r>
              <a:rPr lang="en-US" sz="4200" b="1">
                <a:solidFill>
                  <a:srgbClr val="607EFF"/>
                </a:solidFill>
                <a:latin typeface="Objectivity 1 Bold"/>
                <a:ea typeface="Objectivity 1 Bold"/>
                <a:cs typeface="Objectivity 1 Bold"/>
                <a:sym typeface="Objectivity 1 Bold"/>
              </a:rPr>
              <a:t>OŚRODEK EDUKACJI INFORMATYCZNEJ</a:t>
            </a:r>
          </a:p>
          <a:p>
            <a:pPr marL="0" lvl="0" indent="0" algn="l">
              <a:lnSpc>
                <a:spcPts val="5880"/>
              </a:lnSpc>
              <a:spcBef>
                <a:spcPct val="0"/>
              </a:spcBef>
            </a:pPr>
            <a:r>
              <a:rPr lang="en-US" sz="4200" b="1">
                <a:solidFill>
                  <a:srgbClr val="607EFF"/>
                </a:solidFill>
                <a:latin typeface="Objectivity 1 Bold"/>
                <a:ea typeface="Objectivity 1 Bold"/>
                <a:cs typeface="Objectivity 1 Bold"/>
                <a:sym typeface="Objectivity 1 Bold"/>
              </a:rPr>
              <a:t>i ZASTOSOWAŃ KOMPUTERÓW w Warszawie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1028700" y="2586990"/>
            <a:ext cx="16230600" cy="2556510"/>
          </a:xfrm>
          <a:prstGeom prst="rect">
            <a:avLst/>
          </a:prstGeom>
        </p:spPr>
        <p:txBody>
          <a:bodyPr lIns="0" tIns="0" rIns="0" bIns="0" rtlCol="0" anchor="t">
            <a:spAutoFit/>
          </a:bodyPr>
          <a:lstStyle/>
          <a:p>
            <a:pPr algn="l">
              <a:lnSpc>
                <a:spcPts val="5040"/>
              </a:lnSpc>
              <a:spcBef>
                <a:spcPct val="0"/>
              </a:spcBef>
            </a:pPr>
            <a:r>
              <a:rPr lang="en-US" sz="3600">
                <a:solidFill>
                  <a:srgbClr val="000000"/>
                </a:solidFill>
                <a:latin typeface="Objectivity 1"/>
                <a:ea typeface="Objectivity 1"/>
                <a:cs typeface="Objectivity 1"/>
                <a:sym typeface="Objectivity 1"/>
              </a:rPr>
              <a:t>WCIES realizuje działania z zakresu doskonalenia zawodowego nauczycieli w ramach Reformy 26 „Kompas Jutra”, odpowiadające na aktualne wyzwania edukacyjne oraz zmiany w podstawach programowych.</a:t>
            </a:r>
          </a:p>
        </p:txBody>
      </p:sp>
      <p:sp>
        <p:nvSpPr>
          <p:cNvPr id="4" name="Freeform 4"/>
          <p:cNvSpPr/>
          <p:nvPr/>
        </p:nvSpPr>
        <p:spPr>
          <a:xfrm>
            <a:off x="1028700" y="5968710"/>
            <a:ext cx="1827393" cy="1827393"/>
          </a:xfrm>
          <a:custGeom>
            <a:avLst/>
            <a:gdLst/>
            <a:ahLst/>
            <a:cxnLst/>
            <a:rect l="l" t="t" r="r" b="b"/>
            <a:pathLst>
              <a:path w="1827393" h="1827393">
                <a:moveTo>
                  <a:pt x="0" y="0"/>
                </a:moveTo>
                <a:lnTo>
                  <a:pt x="1827393" y="0"/>
                </a:lnTo>
                <a:lnTo>
                  <a:pt x="1827393" y="1827393"/>
                </a:lnTo>
                <a:lnTo>
                  <a:pt x="0" y="1827393"/>
                </a:lnTo>
                <a:lnTo>
                  <a:pt x="0" y="0"/>
                </a:lnTo>
                <a:close/>
              </a:path>
            </a:pathLst>
          </a:custGeom>
          <a:blipFill>
            <a:blip r:embed="rId3"/>
            <a:stretch>
              <a:fillRect/>
            </a:stretch>
          </a:blipFill>
        </p:spPr>
        <p:txBody>
          <a:bodyPr/>
          <a:lstStyle/>
          <a:p>
            <a:endParaRPr lang="pl-PL"/>
          </a:p>
        </p:txBody>
      </p:sp>
      <p:sp>
        <p:nvSpPr>
          <p:cNvPr id="5" name="Freeform 5"/>
          <p:cNvSpPr/>
          <p:nvPr/>
        </p:nvSpPr>
        <p:spPr>
          <a:xfrm>
            <a:off x="15006926" y="7878256"/>
            <a:ext cx="2252374" cy="1380044"/>
          </a:xfrm>
          <a:custGeom>
            <a:avLst/>
            <a:gdLst/>
            <a:ahLst/>
            <a:cxnLst/>
            <a:rect l="l" t="t" r="r" b="b"/>
            <a:pathLst>
              <a:path w="2252374" h="1380044">
                <a:moveTo>
                  <a:pt x="0" y="0"/>
                </a:moveTo>
                <a:lnTo>
                  <a:pt x="2252374" y="0"/>
                </a:lnTo>
                <a:lnTo>
                  <a:pt x="2252374" y="1380044"/>
                </a:lnTo>
                <a:lnTo>
                  <a:pt x="0" y="1380044"/>
                </a:lnTo>
                <a:lnTo>
                  <a:pt x="0" y="0"/>
                </a:lnTo>
                <a:close/>
              </a:path>
            </a:pathLst>
          </a:custGeom>
          <a:blipFill>
            <a:blip r:embed="rId4"/>
            <a:stretch>
              <a:fillRect/>
            </a:stretch>
          </a:blipFill>
        </p:spPr>
        <p:txBody>
          <a:bodyPr/>
          <a:lstStyle/>
          <a:p>
            <a:endParaRPr lang="pl-PL"/>
          </a:p>
        </p:txBody>
      </p:sp>
      <p:sp>
        <p:nvSpPr>
          <p:cNvPr id="6" name="TextBox 6"/>
          <p:cNvSpPr txBox="1"/>
          <p:nvPr/>
        </p:nvSpPr>
        <p:spPr>
          <a:xfrm>
            <a:off x="6964487" y="719138"/>
            <a:ext cx="4617913" cy="750570"/>
          </a:xfrm>
          <a:prstGeom prst="rect">
            <a:avLst/>
          </a:prstGeom>
        </p:spPr>
        <p:txBody>
          <a:bodyPr wrap="square" lIns="0" tIns="0" rIns="0" bIns="0" rtlCol="0" anchor="t">
            <a:spAutoFit/>
          </a:bodyPr>
          <a:lstStyle/>
          <a:p>
            <a:pPr marL="0" lvl="0" indent="0" algn="ctr">
              <a:lnSpc>
                <a:spcPts val="5880"/>
              </a:lnSpc>
              <a:spcBef>
                <a:spcPct val="0"/>
              </a:spcBef>
            </a:pPr>
            <a:r>
              <a:rPr lang="en-US" sz="4200" b="1" dirty="0">
                <a:solidFill>
                  <a:srgbClr val="607EFF"/>
                </a:solidFill>
                <a:latin typeface="Objectivity 1 Bold"/>
                <a:ea typeface="Objectivity 1 Bold"/>
                <a:cs typeface="Objectivity 1 Bold"/>
                <a:sym typeface="Objectivity 1 Bold"/>
              </a:rPr>
              <a:t>OFERTA WCIES</a:t>
            </a:r>
          </a:p>
        </p:txBody>
      </p:sp>
      <p:sp>
        <p:nvSpPr>
          <p:cNvPr id="7" name="TextBox 7"/>
          <p:cNvSpPr txBox="1"/>
          <p:nvPr/>
        </p:nvSpPr>
        <p:spPr>
          <a:xfrm>
            <a:off x="3190048" y="6398536"/>
            <a:ext cx="6569828" cy="872490"/>
          </a:xfrm>
          <a:prstGeom prst="rect">
            <a:avLst/>
          </a:prstGeom>
        </p:spPr>
        <p:txBody>
          <a:bodyPr lIns="0" tIns="0" rIns="0" bIns="0" rtlCol="0" anchor="t">
            <a:spAutoFit/>
          </a:bodyPr>
          <a:lstStyle/>
          <a:p>
            <a:pPr algn="l">
              <a:lnSpc>
                <a:spcPts val="3359"/>
              </a:lnSpc>
            </a:pPr>
            <a:r>
              <a:rPr lang="en-US" sz="2400">
                <a:solidFill>
                  <a:srgbClr val="000000"/>
                </a:solidFill>
                <a:latin typeface="Engram Warsaw"/>
                <a:ea typeface="Engram Warsaw"/>
                <a:cs typeface="Engram Warsaw"/>
                <a:sym typeface="Engram Warsaw"/>
              </a:rPr>
              <a:t>Kod QR do rejestracji na szkolenia poświęcone reformie „26 – Kompas jutra”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964680" y="716780"/>
            <a:ext cx="6334266" cy="750570"/>
          </a:xfrm>
          <a:prstGeom prst="rect">
            <a:avLst/>
          </a:prstGeom>
        </p:spPr>
        <p:txBody>
          <a:bodyPr lIns="0" tIns="0" rIns="0" bIns="0" rtlCol="0" anchor="t">
            <a:spAutoFit/>
          </a:bodyPr>
          <a:lstStyle/>
          <a:p>
            <a:pPr marL="0" lvl="0" indent="0" algn="ctr">
              <a:lnSpc>
                <a:spcPts val="5880"/>
              </a:lnSpc>
              <a:spcBef>
                <a:spcPct val="0"/>
              </a:spcBef>
            </a:pPr>
            <a:r>
              <a:rPr lang="en-US" sz="4200" b="1">
                <a:solidFill>
                  <a:srgbClr val="607EFF"/>
                </a:solidFill>
                <a:latin typeface="Objectivity 1 Bold"/>
                <a:ea typeface="Objectivity 1 Bold"/>
                <a:cs typeface="Objectivity 1 Bold"/>
                <a:sym typeface="Objectivity 1 Bold"/>
              </a:rPr>
              <a:t>OFERTA WCIES</a:t>
            </a:r>
          </a:p>
        </p:txBody>
      </p:sp>
      <p:sp>
        <p:nvSpPr>
          <p:cNvPr id="4" name="TextBox 4"/>
          <p:cNvSpPr txBox="1"/>
          <p:nvPr/>
        </p:nvSpPr>
        <p:spPr>
          <a:xfrm>
            <a:off x="1028700" y="1925614"/>
            <a:ext cx="16230600" cy="7680960"/>
          </a:xfrm>
          <a:prstGeom prst="rect">
            <a:avLst/>
          </a:prstGeom>
        </p:spPr>
        <p:txBody>
          <a:bodyPr lIns="0" tIns="0" rIns="0" bIns="0" rtlCol="0" anchor="t">
            <a:spAutoFit/>
          </a:bodyPr>
          <a:lstStyle/>
          <a:p>
            <a:pPr algn="l">
              <a:lnSpc>
                <a:spcPts val="5040"/>
              </a:lnSpc>
            </a:pPr>
            <a:r>
              <a:rPr lang="en-US" sz="3600" b="1">
                <a:solidFill>
                  <a:srgbClr val="000000"/>
                </a:solidFill>
                <a:latin typeface="Objectivity 1 Bold"/>
                <a:ea typeface="Objectivity 1 Bold"/>
                <a:cs typeface="Objectivity 1 Bold"/>
                <a:sym typeface="Objectivity 1 Bold"/>
              </a:rPr>
              <a:t>Oferta WCIES obejmuje zróżnicowane formy wsparcia, dostosowane do potrzeb nauczycieli i szkół</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Warsztaty metodyczne</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Webinary</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Szkolenia dla rad pedagogicznych</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Szkolenia zespołów przedmiotowych</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Konferencje</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Konsultacje zbiorowe</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Kursy doskonalące</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Kursy e-learningowe</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Lekcje otwarte</a:t>
            </a:r>
          </a:p>
          <a:p>
            <a:pPr marL="777240" lvl="1" indent="-388620" algn="l">
              <a:lnSpc>
                <a:spcPts val="5040"/>
              </a:lnSpc>
              <a:spcBef>
                <a:spcPct val="0"/>
              </a:spcBef>
              <a:buFont typeface="Arial"/>
              <a:buChar char="•"/>
            </a:pPr>
            <a:r>
              <a:rPr lang="en-US" sz="3600">
                <a:solidFill>
                  <a:srgbClr val="000000"/>
                </a:solidFill>
                <a:latin typeface="Objectivity 1"/>
                <a:ea typeface="Objectivity 1"/>
                <a:cs typeface="Objectivity 1"/>
                <a:sym typeface="Objectivity 1"/>
              </a:rPr>
              <a:t>Seminaria tematyczne</a:t>
            </a:r>
          </a:p>
        </p:txBody>
      </p:sp>
      <p:sp>
        <p:nvSpPr>
          <p:cNvPr id="5" name="Freeform 5"/>
          <p:cNvSpPr/>
          <p:nvPr/>
        </p:nvSpPr>
        <p:spPr>
          <a:xfrm>
            <a:off x="15006926" y="7878256"/>
            <a:ext cx="2252374" cy="1380044"/>
          </a:xfrm>
          <a:custGeom>
            <a:avLst/>
            <a:gdLst/>
            <a:ahLst/>
            <a:cxnLst/>
            <a:rect l="l" t="t" r="r" b="b"/>
            <a:pathLst>
              <a:path w="2252374" h="1380044">
                <a:moveTo>
                  <a:pt x="0" y="0"/>
                </a:moveTo>
                <a:lnTo>
                  <a:pt x="2252374" y="0"/>
                </a:lnTo>
                <a:lnTo>
                  <a:pt x="2252374" y="1380044"/>
                </a:lnTo>
                <a:lnTo>
                  <a:pt x="0" y="1380044"/>
                </a:lnTo>
                <a:lnTo>
                  <a:pt x="0" y="0"/>
                </a:lnTo>
                <a:close/>
              </a:path>
            </a:pathLst>
          </a:custGeom>
          <a:blipFill>
            <a:blip r:embed="rId3"/>
            <a:stretch>
              <a:fillRect/>
            </a:stretch>
          </a:blipFill>
        </p:spPr>
        <p:txBody>
          <a:bodyPr/>
          <a:lstStyle/>
          <a:p>
            <a:endParaRPr lang="pl-PL"/>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1028700" y="2586990"/>
            <a:ext cx="16230600" cy="2556510"/>
          </a:xfrm>
          <a:prstGeom prst="rect">
            <a:avLst/>
          </a:prstGeom>
        </p:spPr>
        <p:txBody>
          <a:bodyPr lIns="0" tIns="0" rIns="0" bIns="0" rtlCol="0" anchor="t">
            <a:spAutoFit/>
          </a:bodyPr>
          <a:lstStyle/>
          <a:p>
            <a:pPr algn="l">
              <a:lnSpc>
                <a:spcPts val="5040"/>
              </a:lnSpc>
            </a:pPr>
            <a:r>
              <a:rPr lang="en-US" sz="3600">
                <a:solidFill>
                  <a:srgbClr val="000000"/>
                </a:solidFill>
                <a:latin typeface="Objectivity 1"/>
                <a:ea typeface="Objectivity 1"/>
                <a:cs typeface="Objectivity 1"/>
                <a:sym typeface="Objectivity 1"/>
              </a:rPr>
              <a:t>Ponadto doradcy metodyczni WCIES prowadzą konsultacje indywidualne i zespołowe, wspierając nauczycieli w planowaniu </a:t>
            </a:r>
          </a:p>
          <a:p>
            <a:pPr algn="l">
              <a:lnSpc>
                <a:spcPts val="5040"/>
              </a:lnSpc>
              <a:spcBef>
                <a:spcPct val="0"/>
              </a:spcBef>
            </a:pPr>
            <a:r>
              <a:rPr lang="en-US" sz="3600">
                <a:solidFill>
                  <a:srgbClr val="000000"/>
                </a:solidFill>
                <a:latin typeface="Objectivity 1"/>
                <a:ea typeface="Objectivity 1"/>
                <a:cs typeface="Objectivity 1"/>
                <a:sym typeface="Objectivity 1"/>
              </a:rPr>
              <a:t>i wdrażaniu zmian wynikających z Reformy 26, a także w podnoszeniu jakości pracy dydaktycznej, wychowawczej i opiekuńczej szkoły.</a:t>
            </a:r>
          </a:p>
        </p:txBody>
      </p:sp>
      <p:sp>
        <p:nvSpPr>
          <p:cNvPr id="4" name="Freeform 4"/>
          <p:cNvSpPr/>
          <p:nvPr/>
        </p:nvSpPr>
        <p:spPr>
          <a:xfrm>
            <a:off x="1028700" y="6162675"/>
            <a:ext cx="1827393" cy="1827393"/>
          </a:xfrm>
          <a:custGeom>
            <a:avLst/>
            <a:gdLst/>
            <a:ahLst/>
            <a:cxnLst/>
            <a:rect l="l" t="t" r="r" b="b"/>
            <a:pathLst>
              <a:path w="1827393" h="1827393">
                <a:moveTo>
                  <a:pt x="0" y="0"/>
                </a:moveTo>
                <a:lnTo>
                  <a:pt x="1827393" y="0"/>
                </a:lnTo>
                <a:lnTo>
                  <a:pt x="1827393" y="1827393"/>
                </a:lnTo>
                <a:lnTo>
                  <a:pt x="0" y="1827393"/>
                </a:lnTo>
                <a:lnTo>
                  <a:pt x="0" y="0"/>
                </a:lnTo>
                <a:close/>
              </a:path>
            </a:pathLst>
          </a:custGeom>
          <a:blipFill>
            <a:blip r:embed="rId3"/>
            <a:stretch>
              <a:fillRect/>
            </a:stretch>
          </a:blipFill>
        </p:spPr>
        <p:txBody>
          <a:bodyPr/>
          <a:lstStyle/>
          <a:p>
            <a:endParaRPr lang="pl-PL"/>
          </a:p>
        </p:txBody>
      </p:sp>
      <p:sp>
        <p:nvSpPr>
          <p:cNvPr id="5" name="TextBox 5"/>
          <p:cNvSpPr txBox="1"/>
          <p:nvPr/>
        </p:nvSpPr>
        <p:spPr>
          <a:xfrm>
            <a:off x="6964680" y="719138"/>
            <a:ext cx="4541520" cy="750570"/>
          </a:xfrm>
          <a:prstGeom prst="rect">
            <a:avLst/>
          </a:prstGeom>
        </p:spPr>
        <p:txBody>
          <a:bodyPr wrap="square" lIns="0" tIns="0" rIns="0" bIns="0" rtlCol="0" anchor="t">
            <a:spAutoFit/>
          </a:bodyPr>
          <a:lstStyle/>
          <a:p>
            <a:pPr marL="0" lvl="0" indent="0" algn="ctr">
              <a:lnSpc>
                <a:spcPts val="5880"/>
              </a:lnSpc>
              <a:spcBef>
                <a:spcPct val="0"/>
              </a:spcBef>
            </a:pPr>
            <a:r>
              <a:rPr lang="en-US" sz="4200" b="1" dirty="0">
                <a:solidFill>
                  <a:srgbClr val="607EFF"/>
                </a:solidFill>
                <a:latin typeface="Objectivity 1 Bold"/>
                <a:ea typeface="Objectivity 1 Bold"/>
                <a:cs typeface="Objectivity 1 Bold"/>
                <a:sym typeface="Objectivity 1 Bold"/>
              </a:rPr>
              <a:t>OFERTA WCIES</a:t>
            </a:r>
          </a:p>
        </p:txBody>
      </p:sp>
      <p:sp>
        <p:nvSpPr>
          <p:cNvPr id="6" name="TextBox 6"/>
          <p:cNvSpPr txBox="1"/>
          <p:nvPr/>
        </p:nvSpPr>
        <p:spPr>
          <a:xfrm>
            <a:off x="3155382" y="6592501"/>
            <a:ext cx="10648691" cy="872490"/>
          </a:xfrm>
          <a:prstGeom prst="rect">
            <a:avLst/>
          </a:prstGeom>
        </p:spPr>
        <p:txBody>
          <a:bodyPr lIns="0" tIns="0" rIns="0" bIns="0" rtlCol="0" anchor="t">
            <a:spAutoFit/>
          </a:bodyPr>
          <a:lstStyle/>
          <a:p>
            <a:pPr algn="l">
              <a:lnSpc>
                <a:spcPts val="3359"/>
              </a:lnSpc>
            </a:pPr>
            <a:r>
              <a:rPr lang="en-US" sz="2400">
                <a:solidFill>
                  <a:srgbClr val="000000"/>
                </a:solidFill>
                <a:latin typeface="Engram Warsaw"/>
                <a:ea typeface="Engram Warsaw"/>
                <a:cs typeface="Engram Warsaw"/>
                <a:sym typeface="Engram Warsaw"/>
              </a:rPr>
              <a:t>Kod QR do harmonogramu dyżurów oraz wykazu doradców metodycznych i nauczycieli-konsultantów wraz z danymi kontaktowymi</a:t>
            </a:r>
          </a:p>
        </p:txBody>
      </p:sp>
      <p:sp>
        <p:nvSpPr>
          <p:cNvPr id="7" name="Freeform 7"/>
          <p:cNvSpPr/>
          <p:nvPr/>
        </p:nvSpPr>
        <p:spPr>
          <a:xfrm>
            <a:off x="15006926" y="7878256"/>
            <a:ext cx="2252374" cy="1380044"/>
          </a:xfrm>
          <a:custGeom>
            <a:avLst/>
            <a:gdLst/>
            <a:ahLst/>
            <a:cxnLst/>
            <a:rect l="l" t="t" r="r" b="b"/>
            <a:pathLst>
              <a:path w="2252374" h="1380044">
                <a:moveTo>
                  <a:pt x="0" y="0"/>
                </a:moveTo>
                <a:lnTo>
                  <a:pt x="2252374" y="0"/>
                </a:lnTo>
                <a:lnTo>
                  <a:pt x="2252374" y="1380044"/>
                </a:lnTo>
                <a:lnTo>
                  <a:pt x="0" y="1380044"/>
                </a:lnTo>
                <a:lnTo>
                  <a:pt x="0" y="0"/>
                </a:lnTo>
                <a:close/>
              </a:path>
            </a:pathLst>
          </a:custGeom>
          <a:blipFill>
            <a:blip r:embed="rId4"/>
            <a:stretch>
              <a:fillRect/>
            </a:stretch>
          </a:blipFill>
        </p:spPr>
        <p:txBody>
          <a:bodyPr/>
          <a:lstStyle/>
          <a:p>
            <a:endParaRPr lang="pl-PL"/>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1425812" y="1495226"/>
            <a:ext cx="16295023" cy="8340303"/>
          </a:xfrm>
          <a:prstGeom prst="rect">
            <a:avLst/>
          </a:prstGeom>
        </p:spPr>
        <p:txBody>
          <a:bodyPr lIns="0" tIns="0" rIns="0" bIns="0" rtlCol="0" anchor="t">
            <a:spAutoFit/>
          </a:bodyPr>
          <a:lstStyle/>
          <a:p>
            <a:pPr algn="l">
              <a:lnSpc>
                <a:spcPts val="3560"/>
              </a:lnSpc>
            </a:pPr>
            <a:endParaRPr/>
          </a:p>
          <a:p>
            <a:pPr algn="l">
              <a:lnSpc>
                <a:spcPts val="3560"/>
              </a:lnSpc>
            </a:pPr>
            <a:r>
              <a:rPr lang="en-US" sz="2871">
                <a:solidFill>
                  <a:srgbClr val="000000"/>
                </a:solidFill>
                <a:latin typeface="Objectivity 1"/>
                <a:ea typeface="Objectivity 1"/>
                <a:cs typeface="Objectivity 1"/>
                <a:sym typeface="Objectivity 1"/>
              </a:rPr>
              <a:t>Samorządowe Centrum Doradztwa i Doskonalenia Nauczycieli w Siedlcach w szerokim zakresie wspiera placówki oświatowe we wdrażaniu Reformy26 Kompas Jutra. </a:t>
            </a:r>
          </a:p>
          <a:p>
            <a:pPr algn="l">
              <a:lnSpc>
                <a:spcPts val="3560"/>
              </a:lnSpc>
            </a:pPr>
            <a:r>
              <a:rPr lang="en-US" sz="2871">
                <a:solidFill>
                  <a:srgbClr val="000000"/>
                </a:solidFill>
                <a:latin typeface="Objectivity 1"/>
                <a:ea typeface="Objectivity 1"/>
                <a:cs typeface="Objectivity 1"/>
                <a:sym typeface="Objectivity 1"/>
              </a:rPr>
              <a:t>Zaplanowaliśmy różnorodne formy szkoleń stacjonarnie oraz online.</a:t>
            </a:r>
          </a:p>
          <a:p>
            <a:pPr algn="l">
              <a:lnSpc>
                <a:spcPts val="4020"/>
              </a:lnSpc>
              <a:spcBef>
                <a:spcPct val="0"/>
              </a:spcBef>
            </a:pPr>
            <a:endParaRPr lang="en-US" sz="2871">
              <a:solidFill>
                <a:srgbClr val="000000"/>
              </a:solidFill>
              <a:latin typeface="Objectivity 1"/>
              <a:ea typeface="Objectivity 1"/>
              <a:cs typeface="Objectivity 1"/>
              <a:sym typeface="Objectivity 1"/>
            </a:endParaRP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Szkolenia zespołów przedmiotowych</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Kursy doskonalące </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Szkolenia rad pedagogicznych</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Warsztaty metodyczne</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Konferencje</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Konsultacje zbiorowe</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Konsultacje indywidualne</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Sieci współpracy i samokształcenia</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Lekcje otwarte</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Indywidualne wsparcie nauczycieli przez doradców metodycznych we wdrażaniu podstaw programowych</a:t>
            </a:r>
          </a:p>
          <a:p>
            <a:pPr algn="l">
              <a:lnSpc>
                <a:spcPts val="3646"/>
              </a:lnSpc>
              <a:spcBef>
                <a:spcPct val="0"/>
              </a:spcBef>
            </a:pPr>
            <a:endParaRPr lang="en-US" sz="2871">
              <a:solidFill>
                <a:srgbClr val="000000"/>
              </a:solidFill>
              <a:latin typeface="Objectivity 1"/>
              <a:ea typeface="Objectivity 1"/>
              <a:cs typeface="Objectivity 1"/>
              <a:sym typeface="Objectivity 1"/>
            </a:endParaRPr>
          </a:p>
        </p:txBody>
      </p:sp>
      <p:sp>
        <p:nvSpPr>
          <p:cNvPr id="4" name="Freeform 4"/>
          <p:cNvSpPr/>
          <p:nvPr/>
        </p:nvSpPr>
        <p:spPr>
          <a:xfrm>
            <a:off x="14234567" y="3775834"/>
            <a:ext cx="2387976" cy="2387976"/>
          </a:xfrm>
          <a:custGeom>
            <a:avLst/>
            <a:gdLst/>
            <a:ahLst/>
            <a:cxnLst/>
            <a:rect l="l" t="t" r="r" b="b"/>
            <a:pathLst>
              <a:path w="2387976" h="2387976">
                <a:moveTo>
                  <a:pt x="0" y="0"/>
                </a:moveTo>
                <a:lnTo>
                  <a:pt x="2387976" y="0"/>
                </a:lnTo>
                <a:lnTo>
                  <a:pt x="2387976" y="2387976"/>
                </a:lnTo>
                <a:lnTo>
                  <a:pt x="0" y="2387976"/>
                </a:lnTo>
                <a:lnTo>
                  <a:pt x="0" y="0"/>
                </a:lnTo>
                <a:close/>
              </a:path>
            </a:pathLst>
          </a:custGeom>
          <a:blipFill>
            <a:blip r:embed="rId3"/>
            <a:stretch>
              <a:fillRect/>
            </a:stretch>
          </a:blipFill>
        </p:spPr>
        <p:txBody>
          <a:bodyPr/>
          <a:lstStyle/>
          <a:p>
            <a:endParaRPr lang="pl-PL"/>
          </a:p>
        </p:txBody>
      </p:sp>
      <p:sp>
        <p:nvSpPr>
          <p:cNvPr id="5" name="Freeform 5"/>
          <p:cNvSpPr/>
          <p:nvPr/>
        </p:nvSpPr>
        <p:spPr>
          <a:xfrm rot="187449">
            <a:off x="11948821" y="4515149"/>
            <a:ext cx="2060842" cy="909346"/>
          </a:xfrm>
          <a:custGeom>
            <a:avLst/>
            <a:gdLst/>
            <a:ahLst/>
            <a:cxnLst/>
            <a:rect l="l" t="t" r="r" b="b"/>
            <a:pathLst>
              <a:path w="2060842" h="909346">
                <a:moveTo>
                  <a:pt x="0" y="0"/>
                </a:moveTo>
                <a:lnTo>
                  <a:pt x="2060842" y="0"/>
                </a:lnTo>
                <a:lnTo>
                  <a:pt x="2060842" y="909346"/>
                </a:lnTo>
                <a:lnTo>
                  <a:pt x="0" y="909346"/>
                </a:lnTo>
                <a:lnTo>
                  <a:pt x="0" y="0"/>
                </a:lnTo>
                <a:close/>
              </a:path>
            </a:pathLst>
          </a:custGeom>
          <a:blipFill>
            <a:blip r:embed="rId4"/>
            <a:stretch>
              <a:fillRect/>
            </a:stretch>
          </a:blipFill>
        </p:spPr>
        <p:txBody>
          <a:bodyPr/>
          <a:lstStyle/>
          <a:p>
            <a:endParaRPr lang="pl-PL"/>
          </a:p>
        </p:txBody>
      </p:sp>
      <p:sp>
        <p:nvSpPr>
          <p:cNvPr id="6" name="Freeform 6"/>
          <p:cNvSpPr/>
          <p:nvPr/>
        </p:nvSpPr>
        <p:spPr>
          <a:xfrm>
            <a:off x="13484943" y="6301701"/>
            <a:ext cx="3661490" cy="1492057"/>
          </a:xfrm>
          <a:custGeom>
            <a:avLst/>
            <a:gdLst/>
            <a:ahLst/>
            <a:cxnLst/>
            <a:rect l="l" t="t" r="r" b="b"/>
            <a:pathLst>
              <a:path w="3661490" h="1492057">
                <a:moveTo>
                  <a:pt x="0" y="0"/>
                </a:moveTo>
                <a:lnTo>
                  <a:pt x="3661490" y="0"/>
                </a:lnTo>
                <a:lnTo>
                  <a:pt x="3661490" y="1492057"/>
                </a:lnTo>
                <a:lnTo>
                  <a:pt x="0" y="1492057"/>
                </a:lnTo>
                <a:lnTo>
                  <a:pt x="0" y="0"/>
                </a:lnTo>
                <a:close/>
              </a:path>
            </a:pathLst>
          </a:custGeom>
          <a:blipFill>
            <a:blip r:embed="rId5"/>
            <a:stretch>
              <a:fillRect/>
            </a:stretch>
          </a:blipFill>
        </p:spPr>
        <p:txBody>
          <a:bodyPr/>
          <a:lstStyle/>
          <a:p>
            <a:endParaRPr lang="pl-PL"/>
          </a:p>
        </p:txBody>
      </p:sp>
      <p:sp>
        <p:nvSpPr>
          <p:cNvPr id="7" name="TextBox 7"/>
          <p:cNvSpPr txBox="1"/>
          <p:nvPr/>
        </p:nvSpPr>
        <p:spPr>
          <a:xfrm>
            <a:off x="5113736" y="626298"/>
            <a:ext cx="8919175" cy="700030"/>
          </a:xfrm>
          <a:prstGeom prst="rect">
            <a:avLst/>
          </a:prstGeom>
        </p:spPr>
        <p:txBody>
          <a:bodyPr lIns="0" tIns="0" rIns="0" bIns="0" rtlCol="0" anchor="t">
            <a:spAutoFit/>
          </a:bodyPr>
          <a:lstStyle/>
          <a:p>
            <a:pPr algn="ctr">
              <a:lnSpc>
                <a:spcPts val="5515"/>
              </a:lnSpc>
              <a:spcBef>
                <a:spcPct val="0"/>
              </a:spcBef>
            </a:pPr>
            <a:r>
              <a:rPr lang="en-US" sz="3939" b="1">
                <a:solidFill>
                  <a:srgbClr val="607EFF"/>
                </a:solidFill>
                <a:latin typeface="Objectivity 1 Bold"/>
                <a:ea typeface="Objectivity 1 Bold"/>
                <a:cs typeface="Objectivity 1 Bold"/>
                <a:sym typeface="Objectivity 1 Bold"/>
              </a:rPr>
              <a:t>OFERTA SCDiDN W SIEDLCACH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Freeform 3"/>
          <p:cNvSpPr/>
          <p:nvPr/>
        </p:nvSpPr>
        <p:spPr>
          <a:xfrm>
            <a:off x="1251978" y="2638711"/>
            <a:ext cx="1788250" cy="1788250"/>
          </a:xfrm>
          <a:custGeom>
            <a:avLst/>
            <a:gdLst/>
            <a:ahLst/>
            <a:cxnLst/>
            <a:rect l="l" t="t" r="r" b="b"/>
            <a:pathLst>
              <a:path w="1788250" h="1788250">
                <a:moveTo>
                  <a:pt x="0" y="0"/>
                </a:moveTo>
                <a:lnTo>
                  <a:pt x="1788250" y="0"/>
                </a:lnTo>
                <a:lnTo>
                  <a:pt x="1788250" y="1788250"/>
                </a:lnTo>
                <a:lnTo>
                  <a:pt x="0" y="17882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sp>
        <p:nvSpPr>
          <p:cNvPr id="4" name="Freeform 4"/>
          <p:cNvSpPr/>
          <p:nvPr/>
        </p:nvSpPr>
        <p:spPr>
          <a:xfrm>
            <a:off x="10402813" y="2380782"/>
            <a:ext cx="2144654" cy="2144654"/>
          </a:xfrm>
          <a:custGeom>
            <a:avLst/>
            <a:gdLst/>
            <a:ahLst/>
            <a:cxnLst/>
            <a:rect l="l" t="t" r="r" b="b"/>
            <a:pathLst>
              <a:path w="2144654" h="2144654">
                <a:moveTo>
                  <a:pt x="0" y="0"/>
                </a:moveTo>
                <a:lnTo>
                  <a:pt x="2144654" y="0"/>
                </a:lnTo>
                <a:lnTo>
                  <a:pt x="2144654" y="2144654"/>
                </a:lnTo>
                <a:lnTo>
                  <a:pt x="0" y="21446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a:p>
        </p:txBody>
      </p:sp>
      <p:sp>
        <p:nvSpPr>
          <p:cNvPr id="5" name="Freeform 5"/>
          <p:cNvSpPr/>
          <p:nvPr/>
        </p:nvSpPr>
        <p:spPr>
          <a:xfrm>
            <a:off x="5810921" y="2704238"/>
            <a:ext cx="1821198" cy="1821198"/>
          </a:xfrm>
          <a:custGeom>
            <a:avLst/>
            <a:gdLst/>
            <a:ahLst/>
            <a:cxnLst/>
            <a:rect l="l" t="t" r="r" b="b"/>
            <a:pathLst>
              <a:path w="1821198" h="1821198">
                <a:moveTo>
                  <a:pt x="0" y="0"/>
                </a:moveTo>
                <a:lnTo>
                  <a:pt x="1821198" y="0"/>
                </a:lnTo>
                <a:lnTo>
                  <a:pt x="1821198" y="1821198"/>
                </a:lnTo>
                <a:lnTo>
                  <a:pt x="0" y="18211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l-PL"/>
          </a:p>
        </p:txBody>
      </p:sp>
      <p:sp>
        <p:nvSpPr>
          <p:cNvPr id="6" name="Freeform 6"/>
          <p:cNvSpPr/>
          <p:nvPr/>
        </p:nvSpPr>
        <p:spPr>
          <a:xfrm>
            <a:off x="4978137" y="6639617"/>
            <a:ext cx="3155677" cy="1732753"/>
          </a:xfrm>
          <a:custGeom>
            <a:avLst/>
            <a:gdLst/>
            <a:ahLst/>
            <a:cxnLst/>
            <a:rect l="l" t="t" r="r" b="b"/>
            <a:pathLst>
              <a:path w="3155677" h="1732753">
                <a:moveTo>
                  <a:pt x="0" y="0"/>
                </a:moveTo>
                <a:lnTo>
                  <a:pt x="3155677" y="0"/>
                </a:lnTo>
                <a:lnTo>
                  <a:pt x="3155677" y="1732754"/>
                </a:lnTo>
                <a:lnTo>
                  <a:pt x="0" y="173275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pl-PL"/>
          </a:p>
        </p:txBody>
      </p:sp>
      <p:sp>
        <p:nvSpPr>
          <p:cNvPr id="7" name="Freeform 7"/>
          <p:cNvSpPr/>
          <p:nvPr/>
        </p:nvSpPr>
        <p:spPr>
          <a:xfrm>
            <a:off x="14712870" y="6498184"/>
            <a:ext cx="2015619" cy="2015619"/>
          </a:xfrm>
          <a:custGeom>
            <a:avLst/>
            <a:gdLst/>
            <a:ahLst/>
            <a:cxnLst/>
            <a:rect l="l" t="t" r="r" b="b"/>
            <a:pathLst>
              <a:path w="2015619" h="2015619">
                <a:moveTo>
                  <a:pt x="0" y="0"/>
                </a:moveTo>
                <a:lnTo>
                  <a:pt x="2015620" y="0"/>
                </a:lnTo>
                <a:lnTo>
                  <a:pt x="2015620" y="2015620"/>
                </a:lnTo>
                <a:lnTo>
                  <a:pt x="0" y="20156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pl-PL"/>
          </a:p>
        </p:txBody>
      </p:sp>
      <p:sp>
        <p:nvSpPr>
          <p:cNvPr id="8" name="Freeform 8"/>
          <p:cNvSpPr/>
          <p:nvPr/>
        </p:nvSpPr>
        <p:spPr>
          <a:xfrm>
            <a:off x="999066" y="6340820"/>
            <a:ext cx="2330349" cy="2330349"/>
          </a:xfrm>
          <a:custGeom>
            <a:avLst/>
            <a:gdLst/>
            <a:ahLst/>
            <a:cxnLst/>
            <a:rect l="l" t="t" r="r" b="b"/>
            <a:pathLst>
              <a:path w="2330349" h="2330349">
                <a:moveTo>
                  <a:pt x="0" y="0"/>
                </a:moveTo>
                <a:lnTo>
                  <a:pt x="2330349" y="0"/>
                </a:lnTo>
                <a:lnTo>
                  <a:pt x="2330349" y="2330348"/>
                </a:lnTo>
                <a:lnTo>
                  <a:pt x="0" y="233034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pl-PL"/>
          </a:p>
        </p:txBody>
      </p:sp>
      <p:sp>
        <p:nvSpPr>
          <p:cNvPr id="9" name="Freeform 9"/>
          <p:cNvSpPr/>
          <p:nvPr/>
        </p:nvSpPr>
        <p:spPr>
          <a:xfrm>
            <a:off x="10398877" y="6654197"/>
            <a:ext cx="1987358" cy="1875343"/>
          </a:xfrm>
          <a:custGeom>
            <a:avLst/>
            <a:gdLst/>
            <a:ahLst/>
            <a:cxnLst/>
            <a:rect l="l" t="t" r="r" b="b"/>
            <a:pathLst>
              <a:path w="1987358" h="1875343">
                <a:moveTo>
                  <a:pt x="0" y="0"/>
                </a:moveTo>
                <a:lnTo>
                  <a:pt x="1987357" y="0"/>
                </a:lnTo>
                <a:lnTo>
                  <a:pt x="1987357" y="1875343"/>
                </a:lnTo>
                <a:lnTo>
                  <a:pt x="0" y="187534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pl-PL"/>
          </a:p>
        </p:txBody>
      </p:sp>
      <p:sp>
        <p:nvSpPr>
          <p:cNvPr id="10" name="Freeform 10"/>
          <p:cNvSpPr/>
          <p:nvPr/>
        </p:nvSpPr>
        <p:spPr>
          <a:xfrm>
            <a:off x="14812505" y="2610612"/>
            <a:ext cx="1816349" cy="1816349"/>
          </a:xfrm>
          <a:custGeom>
            <a:avLst/>
            <a:gdLst/>
            <a:ahLst/>
            <a:cxnLst/>
            <a:rect l="l" t="t" r="r" b="b"/>
            <a:pathLst>
              <a:path w="1816349" h="1816349">
                <a:moveTo>
                  <a:pt x="0" y="0"/>
                </a:moveTo>
                <a:lnTo>
                  <a:pt x="1816350" y="0"/>
                </a:lnTo>
                <a:lnTo>
                  <a:pt x="1816350" y="1816349"/>
                </a:lnTo>
                <a:lnTo>
                  <a:pt x="0" y="1816349"/>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pl-PL"/>
          </a:p>
        </p:txBody>
      </p:sp>
      <p:sp>
        <p:nvSpPr>
          <p:cNvPr id="11" name="TextBox 11"/>
          <p:cNvSpPr txBox="1"/>
          <p:nvPr/>
        </p:nvSpPr>
        <p:spPr>
          <a:xfrm>
            <a:off x="5562699" y="914400"/>
            <a:ext cx="7162602" cy="750570"/>
          </a:xfrm>
          <a:prstGeom prst="rect">
            <a:avLst/>
          </a:prstGeom>
        </p:spPr>
        <p:txBody>
          <a:bodyPr lIns="0" tIns="0" rIns="0" bIns="0" rtlCol="0" anchor="t">
            <a:spAutoFit/>
          </a:bodyPr>
          <a:lstStyle/>
          <a:p>
            <a:pPr algn="ctr">
              <a:lnSpc>
                <a:spcPts val="5880"/>
              </a:lnSpc>
            </a:pPr>
            <a:r>
              <a:rPr lang="en-US" sz="4200" b="1">
                <a:solidFill>
                  <a:srgbClr val="000000"/>
                </a:solidFill>
                <a:latin typeface="Objectivity 2 Bold"/>
                <a:ea typeface="Objectivity 2 Bold"/>
                <a:cs typeface="Objectivity 2 Bold"/>
                <a:sym typeface="Objectivity 2 Bold"/>
              </a:rPr>
              <a:t>NAJWAŻNIEJSZE ZMIANY</a:t>
            </a:r>
          </a:p>
        </p:txBody>
      </p:sp>
      <p:sp>
        <p:nvSpPr>
          <p:cNvPr id="12" name="TextBox 12"/>
          <p:cNvSpPr txBox="1"/>
          <p:nvPr/>
        </p:nvSpPr>
        <p:spPr>
          <a:xfrm>
            <a:off x="603946" y="4693661"/>
            <a:ext cx="3084314" cy="459364"/>
          </a:xfrm>
          <a:prstGeom prst="rect">
            <a:avLst/>
          </a:prstGeom>
        </p:spPr>
        <p:txBody>
          <a:bodyPr lIns="0" tIns="0" rIns="0" bIns="0" rtlCol="0" anchor="t">
            <a:spAutoFit/>
          </a:bodyPr>
          <a:lstStyle/>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Dobre podręczniki</a:t>
            </a:r>
          </a:p>
        </p:txBody>
      </p:sp>
      <p:sp>
        <p:nvSpPr>
          <p:cNvPr id="13" name="TextBox 13"/>
          <p:cNvSpPr txBox="1"/>
          <p:nvPr/>
        </p:nvSpPr>
        <p:spPr>
          <a:xfrm>
            <a:off x="5241384" y="4693661"/>
            <a:ext cx="3114080" cy="459364"/>
          </a:xfrm>
          <a:prstGeom prst="rect">
            <a:avLst/>
          </a:prstGeom>
        </p:spPr>
        <p:txBody>
          <a:bodyPr lIns="0" tIns="0" rIns="0" bIns="0" rtlCol="0" anchor="t">
            <a:spAutoFit/>
          </a:bodyPr>
          <a:lstStyle/>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Sposób oceniania </a:t>
            </a:r>
          </a:p>
        </p:txBody>
      </p:sp>
      <p:sp>
        <p:nvSpPr>
          <p:cNvPr id="14" name="TextBox 14"/>
          <p:cNvSpPr txBox="1"/>
          <p:nvPr/>
        </p:nvSpPr>
        <p:spPr>
          <a:xfrm>
            <a:off x="13670821" y="4693661"/>
            <a:ext cx="4099719" cy="459364"/>
          </a:xfrm>
          <a:prstGeom prst="rect">
            <a:avLst/>
          </a:prstGeom>
        </p:spPr>
        <p:txBody>
          <a:bodyPr lIns="0" tIns="0" rIns="0" bIns="0" rtlCol="0" anchor="t">
            <a:spAutoFit/>
          </a:bodyPr>
          <a:lstStyle/>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Nauka poprzez praktykę</a:t>
            </a:r>
          </a:p>
        </p:txBody>
      </p:sp>
      <p:sp>
        <p:nvSpPr>
          <p:cNvPr id="15" name="TextBox 15"/>
          <p:cNvSpPr txBox="1"/>
          <p:nvPr/>
        </p:nvSpPr>
        <p:spPr>
          <a:xfrm>
            <a:off x="9744334" y="4693661"/>
            <a:ext cx="3296444" cy="907039"/>
          </a:xfrm>
          <a:prstGeom prst="rect">
            <a:avLst/>
          </a:prstGeom>
        </p:spPr>
        <p:txBody>
          <a:bodyPr lIns="0" tIns="0" rIns="0" bIns="0" rtlCol="0" anchor="t">
            <a:spAutoFit/>
          </a:bodyPr>
          <a:lstStyle/>
          <a:p>
            <a:pPr algn="ctr">
              <a:lnSpc>
                <a:spcPts val="3555"/>
              </a:lnSpc>
            </a:pPr>
            <a:r>
              <a:rPr lang="en-US" sz="2539" b="1">
                <a:solidFill>
                  <a:srgbClr val="000000"/>
                </a:solidFill>
                <a:latin typeface="Objectivity 1 Bold"/>
                <a:ea typeface="Objectivity 1 Bold"/>
                <a:cs typeface="Objectivity 1 Bold"/>
                <a:sym typeface="Objectivity 1 Bold"/>
              </a:rPr>
              <a:t>Informacja zwrotna</a:t>
            </a:r>
          </a:p>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dla ucznia i rodzica</a:t>
            </a:r>
          </a:p>
        </p:txBody>
      </p:sp>
      <p:sp>
        <p:nvSpPr>
          <p:cNvPr id="16" name="TextBox 16"/>
          <p:cNvSpPr txBox="1"/>
          <p:nvPr/>
        </p:nvSpPr>
        <p:spPr>
          <a:xfrm>
            <a:off x="503834" y="8798936"/>
            <a:ext cx="3284538" cy="459364"/>
          </a:xfrm>
          <a:prstGeom prst="rect">
            <a:avLst/>
          </a:prstGeom>
        </p:spPr>
        <p:txBody>
          <a:bodyPr lIns="0" tIns="0" rIns="0" bIns="0" rtlCol="0" anchor="t">
            <a:spAutoFit/>
          </a:bodyPr>
          <a:lstStyle/>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Tydzień projektowy</a:t>
            </a:r>
          </a:p>
        </p:txBody>
      </p:sp>
      <p:sp>
        <p:nvSpPr>
          <p:cNvPr id="17" name="TextBox 17"/>
          <p:cNvSpPr txBox="1"/>
          <p:nvPr/>
        </p:nvSpPr>
        <p:spPr>
          <a:xfrm>
            <a:off x="4855472" y="8798936"/>
            <a:ext cx="3885902" cy="907039"/>
          </a:xfrm>
          <a:prstGeom prst="rect">
            <a:avLst/>
          </a:prstGeom>
        </p:spPr>
        <p:txBody>
          <a:bodyPr lIns="0" tIns="0" rIns="0" bIns="0" rtlCol="0" anchor="t">
            <a:spAutoFit/>
          </a:bodyPr>
          <a:lstStyle/>
          <a:p>
            <a:pPr algn="ctr">
              <a:lnSpc>
                <a:spcPts val="3555"/>
              </a:lnSpc>
            </a:pPr>
            <a:r>
              <a:rPr lang="en-US" sz="2539" b="1">
                <a:solidFill>
                  <a:srgbClr val="000000"/>
                </a:solidFill>
                <a:latin typeface="Objectivity 1 Bold"/>
                <a:ea typeface="Objectivity 1 Bold"/>
                <a:cs typeface="Objectivity 1 Bold"/>
                <a:sym typeface="Objectivity 1 Bold"/>
              </a:rPr>
              <a:t>Łączenie przedmiotów </a:t>
            </a:r>
          </a:p>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i tematów pokrewnych</a:t>
            </a:r>
          </a:p>
        </p:txBody>
      </p:sp>
      <p:sp>
        <p:nvSpPr>
          <p:cNvPr id="18" name="TextBox 18"/>
          <p:cNvSpPr txBox="1"/>
          <p:nvPr/>
        </p:nvSpPr>
        <p:spPr>
          <a:xfrm>
            <a:off x="13995365" y="8798936"/>
            <a:ext cx="3450630" cy="907039"/>
          </a:xfrm>
          <a:prstGeom prst="rect">
            <a:avLst/>
          </a:prstGeom>
        </p:spPr>
        <p:txBody>
          <a:bodyPr lIns="0" tIns="0" rIns="0" bIns="0" rtlCol="0" anchor="t">
            <a:spAutoFit/>
          </a:bodyPr>
          <a:lstStyle/>
          <a:p>
            <a:pPr algn="ctr">
              <a:lnSpc>
                <a:spcPts val="3555"/>
              </a:lnSpc>
            </a:pPr>
            <a:r>
              <a:rPr lang="en-US" sz="2539" b="1">
                <a:solidFill>
                  <a:srgbClr val="000000"/>
                </a:solidFill>
                <a:latin typeface="Objectivity 1 Bold"/>
                <a:ea typeface="Objectivity 1 Bold"/>
                <a:cs typeface="Objectivity 1 Bold"/>
                <a:sym typeface="Objectivity 1 Bold"/>
              </a:rPr>
              <a:t>Wsparcie w rozwoju</a:t>
            </a:r>
          </a:p>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emocjonalnym</a:t>
            </a:r>
          </a:p>
        </p:txBody>
      </p:sp>
      <p:sp>
        <p:nvSpPr>
          <p:cNvPr id="19" name="TextBox 19"/>
          <p:cNvSpPr txBox="1"/>
          <p:nvPr/>
        </p:nvSpPr>
        <p:spPr>
          <a:xfrm>
            <a:off x="9383574" y="8798936"/>
            <a:ext cx="4017963" cy="459364"/>
          </a:xfrm>
          <a:prstGeom prst="rect">
            <a:avLst/>
          </a:prstGeom>
        </p:spPr>
        <p:txBody>
          <a:bodyPr lIns="0" tIns="0" rIns="0" bIns="0" rtlCol="0" anchor="t">
            <a:spAutoFit/>
          </a:bodyPr>
          <a:lstStyle/>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Autonomia nauczyciela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960" y="586178"/>
            <a:ext cx="5619444" cy="1660996"/>
          </a:xfrm>
          <a:custGeom>
            <a:avLst/>
            <a:gdLst/>
            <a:ahLst/>
            <a:cxnLst/>
            <a:rect l="l" t="t" r="r" b="b"/>
            <a:pathLst>
              <a:path w="5619444" h="1660996">
                <a:moveTo>
                  <a:pt x="0" y="0"/>
                </a:moveTo>
                <a:lnTo>
                  <a:pt x="5619444" y="0"/>
                </a:lnTo>
                <a:lnTo>
                  <a:pt x="5619444" y="1660996"/>
                </a:lnTo>
                <a:lnTo>
                  <a:pt x="0" y="1660996"/>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845297" y="2909331"/>
            <a:ext cx="13738979" cy="1182602"/>
          </a:xfrm>
          <a:prstGeom prst="rect">
            <a:avLst/>
          </a:prstGeom>
        </p:spPr>
        <p:txBody>
          <a:bodyPr lIns="0" tIns="0" rIns="0" bIns="0" rtlCol="0" anchor="t">
            <a:spAutoFit/>
          </a:bodyPr>
          <a:lstStyle/>
          <a:p>
            <a:pPr algn="l">
              <a:lnSpc>
                <a:spcPts val="9262"/>
              </a:lnSpc>
            </a:pPr>
            <a:r>
              <a:rPr lang="en-US" sz="6615" b="1">
                <a:solidFill>
                  <a:srgbClr val="607EFF"/>
                </a:solidFill>
                <a:latin typeface="Objectivity 1 Bold"/>
                <a:ea typeface="Objectivity 1 Bold"/>
                <a:cs typeface="Objectivity 1 Bold"/>
                <a:sym typeface="Objectivity 1 Bold"/>
              </a:rPr>
              <a:t>STRONA INTERNETOWA</a:t>
            </a:r>
          </a:p>
        </p:txBody>
      </p:sp>
      <p:sp>
        <p:nvSpPr>
          <p:cNvPr id="4" name="TextBox 4"/>
          <p:cNvSpPr txBox="1"/>
          <p:nvPr/>
        </p:nvSpPr>
        <p:spPr>
          <a:xfrm>
            <a:off x="756960" y="4092979"/>
            <a:ext cx="16205587" cy="1174982"/>
          </a:xfrm>
          <a:prstGeom prst="rect">
            <a:avLst/>
          </a:prstGeom>
        </p:spPr>
        <p:txBody>
          <a:bodyPr lIns="0" tIns="0" rIns="0" bIns="0" rtlCol="0" anchor="t">
            <a:spAutoFit/>
          </a:bodyPr>
          <a:lstStyle/>
          <a:p>
            <a:pPr algn="l">
              <a:lnSpc>
                <a:spcPts val="9262"/>
              </a:lnSpc>
            </a:pPr>
            <a:r>
              <a:rPr lang="en-US" sz="6615" b="1">
                <a:solidFill>
                  <a:srgbClr val="00A686"/>
                </a:solidFill>
                <a:latin typeface="Objectivity 1 Bold"/>
                <a:ea typeface="Objectivity 1 Bold"/>
                <a:cs typeface="Objectivity 1 Bold"/>
                <a:sym typeface="Objectivity 1 Bold"/>
              </a:rPr>
              <a:t>WWW.REFORMA26.MEN.GOV.PL</a:t>
            </a:r>
          </a:p>
        </p:txBody>
      </p:sp>
      <p:pic>
        <p:nvPicPr>
          <p:cNvPr id="5" name="Picture 5"/>
          <p:cNvPicPr>
            <a:picLocks noChangeAspect="1"/>
          </p:cNvPicPr>
          <p:nvPr/>
        </p:nvPicPr>
        <p:blipFill>
          <a:blip r:embed="rId3"/>
          <a:stretch>
            <a:fillRect/>
          </a:stretch>
        </p:blipFill>
        <p:spPr>
          <a:xfrm>
            <a:off x="6373564" y="5253740"/>
            <a:ext cx="4972379" cy="497237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3278</Words>
  <Application>Microsoft Office PowerPoint</Application>
  <PresentationFormat>Niestandardowy</PresentationFormat>
  <Paragraphs>352</Paragraphs>
  <Slides>33</Slides>
  <Notes>8</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33</vt:i4>
      </vt:variant>
    </vt:vector>
  </HeadingPairs>
  <TitlesOfParts>
    <vt:vector size="40" baseType="lpstr">
      <vt:lpstr>Objectivity 2 Bold</vt:lpstr>
      <vt:lpstr>Calibri</vt:lpstr>
      <vt:lpstr>Arial</vt:lpstr>
      <vt:lpstr>Objectivity 1</vt:lpstr>
      <vt:lpstr>Objectivity 1 Bold</vt:lpstr>
      <vt:lpstr>Engram Warsaw</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godzina 12.00 Aktualne 5-12-26-NOWA PODSTAWA PROGRAMOWA - prezentacja ośrodków</dc:title>
  <dc:creator>Marta Wnukowicz</dc:creator>
  <cp:lastModifiedBy>Monika Sobczak</cp:lastModifiedBy>
  <cp:revision>10</cp:revision>
  <dcterms:created xsi:type="dcterms:W3CDTF">2006-08-16T00:00:00Z</dcterms:created>
  <dcterms:modified xsi:type="dcterms:W3CDTF">2026-02-08T10:49:34Z</dcterms:modified>
  <dc:identifier>DAHAWg6CTE0</dc:identifier>
</cp:coreProperties>
</file>