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5" r:id="rId6"/>
    <p:sldId id="266" r:id="rId7"/>
    <p:sldId id="267" r:id="rId8"/>
    <p:sldId id="268" r:id="rId9"/>
    <p:sldId id="314" r:id="rId10"/>
    <p:sldId id="315" r:id="rId11"/>
    <p:sldId id="316" r:id="rId12"/>
    <p:sldId id="317" r:id="rId13"/>
    <p:sldId id="318" r:id="rId14"/>
    <p:sldId id="319" r:id="rId15"/>
    <p:sldId id="320" r:id="rId16"/>
    <p:sldId id="321" r:id="rId17"/>
    <p:sldId id="322" r:id="rId18"/>
    <p:sldId id="323" r:id="rId19"/>
    <p:sldId id="324" r:id="rId20"/>
    <p:sldId id="325" r:id="rId21"/>
    <p:sldId id="326" r:id="rId22"/>
    <p:sldId id="327" r:id="rId23"/>
    <p:sldId id="328" r:id="rId24"/>
  </p:sldIdLst>
  <p:sldSz cx="18288000" cy="10287000"/>
  <p:notesSz cx="6858000" cy="9144000"/>
  <p:embeddedFontLst>
    <p:embeddedFont>
      <p:font typeface="Engram Warsaw" panose="020B0604020202020204" charset="-18"/>
      <p:regular r:id="rId26"/>
    </p:embeddedFont>
    <p:embeddedFont>
      <p:font typeface="Objectivity 1" panose="020B0604020202020204" charset="-18"/>
      <p:regular r:id="rId27"/>
    </p:embeddedFont>
    <p:embeddedFont>
      <p:font typeface="Objectivity 1 Bold" panose="020B0604020202020204" charset="-18"/>
      <p:regular r:id="rId28"/>
    </p:embeddedFont>
    <p:embeddedFont>
      <p:font typeface="Objectivity 2 Bold" panose="020B0604020202020204" charset="-18"/>
      <p:regular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2" d="100"/>
          <a:sy n="52" d="100"/>
        </p:scale>
        <p:origin x="797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08.02.2026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Celem wprowadzenia jest przekazanie wstępnej informacji o tym, o czym będziemy mówić . Chodzi o: wzmacnianie założeń reformy, perspektywę nauczyciela i ucznia oraz gotowość PDN do towarzyszenia szkołom we wdrażaniu każdego aspektu zmiany. Całość dotycząca obszarów przedmiotowych jest skonstruowana na zasadzie porównań PP z 2017 i 2026 r. Kluczowe wydaje się, w zależności od adresata spotkania - n-le/rodzice, zwrócenie uwagi na odpowiednie slajdy: n-le - korzyści dla nauczyciela, rodzice dla ucznia.  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svg"/><Relationship Id="rId13" Type="http://schemas.openxmlformats.org/officeDocument/2006/relationships/image" Target="../media/image42.png"/><Relationship Id="rId18" Type="http://schemas.openxmlformats.org/officeDocument/2006/relationships/image" Target="../media/image47.sv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12" Type="http://schemas.openxmlformats.org/officeDocument/2006/relationships/image" Target="../media/image41.svg"/><Relationship Id="rId17" Type="http://schemas.openxmlformats.org/officeDocument/2006/relationships/image" Target="../media/image46.png"/><Relationship Id="rId2" Type="http://schemas.openxmlformats.org/officeDocument/2006/relationships/image" Target="../media/image11.png"/><Relationship Id="rId16" Type="http://schemas.openxmlformats.org/officeDocument/2006/relationships/image" Target="../media/image45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svg"/><Relationship Id="rId11" Type="http://schemas.openxmlformats.org/officeDocument/2006/relationships/image" Target="../media/image40.png"/><Relationship Id="rId5" Type="http://schemas.openxmlformats.org/officeDocument/2006/relationships/image" Target="../media/image34.png"/><Relationship Id="rId15" Type="http://schemas.openxmlformats.org/officeDocument/2006/relationships/image" Target="../media/image44.png"/><Relationship Id="rId10" Type="http://schemas.openxmlformats.org/officeDocument/2006/relationships/image" Target="../media/image39.svg"/><Relationship Id="rId4" Type="http://schemas.openxmlformats.org/officeDocument/2006/relationships/image" Target="../media/image33.svg"/><Relationship Id="rId9" Type="http://schemas.openxmlformats.org/officeDocument/2006/relationships/image" Target="../media/image38.png"/><Relationship Id="rId14" Type="http://schemas.openxmlformats.org/officeDocument/2006/relationships/image" Target="../media/image43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6B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509720" y="-86486"/>
            <a:ext cx="10459972" cy="10459972"/>
          </a:xfrm>
          <a:custGeom>
            <a:avLst/>
            <a:gdLst/>
            <a:ahLst/>
            <a:cxnLst/>
            <a:rect l="l" t="t" r="r" b="b"/>
            <a:pathLst>
              <a:path w="10459972" h="10459972">
                <a:moveTo>
                  <a:pt x="0" y="0"/>
                </a:moveTo>
                <a:lnTo>
                  <a:pt x="10459971" y="0"/>
                </a:lnTo>
                <a:lnTo>
                  <a:pt x="10459971" y="10459972"/>
                </a:lnTo>
                <a:lnTo>
                  <a:pt x="0" y="104599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Freeform 3"/>
          <p:cNvSpPr/>
          <p:nvPr/>
        </p:nvSpPr>
        <p:spPr>
          <a:xfrm>
            <a:off x="14743555" y="1593731"/>
            <a:ext cx="2984717" cy="6625416"/>
          </a:xfrm>
          <a:custGeom>
            <a:avLst/>
            <a:gdLst/>
            <a:ahLst/>
            <a:cxnLst/>
            <a:rect l="l" t="t" r="r" b="b"/>
            <a:pathLst>
              <a:path w="2984717" h="6625416">
                <a:moveTo>
                  <a:pt x="0" y="0"/>
                </a:moveTo>
                <a:lnTo>
                  <a:pt x="2984717" y="0"/>
                </a:lnTo>
                <a:lnTo>
                  <a:pt x="2984717" y="6625416"/>
                </a:lnTo>
                <a:lnTo>
                  <a:pt x="0" y="662541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4" name="Freeform 4"/>
          <p:cNvSpPr/>
          <p:nvPr/>
        </p:nvSpPr>
        <p:spPr>
          <a:xfrm>
            <a:off x="11679902" y="2603155"/>
            <a:ext cx="3308585" cy="4606568"/>
          </a:xfrm>
          <a:custGeom>
            <a:avLst/>
            <a:gdLst/>
            <a:ahLst/>
            <a:cxnLst/>
            <a:rect l="l" t="t" r="r" b="b"/>
            <a:pathLst>
              <a:path w="3308585" h="4606568">
                <a:moveTo>
                  <a:pt x="0" y="0"/>
                </a:moveTo>
                <a:lnTo>
                  <a:pt x="3308584" y="0"/>
                </a:lnTo>
                <a:lnTo>
                  <a:pt x="3308584" y="4606568"/>
                </a:lnTo>
                <a:lnTo>
                  <a:pt x="0" y="460656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5" name="Freeform 5"/>
          <p:cNvSpPr/>
          <p:nvPr/>
        </p:nvSpPr>
        <p:spPr>
          <a:xfrm>
            <a:off x="513359" y="439798"/>
            <a:ext cx="4779785" cy="1399174"/>
          </a:xfrm>
          <a:custGeom>
            <a:avLst/>
            <a:gdLst/>
            <a:ahLst/>
            <a:cxnLst/>
            <a:rect l="l" t="t" r="r" b="b"/>
            <a:pathLst>
              <a:path w="4779785" h="1399174">
                <a:moveTo>
                  <a:pt x="0" y="0"/>
                </a:moveTo>
                <a:lnTo>
                  <a:pt x="4779785" y="0"/>
                </a:lnTo>
                <a:lnTo>
                  <a:pt x="4779785" y="1399174"/>
                </a:lnTo>
                <a:lnTo>
                  <a:pt x="0" y="139917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6" name="Freeform 6"/>
          <p:cNvSpPr/>
          <p:nvPr/>
        </p:nvSpPr>
        <p:spPr>
          <a:xfrm>
            <a:off x="0" y="3870895"/>
            <a:ext cx="7484478" cy="7484478"/>
          </a:xfrm>
          <a:custGeom>
            <a:avLst/>
            <a:gdLst/>
            <a:ahLst/>
            <a:cxnLst/>
            <a:rect l="l" t="t" r="r" b="b"/>
            <a:pathLst>
              <a:path w="7484478" h="7484478">
                <a:moveTo>
                  <a:pt x="0" y="0"/>
                </a:moveTo>
                <a:lnTo>
                  <a:pt x="7484478" y="0"/>
                </a:lnTo>
                <a:lnTo>
                  <a:pt x="7484478" y="7484478"/>
                </a:lnTo>
                <a:lnTo>
                  <a:pt x="0" y="748447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7" name="TextBox 7"/>
          <p:cNvSpPr txBox="1"/>
          <p:nvPr/>
        </p:nvSpPr>
        <p:spPr>
          <a:xfrm>
            <a:off x="513359" y="358556"/>
            <a:ext cx="17774641" cy="63730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2554"/>
              </a:lnSpc>
            </a:pPr>
            <a:endParaRPr/>
          </a:p>
          <a:p>
            <a:pPr algn="l">
              <a:lnSpc>
                <a:spcPts val="12554"/>
              </a:lnSpc>
            </a:pPr>
            <a:r>
              <a:rPr lang="en-US" sz="8967" b="1">
                <a:solidFill>
                  <a:srgbClr val="FFFFFF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NOWA PODSTAWA PROGRAMOWA</a:t>
            </a:r>
          </a:p>
          <a:p>
            <a:pPr algn="just">
              <a:lnSpc>
                <a:spcPts val="12554"/>
              </a:lnSpc>
              <a:spcBef>
                <a:spcPct val="0"/>
              </a:spcBef>
            </a:pPr>
            <a:r>
              <a:rPr lang="en-US" sz="8967" b="1">
                <a:solidFill>
                  <a:srgbClr val="FFFFFF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REFORMA26 </a:t>
            </a:r>
          </a:p>
        </p:txBody>
      </p:sp>
      <p:sp>
        <p:nvSpPr>
          <p:cNvPr id="8" name="Freeform 8"/>
          <p:cNvSpPr/>
          <p:nvPr/>
        </p:nvSpPr>
        <p:spPr>
          <a:xfrm>
            <a:off x="7289550" y="8589377"/>
            <a:ext cx="804407" cy="804407"/>
          </a:xfrm>
          <a:custGeom>
            <a:avLst/>
            <a:gdLst/>
            <a:ahLst/>
            <a:cxnLst/>
            <a:rect l="l" t="t" r="r" b="b"/>
            <a:pathLst>
              <a:path w="804407" h="804407">
                <a:moveTo>
                  <a:pt x="0" y="0"/>
                </a:moveTo>
                <a:lnTo>
                  <a:pt x="804408" y="0"/>
                </a:lnTo>
                <a:lnTo>
                  <a:pt x="804408" y="804407"/>
                </a:lnTo>
                <a:lnTo>
                  <a:pt x="0" y="80440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3359" y="505603"/>
            <a:ext cx="4372094" cy="1292304"/>
          </a:xfrm>
          <a:custGeom>
            <a:avLst/>
            <a:gdLst/>
            <a:ahLst/>
            <a:cxnLst/>
            <a:rect l="l" t="t" r="r" b="b"/>
            <a:pathLst>
              <a:path w="4372094" h="1292304">
                <a:moveTo>
                  <a:pt x="0" y="0"/>
                </a:moveTo>
                <a:lnTo>
                  <a:pt x="4372094" y="0"/>
                </a:lnTo>
                <a:lnTo>
                  <a:pt x="4372094" y="1292304"/>
                </a:lnTo>
                <a:lnTo>
                  <a:pt x="0" y="12923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6705659" y="719320"/>
            <a:ext cx="5410141" cy="750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5880"/>
              </a:lnSpc>
              <a:spcBef>
                <a:spcPct val="0"/>
              </a:spcBef>
            </a:pPr>
            <a:r>
              <a:rPr lang="en-US" sz="4200" b="1" dirty="0">
                <a:solidFill>
                  <a:srgbClr val="607EFF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WPROWADZENIE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3359" y="2171700"/>
            <a:ext cx="16403041" cy="72143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515"/>
              </a:lnSpc>
            </a:pP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Nowa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Podstwa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Programowa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wzmacnia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założenia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reformy</a:t>
            </a:r>
            <a:endParaRPr lang="en-US" sz="3939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marL="850594" lvl="1" indent="-425297" algn="l">
              <a:lnSpc>
                <a:spcPts val="5515"/>
              </a:lnSpc>
              <a:buFont typeface="Arial"/>
              <a:buChar char="•"/>
            </a:pP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Przejście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od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przeładowanych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treści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do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podejścia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kompetencyjnego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</a:p>
          <a:p>
            <a:pPr marL="850594" lvl="1" indent="-425297" algn="l">
              <a:lnSpc>
                <a:spcPts val="5515"/>
              </a:lnSpc>
              <a:buFont typeface="Arial"/>
              <a:buChar char="•"/>
            </a:pP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Większy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nacisk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na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sprawczość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ucznia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,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uczenie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przez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działanie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i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doświadczenie</a:t>
            </a:r>
            <a:endParaRPr lang="en-US" sz="3939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marL="850594" lvl="1" indent="-425297" algn="l">
              <a:lnSpc>
                <a:spcPts val="5515"/>
              </a:lnSpc>
              <a:buFont typeface="Arial"/>
              <a:buChar char="•"/>
            </a:pP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Wzmocnienie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kompetencji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kluczowych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: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krytyczne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myślenie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,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współpraca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,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komunikacja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,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kreatywność</a:t>
            </a:r>
            <a:endParaRPr lang="en-US" sz="3939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marL="850594" lvl="1" indent="-425297" algn="l">
              <a:lnSpc>
                <a:spcPts val="5515"/>
              </a:lnSpc>
              <a:buFont typeface="Arial"/>
              <a:buChar char="•"/>
            </a:pP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Integrację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wiedzy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–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łączenie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przedmiotów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,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moduły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tematyczne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,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interdyscyplinarność</a:t>
            </a:r>
            <a:endParaRPr lang="en-US" sz="3939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algn="l">
              <a:lnSpc>
                <a:spcPts val="5515"/>
              </a:lnSpc>
            </a:pPr>
            <a:endParaRPr lang="en-US" sz="3939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algn="l">
              <a:lnSpc>
                <a:spcPts val="105"/>
              </a:lnSpc>
              <a:spcBef>
                <a:spcPct val="0"/>
              </a:spcBef>
            </a:pPr>
            <a:endParaRPr lang="en-US" sz="3939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3359" y="505603"/>
            <a:ext cx="4372094" cy="1292304"/>
          </a:xfrm>
          <a:custGeom>
            <a:avLst/>
            <a:gdLst/>
            <a:ahLst/>
            <a:cxnLst/>
            <a:rect l="l" t="t" r="r" b="b"/>
            <a:pathLst>
              <a:path w="4372094" h="1292304">
                <a:moveTo>
                  <a:pt x="0" y="0"/>
                </a:moveTo>
                <a:lnTo>
                  <a:pt x="4372094" y="0"/>
                </a:lnTo>
                <a:lnTo>
                  <a:pt x="4372094" y="1292304"/>
                </a:lnTo>
                <a:lnTo>
                  <a:pt x="0" y="12923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6705659" y="719320"/>
            <a:ext cx="5562541" cy="750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5880"/>
              </a:lnSpc>
              <a:spcBef>
                <a:spcPct val="0"/>
              </a:spcBef>
            </a:pPr>
            <a:r>
              <a:rPr lang="en-US" sz="4200" b="1" dirty="0">
                <a:solidFill>
                  <a:srgbClr val="607EFF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WPROWADZENIE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09843" y="2400300"/>
            <a:ext cx="15796958" cy="65090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515"/>
              </a:lnSpc>
            </a:pP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Nowa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Podstwa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Programowa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wzmacnia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założenia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reformy</a:t>
            </a:r>
            <a:endParaRPr lang="en-US" sz="3939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marL="850594" lvl="1" indent="-425297" algn="l">
              <a:lnSpc>
                <a:spcPts val="5515"/>
              </a:lnSpc>
              <a:buFont typeface="Arial"/>
              <a:buChar char="•"/>
            </a:pP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Wprowadza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zmiany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w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pracy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nauczyciela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, m.in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promuje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większą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autonomię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dydaktyczną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–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swobodniejszy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dobór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metod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,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kolejności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treści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i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narzędzi</a:t>
            </a:r>
            <a:endParaRPr lang="en-US" sz="3939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marL="850594" lvl="1" indent="-425297" algn="l">
              <a:lnSpc>
                <a:spcPts val="5515"/>
              </a:lnSpc>
              <a:buFont typeface="Arial"/>
              <a:buChar char="•"/>
            </a:pP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Dba o to, aby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uczeń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dostrzegł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sens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nauki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i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powiązanie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między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przedmiotami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,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angażował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się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w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uczenie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oparte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na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projektach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,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eksperymentach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i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rozwiązywaniu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problemów</a:t>
            </a:r>
            <a:endParaRPr lang="en-US" sz="3939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algn="l">
              <a:lnSpc>
                <a:spcPts val="5515"/>
              </a:lnSpc>
            </a:pPr>
            <a:endParaRPr lang="en-US" sz="3939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algn="l">
              <a:lnSpc>
                <a:spcPts val="5515"/>
              </a:lnSpc>
            </a:pPr>
            <a:endParaRPr lang="en-US" sz="3939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algn="l">
              <a:lnSpc>
                <a:spcPts val="105"/>
              </a:lnSpc>
              <a:spcBef>
                <a:spcPct val="0"/>
              </a:spcBef>
            </a:pPr>
            <a:endParaRPr lang="en-US" sz="3939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3359" y="505603"/>
            <a:ext cx="4372094" cy="1292304"/>
          </a:xfrm>
          <a:custGeom>
            <a:avLst/>
            <a:gdLst/>
            <a:ahLst/>
            <a:cxnLst/>
            <a:rect l="l" t="t" r="r" b="b"/>
            <a:pathLst>
              <a:path w="4372094" h="1292304">
                <a:moveTo>
                  <a:pt x="0" y="0"/>
                </a:moveTo>
                <a:lnTo>
                  <a:pt x="4372094" y="0"/>
                </a:lnTo>
                <a:lnTo>
                  <a:pt x="4372094" y="1292304"/>
                </a:lnTo>
                <a:lnTo>
                  <a:pt x="0" y="12923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6705659" y="719320"/>
            <a:ext cx="5333941" cy="750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5880"/>
              </a:lnSpc>
              <a:spcBef>
                <a:spcPct val="0"/>
              </a:spcBef>
            </a:pPr>
            <a:r>
              <a:rPr lang="en-US" sz="4200" b="1" dirty="0">
                <a:solidFill>
                  <a:srgbClr val="607EFF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WPROWADZENIE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59526" y="2171700"/>
            <a:ext cx="16528504" cy="62129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75"/>
              </a:lnSpc>
            </a:pP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Mazowieckie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placówki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doskonalenia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nauczycieli</a:t>
            </a:r>
            <a:endParaRPr lang="en-US" sz="3839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marL="829004" lvl="1" indent="-414502" algn="l">
              <a:lnSpc>
                <a:spcPts val="5375"/>
              </a:lnSpc>
              <a:buFont typeface="Arial"/>
              <a:buChar char="•"/>
            </a:pP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Wspierają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szkoły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i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nauczycieli</a:t>
            </a:r>
            <a:endParaRPr lang="en-US" sz="3839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marL="829004" lvl="1" indent="-414502" algn="l">
              <a:lnSpc>
                <a:spcPts val="5375"/>
              </a:lnSpc>
              <a:buFont typeface="Arial"/>
              <a:buChar char="•"/>
            </a:pP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Organizują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szkolenia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,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warsztaty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i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konsultacje</a:t>
            </a:r>
            <a:endParaRPr lang="en-US" sz="3839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marL="829004" lvl="1" indent="-414502" algn="l">
              <a:lnSpc>
                <a:spcPts val="5375"/>
              </a:lnSpc>
              <a:buFont typeface="Arial"/>
              <a:buChar char="•"/>
            </a:pP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Zapewniają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pomoc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doradców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metodycznych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,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wspierających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interpretację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treści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i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planowanie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pracy</a:t>
            </a:r>
            <a:endParaRPr lang="en-US" sz="3839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marL="829004" lvl="1" indent="-414502" algn="l">
              <a:lnSpc>
                <a:spcPts val="5375"/>
              </a:lnSpc>
              <a:buFont typeface="Arial"/>
              <a:buChar char="•"/>
            </a:pP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Organizują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sieci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współpracy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i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budują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środowisko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wymiany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doświadczeń</a:t>
            </a:r>
            <a:endParaRPr lang="en-US" sz="3839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marL="829004" lvl="1" indent="-414502" algn="l">
              <a:lnSpc>
                <a:spcPts val="5375"/>
              </a:lnSpc>
              <a:buFont typeface="Arial"/>
              <a:buChar char="•"/>
            </a:pP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Pomagają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szkołom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w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procesie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uczenia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się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,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rozwoju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i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adaptacji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do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nowych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wyzwań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edukacyjnych</a:t>
            </a:r>
            <a:endParaRPr lang="en-US" sz="3839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algn="l">
              <a:lnSpc>
                <a:spcPts val="105"/>
              </a:lnSpc>
              <a:spcBef>
                <a:spcPct val="0"/>
              </a:spcBef>
            </a:pPr>
            <a:endParaRPr lang="en-US" sz="3839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56960" y="586178"/>
            <a:ext cx="5619444" cy="1660996"/>
          </a:xfrm>
          <a:custGeom>
            <a:avLst/>
            <a:gdLst/>
            <a:ahLst/>
            <a:cxnLst/>
            <a:rect l="l" t="t" r="r" b="b"/>
            <a:pathLst>
              <a:path w="5619444" h="1660996">
                <a:moveTo>
                  <a:pt x="0" y="0"/>
                </a:moveTo>
                <a:lnTo>
                  <a:pt x="5619444" y="0"/>
                </a:lnTo>
                <a:lnTo>
                  <a:pt x="5619444" y="1660996"/>
                </a:lnTo>
                <a:lnTo>
                  <a:pt x="0" y="166099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845297" y="2909331"/>
            <a:ext cx="15204009" cy="11749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262"/>
              </a:lnSpc>
            </a:pPr>
            <a:r>
              <a:rPr lang="en-US" sz="6615" b="1">
                <a:solidFill>
                  <a:srgbClr val="607EFF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EDUKACJA WCZESNOSZKOLNA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3359" y="505603"/>
            <a:ext cx="4372094" cy="1292304"/>
          </a:xfrm>
          <a:custGeom>
            <a:avLst/>
            <a:gdLst/>
            <a:ahLst/>
            <a:cxnLst/>
            <a:rect l="l" t="t" r="r" b="b"/>
            <a:pathLst>
              <a:path w="4372094" h="1292304">
                <a:moveTo>
                  <a:pt x="0" y="0"/>
                </a:moveTo>
                <a:lnTo>
                  <a:pt x="4372094" y="0"/>
                </a:lnTo>
                <a:lnTo>
                  <a:pt x="4372094" y="1292304"/>
                </a:lnTo>
                <a:lnTo>
                  <a:pt x="0" y="12923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513359" y="2631287"/>
            <a:ext cx="8630641" cy="74836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72915" lvl="1" indent="-336457" algn="l">
              <a:lnSpc>
                <a:spcPts val="4363"/>
              </a:lnSpc>
              <a:buFont typeface="Arial"/>
              <a:buChar char="•"/>
            </a:pPr>
            <a:r>
              <a:rPr lang="en-US" sz="3116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Kształcenie zintegrowane, stałe bloki edukacyjne</a:t>
            </a:r>
          </a:p>
          <a:p>
            <a:pPr marL="672915" lvl="1" indent="-336457" algn="l">
              <a:lnSpc>
                <a:spcPts val="4363"/>
              </a:lnSpc>
              <a:buFont typeface="Arial"/>
              <a:buChar char="•"/>
            </a:pPr>
            <a:r>
              <a:rPr lang="en-US" sz="3116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Wiedza oraz podstawowe umiejętności</a:t>
            </a:r>
          </a:p>
          <a:p>
            <a:pPr algn="l">
              <a:lnSpc>
                <a:spcPts val="4083"/>
              </a:lnSpc>
            </a:pPr>
            <a:endParaRPr lang="en-US" sz="3116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marL="669289" lvl="1" indent="-334645" algn="l">
              <a:lnSpc>
                <a:spcPts val="4339"/>
              </a:lnSpc>
              <a:buFont typeface="Arial"/>
              <a:buChar char="•"/>
            </a:pPr>
            <a:r>
              <a:rPr lang="en-US" sz="3099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Szczegółowe wymagania, mała swoboda interpretacji</a:t>
            </a:r>
          </a:p>
          <a:p>
            <a:pPr algn="l">
              <a:lnSpc>
                <a:spcPts val="1260"/>
              </a:lnSpc>
            </a:pPr>
            <a:endParaRPr lang="en-US" sz="3099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marL="669289" lvl="1" indent="-334645" algn="l">
              <a:lnSpc>
                <a:spcPts val="4339"/>
              </a:lnSpc>
              <a:buFont typeface="Arial"/>
              <a:buChar char="•"/>
            </a:pPr>
            <a:r>
              <a:rPr lang="en-US" sz="3099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Niespójność między wymaganiami       a narzędziami</a:t>
            </a:r>
          </a:p>
          <a:p>
            <a:pPr marL="669289" lvl="1" indent="-334645" algn="l">
              <a:lnSpc>
                <a:spcPts val="4339"/>
              </a:lnSpc>
              <a:buFont typeface="Arial"/>
              <a:buChar char="•"/>
            </a:pPr>
            <a:r>
              <a:rPr lang="en-US" sz="3099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Ograniczona integracja treści  między  obszarami</a:t>
            </a:r>
          </a:p>
          <a:p>
            <a:pPr marL="669289" lvl="1" indent="-334645" algn="l">
              <a:lnSpc>
                <a:spcPts val="4339"/>
              </a:lnSpc>
              <a:buFont typeface="Arial"/>
              <a:buChar char="•"/>
            </a:pPr>
            <a:r>
              <a:rPr lang="en-US" sz="3099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Uczeń - odbiorca treści</a:t>
            </a:r>
          </a:p>
          <a:p>
            <a:pPr algn="l">
              <a:lnSpc>
                <a:spcPts val="4363"/>
              </a:lnSpc>
            </a:pPr>
            <a:endParaRPr lang="en-US" sz="3099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algn="l">
              <a:lnSpc>
                <a:spcPts val="6462"/>
              </a:lnSpc>
              <a:spcBef>
                <a:spcPct val="0"/>
              </a:spcBef>
            </a:pPr>
            <a:endParaRPr lang="en-US" sz="3099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9178589" y="2631287"/>
            <a:ext cx="8923500" cy="7287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73608" lvl="1" indent="-336804" algn="l">
              <a:lnSpc>
                <a:spcPts val="4367"/>
              </a:lnSpc>
              <a:buFont typeface="Arial"/>
              <a:buChar char="•"/>
            </a:pPr>
            <a:r>
              <a:rPr lang="en-US" sz="3119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Moduły tematyczne, elastyczne łączenie treści</a:t>
            </a:r>
          </a:p>
          <a:p>
            <a:pPr marL="669056" lvl="1" indent="-334528" algn="l">
              <a:lnSpc>
                <a:spcPts val="4338"/>
              </a:lnSpc>
              <a:buFont typeface="Arial"/>
              <a:buChar char="•"/>
            </a:pPr>
            <a:r>
              <a:rPr lang="en-US" sz="3098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Kompetencje kluczowe, myślenie krytyczne, sprawczość</a:t>
            </a:r>
          </a:p>
          <a:p>
            <a:pPr marL="669056" lvl="1" indent="-334528" algn="l">
              <a:lnSpc>
                <a:spcPts val="4338"/>
              </a:lnSpc>
              <a:buFont typeface="Arial"/>
              <a:buChar char="•"/>
            </a:pPr>
            <a:r>
              <a:rPr lang="en-US" sz="3098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Ramowe zapisy, większa autonomia nauczyciela</a:t>
            </a:r>
          </a:p>
          <a:p>
            <a:pPr marL="669056" lvl="1" indent="-334528" algn="l">
              <a:lnSpc>
                <a:spcPts val="4338"/>
              </a:lnSpc>
              <a:buFont typeface="Arial"/>
              <a:buChar char="•"/>
            </a:pPr>
            <a:r>
              <a:rPr lang="en-US" sz="3098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Jasne cele to łatwiejsza diagnoza            i monitorowanie postępów</a:t>
            </a:r>
          </a:p>
          <a:p>
            <a:pPr marL="669056" lvl="1" indent="-334528" algn="l">
              <a:lnSpc>
                <a:spcPts val="4338"/>
              </a:lnSpc>
              <a:buFont typeface="Arial"/>
              <a:buChar char="•"/>
            </a:pPr>
            <a:r>
              <a:rPr lang="en-US" sz="3098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Silna integracja kompetencji </a:t>
            </a:r>
          </a:p>
          <a:p>
            <a:pPr algn="l">
              <a:lnSpc>
                <a:spcPts val="4338"/>
              </a:lnSpc>
            </a:pPr>
            <a:r>
              <a:rPr lang="en-US" sz="3098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     i modułów tematycznych</a:t>
            </a:r>
          </a:p>
          <a:p>
            <a:pPr marL="669056" lvl="1" indent="-334528" algn="l">
              <a:lnSpc>
                <a:spcPts val="4338"/>
              </a:lnSpc>
              <a:buFont typeface="Arial"/>
              <a:buChar char="•"/>
            </a:pPr>
            <a:r>
              <a:rPr lang="en-US" sz="3098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Uczeń - aktywny uczestnik, twórca, badacz</a:t>
            </a:r>
          </a:p>
          <a:p>
            <a:pPr algn="l">
              <a:lnSpc>
                <a:spcPts val="6054"/>
              </a:lnSpc>
              <a:spcBef>
                <a:spcPct val="0"/>
              </a:spcBef>
            </a:pPr>
            <a:endParaRPr lang="en-US" sz="3098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513359" y="1693132"/>
            <a:ext cx="7315771" cy="700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15"/>
              </a:lnSpc>
              <a:spcBef>
                <a:spcPct val="0"/>
              </a:spcBef>
            </a:pPr>
            <a:r>
              <a:rPr lang="en-US" sz="3939" b="1">
                <a:solidFill>
                  <a:srgbClr val="00A686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PODSTAWA 2017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943529" y="1693132"/>
            <a:ext cx="7315771" cy="700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15"/>
              </a:lnSpc>
              <a:spcBef>
                <a:spcPct val="0"/>
              </a:spcBef>
            </a:pPr>
            <a:r>
              <a:rPr lang="en-US" sz="3939" b="1">
                <a:solidFill>
                  <a:srgbClr val="00A686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PODSTAWA 2026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3359" y="505603"/>
            <a:ext cx="4372094" cy="1292304"/>
          </a:xfrm>
          <a:custGeom>
            <a:avLst/>
            <a:gdLst/>
            <a:ahLst/>
            <a:cxnLst/>
            <a:rect l="l" t="t" r="r" b="b"/>
            <a:pathLst>
              <a:path w="4372094" h="1292304">
                <a:moveTo>
                  <a:pt x="0" y="0"/>
                </a:moveTo>
                <a:lnTo>
                  <a:pt x="4372094" y="0"/>
                </a:lnTo>
                <a:lnTo>
                  <a:pt x="4372094" y="1292304"/>
                </a:lnTo>
                <a:lnTo>
                  <a:pt x="0" y="12923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5839048" y="719320"/>
            <a:ext cx="7267352" cy="750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 b="1" dirty="0">
                <a:solidFill>
                  <a:srgbClr val="607EFF"/>
                </a:solidFill>
                <a:latin typeface="Objectivity 2 Bold"/>
                <a:ea typeface="Objectivity 2 Bold"/>
                <a:cs typeface="Objectivity 2 Bold"/>
                <a:sym typeface="Objectivity 2 Bold"/>
              </a:rPr>
              <a:t>KORZYŚCI DLA UCZNIA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3359" y="2146497"/>
            <a:ext cx="17005228" cy="71120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77240" lvl="1" indent="-388620" algn="l">
              <a:lnSpc>
                <a:spcPts val="5040"/>
              </a:lnSpc>
              <a:buFont typeface="Arial"/>
              <a:buChar char="•"/>
            </a:pPr>
            <a:r>
              <a:rPr lang="en-US" sz="3600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Więcej</a:t>
            </a:r>
            <a:r>
              <a:rPr lang="en-US" sz="3600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sensu </a:t>
            </a:r>
            <a:r>
              <a:rPr lang="en-US" sz="3600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i</a:t>
            </a:r>
            <a:r>
              <a:rPr lang="en-US" sz="3600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powiązań</a:t>
            </a:r>
            <a:r>
              <a:rPr lang="en-US" sz="3600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— </a:t>
            </a:r>
            <a:r>
              <a:rPr lang="en-US" sz="3600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moduły</a:t>
            </a:r>
            <a:r>
              <a:rPr lang="en-US" sz="3600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tematyczne</a:t>
            </a:r>
            <a:r>
              <a:rPr lang="en-US" sz="3600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pomagają</a:t>
            </a:r>
            <a:r>
              <a:rPr lang="en-US" sz="3600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rozumieć</a:t>
            </a:r>
            <a:r>
              <a:rPr lang="en-US" sz="3600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świat</a:t>
            </a:r>
            <a:r>
              <a:rPr lang="en-US" sz="3600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, a </a:t>
            </a:r>
            <a:r>
              <a:rPr lang="en-US" sz="3600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nie</a:t>
            </a:r>
            <a:r>
              <a:rPr lang="en-US" sz="3600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tylko</a:t>
            </a:r>
            <a:r>
              <a:rPr lang="en-US" sz="3600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zapamiętywać</a:t>
            </a:r>
            <a:endParaRPr lang="en-US" sz="3600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marL="777240" lvl="1" indent="-388620" algn="l">
              <a:lnSpc>
                <a:spcPts val="5040"/>
              </a:lnSpc>
              <a:buFont typeface="Arial"/>
              <a:buChar char="•"/>
            </a:pPr>
            <a:r>
              <a:rPr lang="en-US" sz="3600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Większa</a:t>
            </a:r>
            <a:r>
              <a:rPr lang="en-US" sz="3600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sprawczość</a:t>
            </a:r>
            <a:r>
              <a:rPr lang="en-US" sz="3600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— </a:t>
            </a:r>
            <a:r>
              <a:rPr lang="en-US" sz="3600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uczeń</a:t>
            </a:r>
            <a:r>
              <a:rPr lang="en-US" sz="3600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częściej</a:t>
            </a:r>
            <a:r>
              <a:rPr lang="en-US" sz="3600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decyduje</a:t>
            </a:r>
            <a:r>
              <a:rPr lang="en-US" sz="3600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, </a:t>
            </a:r>
            <a:r>
              <a:rPr lang="en-US" sz="3600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bada</a:t>
            </a:r>
            <a:r>
              <a:rPr lang="en-US" sz="3600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, </a:t>
            </a:r>
            <a:r>
              <a:rPr lang="en-US" sz="3600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tworzy</a:t>
            </a:r>
            <a:r>
              <a:rPr lang="en-US" sz="3600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, </a:t>
            </a:r>
            <a:r>
              <a:rPr lang="en-US" sz="3600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działa</a:t>
            </a:r>
            <a:endParaRPr lang="en-US" sz="3600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marL="777240" lvl="1" indent="-388620" algn="l">
              <a:lnSpc>
                <a:spcPts val="5040"/>
              </a:lnSpc>
              <a:buFont typeface="Arial"/>
              <a:buChar char="•"/>
            </a:pPr>
            <a:r>
              <a:rPr lang="en-US" sz="3600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Lepsze</a:t>
            </a:r>
            <a:r>
              <a:rPr lang="en-US" sz="3600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przygotowanie</a:t>
            </a:r>
            <a:r>
              <a:rPr lang="en-US" sz="3600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do </a:t>
            </a:r>
            <a:r>
              <a:rPr lang="en-US" sz="3600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przyszłości</a:t>
            </a:r>
            <a:r>
              <a:rPr lang="en-US" sz="3600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— </a:t>
            </a:r>
            <a:r>
              <a:rPr lang="en-US" sz="3600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rozwija</a:t>
            </a:r>
            <a:r>
              <a:rPr lang="en-US" sz="3600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kompetencje</a:t>
            </a:r>
            <a:r>
              <a:rPr lang="en-US" sz="3600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, </a:t>
            </a:r>
            <a:r>
              <a:rPr lang="en-US" sz="3600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które</a:t>
            </a:r>
            <a:r>
              <a:rPr lang="en-US" sz="3600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naprawdę</a:t>
            </a:r>
            <a:r>
              <a:rPr lang="en-US" sz="3600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przydadzą</a:t>
            </a:r>
            <a:r>
              <a:rPr lang="en-US" sz="3600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się</a:t>
            </a:r>
            <a:r>
              <a:rPr lang="en-US" sz="3600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w </a:t>
            </a:r>
            <a:r>
              <a:rPr lang="en-US" sz="3600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życiu</a:t>
            </a:r>
            <a:r>
              <a:rPr lang="en-US" sz="3600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,   np.: </a:t>
            </a:r>
            <a:r>
              <a:rPr lang="en-US" sz="3600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komunikacja</a:t>
            </a:r>
            <a:r>
              <a:rPr lang="en-US" sz="3600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, </a:t>
            </a:r>
            <a:r>
              <a:rPr lang="en-US" sz="3600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współpraca</a:t>
            </a:r>
            <a:r>
              <a:rPr lang="en-US" sz="3600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, </a:t>
            </a:r>
            <a:r>
              <a:rPr lang="en-US" sz="3600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krytyczne</a:t>
            </a:r>
            <a:r>
              <a:rPr lang="en-US" sz="3600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myślenie</a:t>
            </a:r>
            <a:endParaRPr lang="en-US" sz="3600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marL="777240" lvl="1" indent="-388620" algn="l">
              <a:lnSpc>
                <a:spcPts val="5040"/>
              </a:lnSpc>
              <a:buFont typeface="Arial"/>
              <a:buChar char="•"/>
            </a:pPr>
            <a:r>
              <a:rPr lang="en-US" sz="3600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Mniej</a:t>
            </a:r>
            <a:r>
              <a:rPr lang="en-US" sz="3600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przeciążenia</a:t>
            </a:r>
            <a:r>
              <a:rPr lang="en-US" sz="3600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— </a:t>
            </a:r>
            <a:r>
              <a:rPr lang="en-US" sz="3600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mniej</a:t>
            </a:r>
            <a:r>
              <a:rPr lang="en-US" sz="3600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szczegółowych</a:t>
            </a:r>
            <a:r>
              <a:rPr lang="en-US" sz="3600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treści</a:t>
            </a:r>
            <a:r>
              <a:rPr lang="en-US" sz="3600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, </a:t>
            </a:r>
            <a:r>
              <a:rPr lang="en-US" sz="3600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więcej</a:t>
            </a:r>
            <a:r>
              <a:rPr lang="en-US" sz="3600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czasu</a:t>
            </a:r>
            <a:r>
              <a:rPr lang="en-US" sz="3600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na</a:t>
            </a:r>
            <a:r>
              <a:rPr lang="en-US" sz="3600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zrozumienie</a:t>
            </a:r>
            <a:endParaRPr lang="en-US" sz="3600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marL="777240" lvl="1" indent="-388620" algn="l">
              <a:lnSpc>
                <a:spcPts val="5040"/>
              </a:lnSpc>
              <a:buFont typeface="Arial"/>
              <a:buChar char="•"/>
            </a:pPr>
            <a:r>
              <a:rPr lang="en-US" sz="3600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Silniejsze</a:t>
            </a:r>
            <a:r>
              <a:rPr lang="en-US" sz="3600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zaangażowanie</a:t>
            </a:r>
            <a:r>
              <a:rPr lang="en-US" sz="3600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— </a:t>
            </a:r>
            <a:r>
              <a:rPr lang="en-US" sz="3600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nauka</a:t>
            </a:r>
            <a:r>
              <a:rPr lang="en-US" sz="3600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staje</a:t>
            </a:r>
            <a:r>
              <a:rPr lang="en-US" sz="3600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się</a:t>
            </a:r>
            <a:r>
              <a:rPr lang="en-US" sz="3600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ciekawsza</a:t>
            </a:r>
            <a:r>
              <a:rPr lang="en-US" sz="3600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, </a:t>
            </a:r>
            <a:r>
              <a:rPr lang="en-US" sz="3600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bo</a:t>
            </a:r>
            <a:r>
              <a:rPr lang="en-US" sz="3600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łączy</a:t>
            </a:r>
            <a:r>
              <a:rPr lang="en-US" sz="3600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różne</a:t>
            </a:r>
            <a:r>
              <a:rPr lang="en-US" sz="3600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obszary</a:t>
            </a:r>
            <a:r>
              <a:rPr lang="en-US" sz="3600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i</a:t>
            </a:r>
            <a:r>
              <a:rPr lang="en-US" sz="3600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realne</a:t>
            </a:r>
            <a:r>
              <a:rPr lang="en-US" sz="3600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problemy</a:t>
            </a:r>
            <a:endParaRPr lang="en-US" sz="3600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algn="l">
              <a:lnSpc>
                <a:spcPts val="5799"/>
              </a:lnSpc>
              <a:spcBef>
                <a:spcPct val="0"/>
              </a:spcBef>
            </a:pPr>
            <a:endParaRPr lang="en-US" sz="3600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3359" y="505603"/>
            <a:ext cx="4372094" cy="1292304"/>
          </a:xfrm>
          <a:custGeom>
            <a:avLst/>
            <a:gdLst/>
            <a:ahLst/>
            <a:cxnLst/>
            <a:rect l="l" t="t" r="r" b="b"/>
            <a:pathLst>
              <a:path w="4372094" h="1292304">
                <a:moveTo>
                  <a:pt x="0" y="0"/>
                </a:moveTo>
                <a:lnTo>
                  <a:pt x="4372094" y="0"/>
                </a:lnTo>
                <a:lnTo>
                  <a:pt x="4372094" y="1292304"/>
                </a:lnTo>
                <a:lnTo>
                  <a:pt x="0" y="12923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5638800" y="776470"/>
            <a:ext cx="8737814" cy="750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 b="1" dirty="0">
                <a:solidFill>
                  <a:srgbClr val="607EFF"/>
                </a:solidFill>
                <a:latin typeface="Objectivity 2 Bold"/>
                <a:ea typeface="Objectivity 2 Bold"/>
                <a:cs typeface="Objectivity 2 Bold"/>
                <a:sym typeface="Objectivity 2 Bold"/>
              </a:rPr>
              <a:t>KORZYŚCI DLA NAUCZYCIELA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3359" y="2190827"/>
            <a:ext cx="15857867" cy="70674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77899" lvl="1" indent="-388950" algn="l">
              <a:lnSpc>
                <a:spcPts val="5044"/>
              </a:lnSpc>
              <a:buFont typeface="Arial"/>
              <a:buChar char="•"/>
            </a:pPr>
            <a:r>
              <a:rPr lang="en-US" sz="3603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Większa</a:t>
            </a:r>
            <a:r>
              <a:rPr lang="en-US" sz="3603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603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autonomia</a:t>
            </a:r>
            <a:r>
              <a:rPr lang="en-US" sz="3603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— </a:t>
            </a:r>
            <a:r>
              <a:rPr lang="en-US" sz="3603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elastyczna</a:t>
            </a:r>
            <a:r>
              <a:rPr lang="en-US" sz="3603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603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podstawa</a:t>
            </a:r>
            <a:r>
              <a:rPr lang="en-US" sz="3603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603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pozwala</a:t>
            </a:r>
            <a:r>
              <a:rPr lang="en-US" sz="3603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603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dopasować</a:t>
            </a:r>
            <a:r>
              <a:rPr lang="en-US" sz="3603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603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treści</a:t>
            </a:r>
            <a:r>
              <a:rPr lang="en-US" sz="3603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do </a:t>
            </a:r>
            <a:r>
              <a:rPr lang="en-US" sz="3603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klasy</a:t>
            </a:r>
            <a:r>
              <a:rPr lang="en-US" sz="3603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, </a:t>
            </a:r>
            <a:r>
              <a:rPr lang="en-US" sz="3603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kontekstu</a:t>
            </a:r>
            <a:r>
              <a:rPr lang="en-US" sz="3603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603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i</a:t>
            </a:r>
            <a:r>
              <a:rPr lang="en-US" sz="3603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603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stylu</a:t>
            </a:r>
            <a:r>
              <a:rPr lang="en-US" sz="3603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603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pracy</a:t>
            </a:r>
            <a:endParaRPr lang="en-US" sz="3603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marL="777899" lvl="1" indent="-388950" algn="l">
              <a:lnSpc>
                <a:spcPts val="5044"/>
              </a:lnSpc>
              <a:buFont typeface="Arial"/>
              <a:buChar char="•"/>
            </a:pPr>
            <a:r>
              <a:rPr lang="en-US" sz="3603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Łatwiejsza</a:t>
            </a:r>
            <a:r>
              <a:rPr lang="en-US" sz="3603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603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diagnoza</a:t>
            </a:r>
            <a:r>
              <a:rPr lang="en-US" sz="3603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— </a:t>
            </a:r>
            <a:r>
              <a:rPr lang="en-US" sz="3603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jasne</a:t>
            </a:r>
            <a:r>
              <a:rPr lang="en-US" sz="3603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603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cele</a:t>
            </a:r>
            <a:r>
              <a:rPr lang="en-US" sz="3603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603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i</a:t>
            </a:r>
            <a:r>
              <a:rPr lang="en-US" sz="3603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603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kompetencje</a:t>
            </a:r>
            <a:r>
              <a:rPr lang="en-US" sz="3603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603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ułatwiają</a:t>
            </a:r>
            <a:r>
              <a:rPr lang="en-US" sz="3603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603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ocenianie</a:t>
            </a:r>
            <a:r>
              <a:rPr lang="en-US" sz="3603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603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i</a:t>
            </a:r>
            <a:r>
              <a:rPr lang="en-US" sz="3603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603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planowanie</a:t>
            </a:r>
            <a:r>
              <a:rPr lang="en-US" sz="3603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603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działań</a:t>
            </a:r>
            <a:endParaRPr lang="en-US" sz="3603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marL="777899" lvl="1" indent="-388950" algn="l">
              <a:lnSpc>
                <a:spcPts val="5044"/>
              </a:lnSpc>
              <a:buFont typeface="Arial"/>
              <a:buChar char="•"/>
            </a:pPr>
            <a:r>
              <a:rPr lang="en-US" sz="3603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Mniej</a:t>
            </a:r>
            <a:r>
              <a:rPr lang="en-US" sz="3603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„</a:t>
            </a:r>
            <a:r>
              <a:rPr lang="en-US" sz="3603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odhaczania</a:t>
            </a:r>
            <a:r>
              <a:rPr lang="en-US" sz="3603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603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treści</a:t>
            </a:r>
            <a:r>
              <a:rPr lang="en-US" sz="3603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” — </a:t>
            </a:r>
            <a:r>
              <a:rPr lang="en-US" sz="3603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więcej</a:t>
            </a:r>
            <a:r>
              <a:rPr lang="en-US" sz="3603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603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przestrzeni</a:t>
            </a:r>
            <a:r>
              <a:rPr lang="en-US" sz="3603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603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na</a:t>
            </a:r>
            <a:r>
              <a:rPr lang="en-US" sz="3603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603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metody</a:t>
            </a:r>
            <a:r>
              <a:rPr lang="en-US" sz="3603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603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aktywizujące</a:t>
            </a:r>
            <a:r>
              <a:rPr lang="en-US" sz="3603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, </a:t>
            </a:r>
            <a:r>
              <a:rPr lang="en-US" sz="3603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projekty</a:t>
            </a:r>
            <a:r>
              <a:rPr lang="en-US" sz="3603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, </a:t>
            </a:r>
            <a:r>
              <a:rPr lang="en-US" sz="3603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pracę</a:t>
            </a:r>
            <a:r>
              <a:rPr lang="en-US" sz="3603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w </a:t>
            </a:r>
            <a:r>
              <a:rPr lang="en-US" sz="3603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grupach</a:t>
            </a:r>
            <a:endParaRPr lang="en-US" sz="3603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marL="777899" lvl="1" indent="-388950" algn="l">
              <a:lnSpc>
                <a:spcPts val="5044"/>
              </a:lnSpc>
              <a:buFont typeface="Arial"/>
              <a:buChar char="•"/>
            </a:pPr>
            <a:r>
              <a:rPr lang="en-US" sz="3603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Spójność</a:t>
            </a:r>
            <a:r>
              <a:rPr lang="en-US" sz="3603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603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między</a:t>
            </a:r>
            <a:r>
              <a:rPr lang="en-US" sz="3603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603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obszarami</a:t>
            </a:r>
            <a:r>
              <a:rPr lang="en-US" sz="3603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— </a:t>
            </a:r>
            <a:r>
              <a:rPr lang="en-US" sz="3603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moduły</a:t>
            </a:r>
            <a:r>
              <a:rPr lang="en-US" sz="3603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603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ułatwiają</a:t>
            </a:r>
            <a:r>
              <a:rPr lang="en-US" sz="3603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603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integrację</a:t>
            </a:r>
            <a:r>
              <a:rPr lang="en-US" sz="3603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603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działań</a:t>
            </a:r>
            <a:r>
              <a:rPr lang="en-US" sz="3603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603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i</a:t>
            </a:r>
            <a:r>
              <a:rPr lang="en-US" sz="3603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603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planowanie</a:t>
            </a:r>
            <a:r>
              <a:rPr lang="en-US" sz="3603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603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pracy</a:t>
            </a:r>
            <a:r>
              <a:rPr lang="en-US" sz="3603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603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rocznej</a:t>
            </a:r>
            <a:endParaRPr lang="en-US" sz="3603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marL="777899" lvl="1" indent="-388950" algn="l">
              <a:lnSpc>
                <a:spcPts val="5044"/>
              </a:lnSpc>
              <a:buFont typeface="Arial"/>
              <a:buChar char="•"/>
            </a:pPr>
            <a:r>
              <a:rPr lang="en-US" sz="3603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Większa</a:t>
            </a:r>
            <a:r>
              <a:rPr lang="en-US" sz="3603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603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satysfakcja</a:t>
            </a:r>
            <a:r>
              <a:rPr lang="en-US" sz="3603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z </a:t>
            </a:r>
            <a:r>
              <a:rPr lang="en-US" sz="3603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pracy</a:t>
            </a:r>
            <a:r>
              <a:rPr lang="en-US" sz="3603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— </a:t>
            </a:r>
            <a:r>
              <a:rPr lang="en-US" sz="3603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nauczyciel</a:t>
            </a:r>
            <a:r>
              <a:rPr lang="en-US" sz="3603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603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może</a:t>
            </a:r>
            <a:r>
              <a:rPr lang="en-US" sz="3603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603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tworzyć</a:t>
            </a:r>
            <a:r>
              <a:rPr lang="en-US" sz="3603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, </a:t>
            </a:r>
            <a:r>
              <a:rPr lang="en-US" sz="3603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łączyć</a:t>
            </a:r>
            <a:r>
              <a:rPr lang="en-US" sz="3603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, </a:t>
            </a:r>
            <a:r>
              <a:rPr lang="en-US" sz="3603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eksperymentować</a:t>
            </a:r>
            <a:r>
              <a:rPr lang="en-US" sz="3603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, a </a:t>
            </a:r>
            <a:r>
              <a:rPr lang="en-US" sz="3603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nie</a:t>
            </a:r>
            <a:r>
              <a:rPr lang="en-US" sz="3603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603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tylko</a:t>
            </a:r>
            <a:r>
              <a:rPr lang="en-US" sz="3603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603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realizować</a:t>
            </a:r>
            <a:r>
              <a:rPr lang="en-US" sz="3603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603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listę</a:t>
            </a:r>
            <a:r>
              <a:rPr lang="en-US" sz="3603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603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punktów</a:t>
            </a:r>
            <a:endParaRPr lang="en-US" sz="3603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algn="l">
              <a:lnSpc>
                <a:spcPts val="5464"/>
              </a:lnSpc>
              <a:spcBef>
                <a:spcPct val="0"/>
              </a:spcBef>
            </a:pPr>
            <a:endParaRPr lang="en-US" sz="3603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56960" y="586178"/>
            <a:ext cx="5619444" cy="1660996"/>
          </a:xfrm>
          <a:custGeom>
            <a:avLst/>
            <a:gdLst/>
            <a:ahLst/>
            <a:cxnLst/>
            <a:rect l="l" t="t" r="r" b="b"/>
            <a:pathLst>
              <a:path w="5619444" h="1660996">
                <a:moveTo>
                  <a:pt x="0" y="0"/>
                </a:moveTo>
                <a:lnTo>
                  <a:pt x="5619444" y="0"/>
                </a:lnTo>
                <a:lnTo>
                  <a:pt x="5619444" y="1660996"/>
                </a:lnTo>
                <a:lnTo>
                  <a:pt x="0" y="166099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845297" y="2909331"/>
            <a:ext cx="15204009" cy="23465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262"/>
              </a:lnSpc>
            </a:pPr>
            <a:r>
              <a:rPr lang="en-US" sz="6615" b="1">
                <a:solidFill>
                  <a:srgbClr val="607EFF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OFERTY OŚRODKÓW DOSKONALENIA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3359" y="505603"/>
            <a:ext cx="4372094" cy="1292304"/>
          </a:xfrm>
          <a:custGeom>
            <a:avLst/>
            <a:gdLst/>
            <a:ahLst/>
            <a:cxnLst/>
            <a:rect l="l" t="t" r="r" b="b"/>
            <a:pathLst>
              <a:path w="4372094" h="1292304">
                <a:moveTo>
                  <a:pt x="0" y="0"/>
                </a:moveTo>
                <a:lnTo>
                  <a:pt x="4372094" y="0"/>
                </a:lnTo>
                <a:lnTo>
                  <a:pt x="4372094" y="1292304"/>
                </a:lnTo>
                <a:lnTo>
                  <a:pt x="0" y="12923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548283" y="2664648"/>
            <a:ext cx="13628178" cy="6712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48173" lvl="1" indent="-374086" algn="l">
              <a:lnSpc>
                <a:spcPts val="4851"/>
              </a:lnSpc>
              <a:buFont typeface="Arial"/>
              <a:buChar char="•"/>
            </a:pPr>
            <a:r>
              <a:rPr lang="en-US" sz="3465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Realizacja kierunków polityki oświatowej państwa</a:t>
            </a:r>
          </a:p>
          <a:p>
            <a:pPr marL="748173" lvl="1" indent="-374086" algn="l">
              <a:lnSpc>
                <a:spcPts val="4851"/>
              </a:lnSpc>
              <a:buFont typeface="Arial"/>
              <a:buChar char="•"/>
            </a:pPr>
            <a:r>
              <a:rPr lang="en-US" sz="3465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Wdrażanie Reformy26. Kompas Jutra</a:t>
            </a:r>
          </a:p>
          <a:p>
            <a:pPr marL="748173" lvl="1" indent="-374086" algn="l">
              <a:lnSpc>
                <a:spcPts val="4851"/>
              </a:lnSpc>
              <a:buFont typeface="Arial"/>
              <a:buChar char="•"/>
            </a:pPr>
            <a:r>
              <a:rPr lang="en-US" sz="3465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Różne formy doskonalenia zawodowego nauczycieli stacjonarnie i on-line</a:t>
            </a:r>
          </a:p>
          <a:p>
            <a:pPr marL="748173" lvl="1" indent="-374086" algn="l">
              <a:lnSpc>
                <a:spcPts val="4851"/>
              </a:lnSpc>
              <a:buFont typeface="Arial"/>
              <a:buChar char="•"/>
            </a:pPr>
            <a:r>
              <a:rPr lang="en-US" sz="3465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Konsultacje</a:t>
            </a:r>
          </a:p>
          <a:p>
            <a:pPr marL="748173" lvl="1" indent="-374086" algn="l">
              <a:lnSpc>
                <a:spcPts val="4851"/>
              </a:lnSpc>
              <a:buFont typeface="Arial"/>
              <a:buChar char="•"/>
            </a:pPr>
            <a:r>
              <a:rPr lang="en-US" sz="3465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Wspomaganie, indywidualne wspieranie nauczycieli        w organizacji procesu dydaktycznego i wprowadzaniu zmian</a:t>
            </a:r>
          </a:p>
          <a:p>
            <a:pPr marL="748173" lvl="1" indent="-374086" algn="l">
              <a:lnSpc>
                <a:spcPts val="4851"/>
              </a:lnSpc>
              <a:buFont typeface="Arial"/>
              <a:buChar char="•"/>
            </a:pPr>
            <a:r>
              <a:rPr lang="en-US" sz="3465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Profesjonalna kadra i doświadczenie</a:t>
            </a:r>
          </a:p>
          <a:p>
            <a:pPr algn="l">
              <a:lnSpc>
                <a:spcPts val="4851"/>
              </a:lnSpc>
            </a:pPr>
            <a:endParaRPr lang="en-US" sz="3465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algn="ctr">
              <a:lnSpc>
                <a:spcPts val="4851"/>
              </a:lnSpc>
            </a:pPr>
            <a:r>
              <a:rPr lang="en-US" sz="3465" b="1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ROZWÓJ, WSPARCIE, INSPIRACJA</a:t>
            </a:r>
          </a:p>
        </p:txBody>
      </p:sp>
      <p:sp>
        <p:nvSpPr>
          <p:cNvPr id="4" name="Freeform 4"/>
          <p:cNvSpPr/>
          <p:nvPr/>
        </p:nvSpPr>
        <p:spPr>
          <a:xfrm>
            <a:off x="14758042" y="6729822"/>
            <a:ext cx="2182773" cy="2308282"/>
          </a:xfrm>
          <a:custGeom>
            <a:avLst/>
            <a:gdLst/>
            <a:ahLst/>
            <a:cxnLst/>
            <a:rect l="l" t="t" r="r" b="b"/>
            <a:pathLst>
              <a:path w="2182773" h="2308282">
                <a:moveTo>
                  <a:pt x="0" y="0"/>
                </a:moveTo>
                <a:lnTo>
                  <a:pt x="2182773" y="0"/>
                </a:lnTo>
                <a:lnTo>
                  <a:pt x="2182773" y="2308283"/>
                </a:lnTo>
                <a:lnTo>
                  <a:pt x="0" y="230828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5" name="Freeform 5"/>
          <p:cNvSpPr/>
          <p:nvPr/>
        </p:nvSpPr>
        <p:spPr>
          <a:xfrm>
            <a:off x="9529402" y="5095758"/>
            <a:ext cx="47625" cy="383928"/>
          </a:xfrm>
          <a:custGeom>
            <a:avLst/>
            <a:gdLst/>
            <a:ahLst/>
            <a:cxnLst/>
            <a:rect l="l" t="t" r="r" b="b"/>
            <a:pathLst>
              <a:path w="47625" h="383928">
                <a:moveTo>
                  <a:pt x="0" y="0"/>
                </a:moveTo>
                <a:lnTo>
                  <a:pt x="47625" y="0"/>
                </a:lnTo>
                <a:lnTo>
                  <a:pt x="47625" y="383929"/>
                </a:lnTo>
                <a:lnTo>
                  <a:pt x="0" y="38392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6373646" t="-523446" r="-8448215" b="-813607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6" name="Freeform 6"/>
          <p:cNvSpPr/>
          <p:nvPr/>
        </p:nvSpPr>
        <p:spPr>
          <a:xfrm>
            <a:off x="12022661" y="4548100"/>
            <a:ext cx="2247471" cy="739622"/>
          </a:xfrm>
          <a:custGeom>
            <a:avLst/>
            <a:gdLst/>
            <a:ahLst/>
            <a:cxnLst/>
            <a:rect l="l" t="t" r="r" b="b"/>
            <a:pathLst>
              <a:path w="2247471" h="739622">
                <a:moveTo>
                  <a:pt x="0" y="0"/>
                </a:moveTo>
                <a:lnTo>
                  <a:pt x="2247471" y="0"/>
                </a:lnTo>
                <a:lnTo>
                  <a:pt x="2247471" y="739622"/>
                </a:lnTo>
                <a:lnTo>
                  <a:pt x="0" y="73962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7" name="Freeform 7"/>
          <p:cNvSpPr/>
          <p:nvPr/>
        </p:nvSpPr>
        <p:spPr>
          <a:xfrm>
            <a:off x="14617880" y="3027345"/>
            <a:ext cx="2463098" cy="2452342"/>
          </a:xfrm>
          <a:custGeom>
            <a:avLst/>
            <a:gdLst/>
            <a:ahLst/>
            <a:cxnLst/>
            <a:rect l="l" t="t" r="r" b="b"/>
            <a:pathLst>
              <a:path w="2463098" h="2452342">
                <a:moveTo>
                  <a:pt x="0" y="0"/>
                </a:moveTo>
                <a:lnTo>
                  <a:pt x="2463098" y="0"/>
                </a:lnTo>
                <a:lnTo>
                  <a:pt x="2463098" y="2452342"/>
                </a:lnTo>
                <a:lnTo>
                  <a:pt x="0" y="245234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15113" t="-15045" r="-19078" b="-15923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8" name="TextBox 8"/>
          <p:cNvSpPr txBox="1"/>
          <p:nvPr/>
        </p:nvSpPr>
        <p:spPr>
          <a:xfrm>
            <a:off x="3022696" y="914400"/>
            <a:ext cx="11735395" cy="1299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 b="1">
                <a:solidFill>
                  <a:srgbClr val="607EFF"/>
                </a:solidFill>
                <a:latin typeface="Objectivity 2 Bold"/>
                <a:ea typeface="Objectivity 2 Bold"/>
                <a:cs typeface="Objectivity 2 Bold"/>
                <a:sym typeface="Objectivity 2 Bold"/>
              </a:rPr>
              <a:t>OFERTA </a:t>
            </a:r>
          </a:p>
          <a:p>
            <a:pPr algn="ctr">
              <a:lnSpc>
                <a:spcPts val="4200"/>
              </a:lnSpc>
            </a:pPr>
            <a:r>
              <a:rPr lang="en-US" sz="3000" b="1">
                <a:solidFill>
                  <a:srgbClr val="607EFF"/>
                </a:solidFill>
                <a:latin typeface="Objectivity 2 Bold"/>
                <a:ea typeface="Objectivity 2 Bold"/>
                <a:cs typeface="Objectivity 2 Bold"/>
                <a:sym typeface="Objectivity 2 Bold"/>
              </a:rPr>
              <a:t>RADOMSKIEGO OŚRODKA DOSKONALENIA NAUCZYCIELI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3359" y="505603"/>
            <a:ext cx="4372094" cy="1292304"/>
          </a:xfrm>
          <a:custGeom>
            <a:avLst/>
            <a:gdLst/>
            <a:ahLst/>
            <a:cxnLst/>
            <a:rect l="l" t="t" r="r" b="b"/>
            <a:pathLst>
              <a:path w="4372094" h="1292304">
                <a:moveTo>
                  <a:pt x="0" y="0"/>
                </a:moveTo>
                <a:lnTo>
                  <a:pt x="4372094" y="0"/>
                </a:lnTo>
                <a:lnTo>
                  <a:pt x="4372094" y="1292304"/>
                </a:lnTo>
                <a:lnTo>
                  <a:pt x="0" y="12923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513359" y="2177698"/>
            <a:ext cx="12483253" cy="73181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97204" lvl="1" indent="-448602" algn="l">
              <a:lnSpc>
                <a:spcPts val="5817"/>
              </a:lnSpc>
              <a:buFont typeface="Arial"/>
              <a:buChar char="•"/>
            </a:pPr>
            <a:r>
              <a:rPr lang="en-US" sz="4155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Kursy doskonalące</a:t>
            </a:r>
          </a:p>
          <a:p>
            <a:pPr marL="897204" lvl="1" indent="-448602" algn="l">
              <a:lnSpc>
                <a:spcPts val="5817"/>
              </a:lnSpc>
              <a:buFont typeface="Arial"/>
              <a:buChar char="•"/>
            </a:pPr>
            <a:r>
              <a:rPr lang="en-US" sz="4155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Kursy e-learningowe</a:t>
            </a:r>
          </a:p>
          <a:p>
            <a:pPr marL="897204" lvl="1" indent="-448602" algn="l">
              <a:lnSpc>
                <a:spcPts val="5817"/>
              </a:lnSpc>
              <a:buFont typeface="Arial"/>
              <a:buChar char="•"/>
            </a:pPr>
            <a:r>
              <a:rPr lang="en-US" sz="4155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Warsztaty</a:t>
            </a:r>
          </a:p>
          <a:p>
            <a:pPr marL="897204" lvl="1" indent="-448602" algn="l">
              <a:lnSpc>
                <a:spcPts val="5817"/>
              </a:lnSpc>
              <a:buFont typeface="Arial"/>
              <a:buChar char="•"/>
            </a:pPr>
            <a:r>
              <a:rPr lang="en-US" sz="4155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Szkolenia dla rad pedagogicznych</a:t>
            </a:r>
          </a:p>
          <a:p>
            <a:pPr marL="897204" lvl="1" indent="-448602" algn="l">
              <a:lnSpc>
                <a:spcPts val="5817"/>
              </a:lnSpc>
              <a:buFont typeface="Arial"/>
              <a:buChar char="•"/>
            </a:pPr>
            <a:r>
              <a:rPr lang="en-US" sz="4155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Konsultacje indywidualne</a:t>
            </a:r>
          </a:p>
          <a:p>
            <a:pPr marL="897204" lvl="1" indent="-448602" algn="l">
              <a:lnSpc>
                <a:spcPts val="5817"/>
              </a:lnSpc>
              <a:buFont typeface="Arial"/>
              <a:buChar char="•"/>
            </a:pPr>
            <a:r>
              <a:rPr lang="en-US" sz="4155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Konsultacje grupowe </a:t>
            </a:r>
          </a:p>
          <a:p>
            <a:pPr marL="875083" lvl="1" indent="-437542" algn="l">
              <a:lnSpc>
                <a:spcPts val="5674"/>
              </a:lnSpc>
              <a:buFont typeface="Arial"/>
              <a:buChar char="•"/>
            </a:pPr>
            <a:r>
              <a:rPr lang="en-US" sz="4053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Sieci współpracy i samokształcenia</a:t>
            </a:r>
          </a:p>
          <a:p>
            <a:pPr marL="897204" lvl="1" indent="-448602" algn="l">
              <a:lnSpc>
                <a:spcPts val="5817"/>
              </a:lnSpc>
              <a:buFont typeface="Arial"/>
              <a:buChar char="•"/>
            </a:pPr>
            <a:r>
              <a:rPr lang="en-US" sz="4155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Lekcje otwarte</a:t>
            </a:r>
          </a:p>
          <a:p>
            <a:pPr algn="ctr">
              <a:lnSpc>
                <a:spcPts val="6097"/>
              </a:lnSpc>
            </a:pPr>
            <a:r>
              <a:rPr lang="en-US" sz="4355" b="1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          forma stacjonarna lub online</a:t>
            </a:r>
          </a:p>
          <a:p>
            <a:pPr algn="l">
              <a:lnSpc>
                <a:spcPts val="5402"/>
              </a:lnSpc>
            </a:pPr>
            <a:endParaRPr lang="en-US" sz="4355" b="1">
              <a:solidFill>
                <a:srgbClr val="000000"/>
              </a:solidFill>
              <a:latin typeface="Objectivity 1 Bold"/>
              <a:ea typeface="Objectivity 1 Bold"/>
              <a:cs typeface="Objectivity 1 Bold"/>
              <a:sym typeface="Objectivity 1 Bold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14662725" y="6875782"/>
            <a:ext cx="3208080" cy="3208080"/>
          </a:xfrm>
          <a:custGeom>
            <a:avLst/>
            <a:gdLst/>
            <a:ahLst/>
            <a:cxnLst/>
            <a:rect l="l" t="t" r="r" b="b"/>
            <a:pathLst>
              <a:path w="3208080" h="3208080">
                <a:moveTo>
                  <a:pt x="0" y="0"/>
                </a:moveTo>
                <a:lnTo>
                  <a:pt x="3208080" y="0"/>
                </a:lnTo>
                <a:lnTo>
                  <a:pt x="3208080" y="3208080"/>
                </a:lnTo>
                <a:lnTo>
                  <a:pt x="0" y="320808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5" name="Freeform 5"/>
          <p:cNvSpPr/>
          <p:nvPr/>
        </p:nvSpPr>
        <p:spPr>
          <a:xfrm>
            <a:off x="513359" y="8907911"/>
            <a:ext cx="2729886" cy="1175951"/>
          </a:xfrm>
          <a:custGeom>
            <a:avLst/>
            <a:gdLst/>
            <a:ahLst/>
            <a:cxnLst/>
            <a:rect l="l" t="t" r="r" b="b"/>
            <a:pathLst>
              <a:path w="2729886" h="1175951">
                <a:moveTo>
                  <a:pt x="0" y="0"/>
                </a:moveTo>
                <a:lnTo>
                  <a:pt x="2729886" y="0"/>
                </a:lnTo>
                <a:lnTo>
                  <a:pt x="2729886" y="1175951"/>
                </a:lnTo>
                <a:lnTo>
                  <a:pt x="0" y="117595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6" name="TextBox 6"/>
          <p:cNvSpPr txBox="1"/>
          <p:nvPr/>
        </p:nvSpPr>
        <p:spPr>
          <a:xfrm>
            <a:off x="2929455" y="914400"/>
            <a:ext cx="11921877" cy="1299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 b="1">
                <a:solidFill>
                  <a:srgbClr val="607EFF"/>
                </a:solidFill>
                <a:latin typeface="Objectivity 2 Bold"/>
                <a:ea typeface="Objectivity 2 Bold"/>
                <a:cs typeface="Objectivity 2 Bold"/>
                <a:sym typeface="Objectivity 2 Bold"/>
              </a:rPr>
              <a:t>OFERTA </a:t>
            </a:r>
          </a:p>
          <a:p>
            <a:pPr algn="ctr">
              <a:lnSpc>
                <a:spcPts val="4200"/>
              </a:lnSpc>
            </a:pPr>
            <a:r>
              <a:rPr lang="en-US" sz="3000" b="1">
                <a:solidFill>
                  <a:srgbClr val="607EFF"/>
                </a:solidFill>
                <a:latin typeface="Objectivity 2 Bold"/>
                <a:ea typeface="Objectivity 2 Bold"/>
                <a:cs typeface="Objectivity 2 Bold"/>
                <a:sym typeface="Objectivity 2 Bold"/>
              </a:rPr>
              <a:t>POWIATOWEGO OŚRODKA DOSKONALENIA NAUCZYCIELI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3359" y="505603"/>
            <a:ext cx="4372094" cy="1292304"/>
          </a:xfrm>
          <a:custGeom>
            <a:avLst/>
            <a:gdLst/>
            <a:ahLst/>
            <a:cxnLst/>
            <a:rect l="l" t="t" r="r" b="b"/>
            <a:pathLst>
              <a:path w="4372094" h="1292304">
                <a:moveTo>
                  <a:pt x="0" y="0"/>
                </a:moveTo>
                <a:lnTo>
                  <a:pt x="4372094" y="0"/>
                </a:lnTo>
                <a:lnTo>
                  <a:pt x="4372094" y="1292304"/>
                </a:lnTo>
                <a:lnTo>
                  <a:pt x="0" y="12923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513359" y="1865307"/>
            <a:ext cx="14493274" cy="70528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60849" lvl="1" indent="-430425" algn="l">
              <a:lnSpc>
                <a:spcPts val="5582"/>
              </a:lnSpc>
              <a:buFont typeface="Arial"/>
              <a:buChar char="•"/>
            </a:pPr>
            <a:r>
              <a:rPr lang="en-US" sz="3987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Oferta Mazowieckiego Samorządowego Centrum Doskonalenia Nauczycieli (MSCDN) to różnorodne formy wsparcia kadry pedagogicznej ukierunkowane na wdrażanie reformy Kompas Jutra 2026. </a:t>
            </a:r>
          </a:p>
          <a:p>
            <a:pPr marL="860849" lvl="1" indent="-430425" algn="l">
              <a:lnSpc>
                <a:spcPts val="5582"/>
              </a:lnSpc>
              <a:buFont typeface="Arial"/>
              <a:buChar char="•"/>
            </a:pPr>
            <a:r>
              <a:rPr lang="en-US" sz="3987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Szkolenia realizowane są przez Wydziały MSCDN   w Ciechanowie, Ostrołęce, Płocku, Radomiu, Siedlcach i Warszawie w formule: stacjonarnej, online, hybrydowej, m.in. na platformie Moodle.</a:t>
            </a:r>
          </a:p>
          <a:p>
            <a:pPr marL="860849" lvl="1" indent="-430425" algn="l">
              <a:lnSpc>
                <a:spcPts val="5582"/>
              </a:lnSpc>
              <a:buFont typeface="Arial"/>
              <a:buChar char="•"/>
            </a:pPr>
            <a:r>
              <a:rPr lang="en-US" sz="3987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Zapewniamy nauczycielom narzędzia niezbędne do pracy w zmieniającej się rzeczywistości szkolnej.</a:t>
            </a:r>
          </a:p>
        </p:txBody>
      </p:sp>
      <p:sp>
        <p:nvSpPr>
          <p:cNvPr id="4" name="Freeform 4"/>
          <p:cNvSpPr/>
          <p:nvPr/>
        </p:nvSpPr>
        <p:spPr>
          <a:xfrm>
            <a:off x="513359" y="9080826"/>
            <a:ext cx="3122702" cy="913390"/>
          </a:xfrm>
          <a:custGeom>
            <a:avLst/>
            <a:gdLst/>
            <a:ahLst/>
            <a:cxnLst/>
            <a:rect l="l" t="t" r="r" b="b"/>
            <a:pathLst>
              <a:path w="3122702" h="913390">
                <a:moveTo>
                  <a:pt x="0" y="0"/>
                </a:moveTo>
                <a:lnTo>
                  <a:pt x="3122702" y="0"/>
                </a:lnTo>
                <a:lnTo>
                  <a:pt x="3122702" y="913390"/>
                </a:lnTo>
                <a:lnTo>
                  <a:pt x="0" y="91339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5" name="TextBox 5"/>
          <p:cNvSpPr txBox="1"/>
          <p:nvPr/>
        </p:nvSpPr>
        <p:spPr>
          <a:xfrm>
            <a:off x="6705658" y="719320"/>
            <a:ext cx="5105341" cy="750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5880"/>
              </a:lnSpc>
              <a:spcBef>
                <a:spcPct val="0"/>
              </a:spcBef>
            </a:pPr>
            <a:r>
              <a:rPr lang="en-US" sz="4200" b="1" dirty="0">
                <a:solidFill>
                  <a:srgbClr val="607EFF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OFERTA MSCDN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3359" y="505603"/>
            <a:ext cx="4372094" cy="1292304"/>
          </a:xfrm>
          <a:custGeom>
            <a:avLst/>
            <a:gdLst/>
            <a:ahLst/>
            <a:cxnLst/>
            <a:rect l="l" t="t" r="r" b="b"/>
            <a:pathLst>
              <a:path w="4372094" h="1292304">
                <a:moveTo>
                  <a:pt x="0" y="0"/>
                </a:moveTo>
                <a:lnTo>
                  <a:pt x="4372094" y="0"/>
                </a:lnTo>
                <a:lnTo>
                  <a:pt x="4372094" y="1292304"/>
                </a:lnTo>
                <a:lnTo>
                  <a:pt x="0" y="12923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416805" y="1929618"/>
            <a:ext cx="17194357" cy="54694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18"/>
              </a:lnSpc>
            </a:pPr>
            <a:r>
              <a:rPr lang="en-US" sz="3656" b="1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KOMPLEKSOWA OFERTA WSPARCIA W RAMACH REFORMY</a:t>
            </a:r>
          </a:p>
          <a:p>
            <a:pPr marL="789376" lvl="1" indent="-394688" algn="l">
              <a:lnSpc>
                <a:spcPts val="5118"/>
              </a:lnSpc>
              <a:buFont typeface="Arial"/>
              <a:buChar char="•"/>
            </a:pPr>
            <a:r>
              <a:rPr lang="en-US" sz="3656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Szkolenia dla każdego przedmiotu - niezależnie od specjalizacji           i etapu edukacyjnego, przygotowaliśmy formy wsparcia dedykowane konkretnym dyscyplinom</a:t>
            </a:r>
          </a:p>
          <a:p>
            <a:pPr marL="789376" lvl="1" indent="-394688" algn="l">
              <a:lnSpc>
                <a:spcPts val="5118"/>
              </a:lnSpc>
              <a:buFont typeface="Arial"/>
              <a:buChar char="•"/>
            </a:pPr>
            <a:r>
              <a:rPr lang="en-US" sz="3656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Wsparcie doradców metodycznych - w ramach naszych działań doradcy metodyczni prowadzą konsultacje, pomagając                     w praktycznym wdrażaniu nowych metod pracy</a:t>
            </a:r>
          </a:p>
          <a:p>
            <a:pPr algn="l">
              <a:lnSpc>
                <a:spcPts val="5118"/>
              </a:lnSpc>
            </a:pPr>
            <a:endParaRPr lang="en-US" sz="3656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algn="l">
              <a:lnSpc>
                <a:spcPts val="2003"/>
              </a:lnSpc>
            </a:pPr>
            <a:endParaRPr lang="en-US" sz="3656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12534297" y="5821820"/>
            <a:ext cx="4008090" cy="4008090"/>
          </a:xfrm>
          <a:custGeom>
            <a:avLst/>
            <a:gdLst/>
            <a:ahLst/>
            <a:cxnLst/>
            <a:rect l="l" t="t" r="r" b="b"/>
            <a:pathLst>
              <a:path w="4008090" h="4008090">
                <a:moveTo>
                  <a:pt x="0" y="0"/>
                </a:moveTo>
                <a:lnTo>
                  <a:pt x="4008090" y="0"/>
                </a:lnTo>
                <a:lnTo>
                  <a:pt x="4008090" y="4008090"/>
                </a:lnTo>
                <a:lnTo>
                  <a:pt x="0" y="400809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5" name="Freeform 5"/>
          <p:cNvSpPr/>
          <p:nvPr/>
        </p:nvSpPr>
        <p:spPr>
          <a:xfrm rot="2520773">
            <a:off x="10433967" y="7003148"/>
            <a:ext cx="2060842" cy="909346"/>
          </a:xfrm>
          <a:custGeom>
            <a:avLst/>
            <a:gdLst/>
            <a:ahLst/>
            <a:cxnLst/>
            <a:rect l="l" t="t" r="r" b="b"/>
            <a:pathLst>
              <a:path w="2060842" h="909346">
                <a:moveTo>
                  <a:pt x="0" y="0"/>
                </a:moveTo>
                <a:lnTo>
                  <a:pt x="2060842" y="0"/>
                </a:lnTo>
                <a:lnTo>
                  <a:pt x="2060842" y="909346"/>
                </a:lnTo>
                <a:lnTo>
                  <a:pt x="0" y="90934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6" name="TextBox 6"/>
          <p:cNvSpPr txBox="1"/>
          <p:nvPr/>
        </p:nvSpPr>
        <p:spPr>
          <a:xfrm>
            <a:off x="6705658" y="719320"/>
            <a:ext cx="4800541" cy="750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5880"/>
              </a:lnSpc>
              <a:spcBef>
                <a:spcPct val="0"/>
              </a:spcBef>
            </a:pPr>
            <a:r>
              <a:rPr lang="en-US" sz="4200" b="1" dirty="0">
                <a:solidFill>
                  <a:srgbClr val="607EFF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OFERTA MSCDN</a:t>
            </a:r>
          </a:p>
        </p:txBody>
      </p:sp>
      <p:sp>
        <p:nvSpPr>
          <p:cNvPr id="7" name="Freeform 7"/>
          <p:cNvSpPr/>
          <p:nvPr/>
        </p:nvSpPr>
        <p:spPr>
          <a:xfrm>
            <a:off x="287625" y="9044342"/>
            <a:ext cx="3233700" cy="990301"/>
          </a:xfrm>
          <a:custGeom>
            <a:avLst/>
            <a:gdLst/>
            <a:ahLst/>
            <a:cxnLst/>
            <a:rect l="l" t="t" r="r" b="b"/>
            <a:pathLst>
              <a:path w="3233700" h="990301">
                <a:moveTo>
                  <a:pt x="0" y="0"/>
                </a:moveTo>
                <a:lnTo>
                  <a:pt x="3233699" y="0"/>
                </a:lnTo>
                <a:lnTo>
                  <a:pt x="3233699" y="990301"/>
                </a:lnTo>
                <a:lnTo>
                  <a:pt x="0" y="99030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3222" r="-1476"/>
            </a:stretch>
          </a:blipFill>
        </p:spPr>
        <p:txBody>
          <a:bodyPr/>
          <a:lstStyle/>
          <a:p>
            <a:endParaRPr lang="pl-PL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3359" y="505603"/>
            <a:ext cx="4372094" cy="1292304"/>
          </a:xfrm>
          <a:custGeom>
            <a:avLst/>
            <a:gdLst/>
            <a:ahLst/>
            <a:cxnLst/>
            <a:rect l="l" t="t" r="r" b="b"/>
            <a:pathLst>
              <a:path w="4372094" h="1292304">
                <a:moveTo>
                  <a:pt x="0" y="0"/>
                </a:moveTo>
                <a:lnTo>
                  <a:pt x="4372094" y="0"/>
                </a:lnTo>
                <a:lnTo>
                  <a:pt x="4372094" y="1292304"/>
                </a:lnTo>
                <a:lnTo>
                  <a:pt x="0" y="12923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513359" y="1721707"/>
            <a:ext cx="15333107" cy="75347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09"/>
              </a:lnSpc>
            </a:pPr>
            <a:endParaRPr/>
          </a:p>
          <a:p>
            <a:pPr algn="l">
              <a:lnSpc>
                <a:spcPts val="4564"/>
              </a:lnSpc>
            </a:pPr>
            <a:r>
              <a:rPr lang="en-US" sz="3260" b="1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Co znajduje się w naszej ofercie już teraz?</a:t>
            </a:r>
          </a:p>
          <a:p>
            <a:pPr marL="703928" lvl="1" indent="-351964" algn="l">
              <a:lnSpc>
                <a:spcPts val="4564"/>
              </a:lnSpc>
              <a:buFont typeface="Arial"/>
              <a:buChar char="•"/>
            </a:pPr>
            <a:r>
              <a:rPr lang="en-US" sz="326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Nowoczesne narzędzia - warsztaty z wykorzystania AI i Canvy          w edukacji</a:t>
            </a:r>
          </a:p>
          <a:p>
            <a:pPr marL="703928" lvl="1" indent="-351964" algn="l">
              <a:lnSpc>
                <a:spcPts val="4564"/>
              </a:lnSpc>
              <a:buFont typeface="Arial"/>
              <a:buChar char="•"/>
            </a:pPr>
            <a:r>
              <a:rPr lang="en-US" sz="326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Aktywizacja uczniów - projekty edukacyjne, metoda STEAM i nauka programowania (Python, Photon)</a:t>
            </a:r>
          </a:p>
          <a:p>
            <a:pPr marL="703928" lvl="1" indent="-351964" algn="l">
              <a:lnSpc>
                <a:spcPts val="4564"/>
              </a:lnSpc>
              <a:buFont typeface="Arial"/>
              <a:buChar char="•"/>
            </a:pPr>
            <a:r>
              <a:rPr lang="en-US" sz="326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Relacje i dobrostan - budowanie zgranych zespołów klasowych oraz wsparcie uczniów neuroatypowych</a:t>
            </a:r>
          </a:p>
          <a:p>
            <a:pPr marL="703928" lvl="1" indent="-351964" algn="l">
              <a:lnSpc>
                <a:spcPts val="4564"/>
              </a:lnSpc>
              <a:buFont typeface="Arial"/>
              <a:buChar char="•"/>
            </a:pPr>
            <a:r>
              <a:rPr lang="en-US" sz="326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Ocenianie wspierające - praktyczne kursy z zakresu oceniania kształtującego</a:t>
            </a:r>
          </a:p>
          <a:p>
            <a:pPr marL="703928" lvl="1" indent="-351964" algn="l">
              <a:lnSpc>
                <a:spcPts val="4564"/>
              </a:lnSpc>
              <a:buFont typeface="Arial"/>
              <a:buChar char="•"/>
            </a:pPr>
            <a:r>
              <a:rPr lang="en-US" sz="326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Zarządzanie - Specjalistyczna Akademia Dyrektora oraz sieci współpracy dla kadry kierowniczej</a:t>
            </a:r>
          </a:p>
          <a:p>
            <a:pPr algn="l">
              <a:lnSpc>
                <a:spcPts val="4564"/>
              </a:lnSpc>
            </a:pPr>
            <a:r>
              <a:rPr lang="en-US" sz="3260" b="1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Zapisz się już dziś i buduj szkołę przyszłości </a:t>
            </a:r>
          </a:p>
          <a:p>
            <a:pPr algn="l">
              <a:lnSpc>
                <a:spcPts val="1786"/>
              </a:lnSpc>
            </a:pPr>
            <a:endParaRPr lang="en-US" sz="3260" b="1">
              <a:solidFill>
                <a:srgbClr val="000000"/>
              </a:solidFill>
              <a:latin typeface="Objectivity 1 Bold"/>
              <a:ea typeface="Objectivity 1 Bold"/>
              <a:cs typeface="Objectivity 1 Bold"/>
              <a:sym typeface="Objectivity 1 Bold"/>
            </a:endParaRPr>
          </a:p>
        </p:txBody>
      </p:sp>
      <p:sp>
        <p:nvSpPr>
          <p:cNvPr id="4" name="Freeform 4"/>
          <p:cNvSpPr/>
          <p:nvPr/>
        </p:nvSpPr>
        <p:spPr>
          <a:xfrm rot="187449">
            <a:off x="11345556" y="8564631"/>
            <a:ext cx="2060842" cy="909346"/>
          </a:xfrm>
          <a:custGeom>
            <a:avLst/>
            <a:gdLst/>
            <a:ahLst/>
            <a:cxnLst/>
            <a:rect l="l" t="t" r="r" b="b"/>
            <a:pathLst>
              <a:path w="2060842" h="909346">
                <a:moveTo>
                  <a:pt x="0" y="0"/>
                </a:moveTo>
                <a:lnTo>
                  <a:pt x="2060842" y="0"/>
                </a:lnTo>
                <a:lnTo>
                  <a:pt x="2060842" y="909346"/>
                </a:lnTo>
                <a:lnTo>
                  <a:pt x="0" y="90934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5" name="Freeform 5"/>
          <p:cNvSpPr/>
          <p:nvPr/>
        </p:nvSpPr>
        <p:spPr>
          <a:xfrm>
            <a:off x="13584051" y="8204634"/>
            <a:ext cx="1994465" cy="1994465"/>
          </a:xfrm>
          <a:custGeom>
            <a:avLst/>
            <a:gdLst/>
            <a:ahLst/>
            <a:cxnLst/>
            <a:rect l="l" t="t" r="r" b="b"/>
            <a:pathLst>
              <a:path w="1994465" h="1994465">
                <a:moveTo>
                  <a:pt x="0" y="0"/>
                </a:moveTo>
                <a:lnTo>
                  <a:pt x="1994466" y="0"/>
                </a:lnTo>
                <a:lnTo>
                  <a:pt x="1994466" y="1994465"/>
                </a:lnTo>
                <a:lnTo>
                  <a:pt x="0" y="199446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6" name="TextBox 6"/>
          <p:cNvSpPr txBox="1"/>
          <p:nvPr/>
        </p:nvSpPr>
        <p:spPr>
          <a:xfrm>
            <a:off x="6705658" y="719320"/>
            <a:ext cx="4800541" cy="750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5880"/>
              </a:lnSpc>
              <a:spcBef>
                <a:spcPct val="0"/>
              </a:spcBef>
            </a:pPr>
            <a:r>
              <a:rPr lang="en-US" sz="4200" b="1" dirty="0">
                <a:solidFill>
                  <a:srgbClr val="607EFF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OFERTA MSCDN</a:t>
            </a:r>
          </a:p>
        </p:txBody>
      </p:sp>
      <p:sp>
        <p:nvSpPr>
          <p:cNvPr id="7" name="Freeform 7"/>
          <p:cNvSpPr/>
          <p:nvPr/>
        </p:nvSpPr>
        <p:spPr>
          <a:xfrm>
            <a:off x="513359" y="9080826"/>
            <a:ext cx="3122702" cy="897266"/>
          </a:xfrm>
          <a:custGeom>
            <a:avLst/>
            <a:gdLst/>
            <a:ahLst/>
            <a:cxnLst/>
            <a:rect l="l" t="t" r="r" b="b"/>
            <a:pathLst>
              <a:path w="3122702" h="897266">
                <a:moveTo>
                  <a:pt x="0" y="0"/>
                </a:moveTo>
                <a:lnTo>
                  <a:pt x="3122702" y="0"/>
                </a:lnTo>
                <a:lnTo>
                  <a:pt x="3122702" y="897266"/>
                </a:lnTo>
                <a:lnTo>
                  <a:pt x="0" y="89726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b="-1796"/>
            </a:stretch>
          </a:blipFill>
        </p:spPr>
        <p:txBody>
          <a:bodyPr/>
          <a:lstStyle/>
          <a:p>
            <a:endParaRPr lang="pl-PL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3359" y="505603"/>
            <a:ext cx="4372094" cy="1292304"/>
          </a:xfrm>
          <a:custGeom>
            <a:avLst/>
            <a:gdLst/>
            <a:ahLst/>
            <a:cxnLst/>
            <a:rect l="l" t="t" r="r" b="b"/>
            <a:pathLst>
              <a:path w="4372094" h="1292304">
                <a:moveTo>
                  <a:pt x="0" y="0"/>
                </a:moveTo>
                <a:lnTo>
                  <a:pt x="4372094" y="0"/>
                </a:lnTo>
                <a:lnTo>
                  <a:pt x="4372094" y="1292304"/>
                </a:lnTo>
                <a:lnTo>
                  <a:pt x="0" y="12923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513359" y="2330952"/>
            <a:ext cx="13972348" cy="71586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18"/>
              </a:lnSpc>
            </a:pPr>
            <a:r>
              <a:rPr lang="en-US" sz="3441" b="1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Twój partner we wdrażaniu Reformy26 Kompas Jutra</a:t>
            </a:r>
            <a:r>
              <a:rPr lang="en-US" sz="344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</a:p>
          <a:p>
            <a:pPr algn="l">
              <a:lnSpc>
                <a:spcPts val="6233"/>
              </a:lnSpc>
            </a:pPr>
            <a:r>
              <a:rPr lang="en-US" sz="354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Specjalizujemy się w praktycznym wykorzystaniu technologii informacyjno-komunikacyjnych (TIK) oraz sztucznej inteligencji (AI), pokazując, jak łączyć je z treściami przedmiotowymi, kreatywnością i projektami edukacyjnymi oraz ocenianiem.</a:t>
            </a:r>
          </a:p>
          <a:p>
            <a:pPr algn="l">
              <a:lnSpc>
                <a:spcPts val="3065"/>
              </a:lnSpc>
            </a:pPr>
            <a:endParaRPr lang="en-US" sz="3541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algn="l">
              <a:lnSpc>
                <a:spcPts val="6057"/>
              </a:lnSpc>
            </a:pPr>
            <a:r>
              <a:rPr lang="en-US" sz="344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Kładziemy nacisk na świadome i odpowiedzialne wykorzystanie technologii cyfrowych tak, aby szkoła odpowiadała na wyzwania współczesnego świata. </a:t>
            </a:r>
          </a:p>
        </p:txBody>
      </p:sp>
      <p:sp>
        <p:nvSpPr>
          <p:cNvPr id="4" name="Freeform 4"/>
          <p:cNvSpPr/>
          <p:nvPr/>
        </p:nvSpPr>
        <p:spPr>
          <a:xfrm>
            <a:off x="15418311" y="9363556"/>
            <a:ext cx="2869689" cy="923444"/>
          </a:xfrm>
          <a:custGeom>
            <a:avLst/>
            <a:gdLst/>
            <a:ahLst/>
            <a:cxnLst/>
            <a:rect l="l" t="t" r="r" b="b"/>
            <a:pathLst>
              <a:path w="2869689" h="923444">
                <a:moveTo>
                  <a:pt x="0" y="0"/>
                </a:moveTo>
                <a:lnTo>
                  <a:pt x="2869689" y="0"/>
                </a:lnTo>
                <a:lnTo>
                  <a:pt x="2869689" y="923444"/>
                </a:lnTo>
                <a:lnTo>
                  <a:pt x="0" y="92344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5" name="TextBox 5"/>
          <p:cNvSpPr txBox="1"/>
          <p:nvPr/>
        </p:nvSpPr>
        <p:spPr>
          <a:xfrm>
            <a:off x="15722657" y="5631815"/>
            <a:ext cx="2260997" cy="5664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sz="3200" b="1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Informator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35986" y="6463726"/>
            <a:ext cx="2634340" cy="2634340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5090257" y="391303"/>
            <a:ext cx="13086273" cy="1493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</a:pPr>
            <a:r>
              <a:rPr lang="en-US" sz="4200" b="1">
                <a:solidFill>
                  <a:srgbClr val="607EFF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OŚRODEK EDUKACJI INFORMATYCZNEJ</a:t>
            </a:r>
          </a:p>
          <a:p>
            <a:pPr marL="0" lvl="0" indent="0" algn="l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607EFF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i ZASTOSOWAŃ KOMPUTERÓW w Warszawie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3359" y="505603"/>
            <a:ext cx="4372094" cy="1292304"/>
          </a:xfrm>
          <a:custGeom>
            <a:avLst/>
            <a:gdLst/>
            <a:ahLst/>
            <a:cxnLst/>
            <a:rect l="l" t="t" r="r" b="b"/>
            <a:pathLst>
              <a:path w="4372094" h="1292304">
                <a:moveTo>
                  <a:pt x="0" y="0"/>
                </a:moveTo>
                <a:lnTo>
                  <a:pt x="4372094" y="0"/>
                </a:lnTo>
                <a:lnTo>
                  <a:pt x="4372094" y="1292304"/>
                </a:lnTo>
                <a:lnTo>
                  <a:pt x="0" y="12923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Freeform 3"/>
          <p:cNvSpPr/>
          <p:nvPr/>
        </p:nvSpPr>
        <p:spPr>
          <a:xfrm>
            <a:off x="15261280" y="9313025"/>
            <a:ext cx="3026720" cy="973975"/>
          </a:xfrm>
          <a:custGeom>
            <a:avLst/>
            <a:gdLst/>
            <a:ahLst/>
            <a:cxnLst/>
            <a:rect l="l" t="t" r="r" b="b"/>
            <a:pathLst>
              <a:path w="3026720" h="973975">
                <a:moveTo>
                  <a:pt x="0" y="0"/>
                </a:moveTo>
                <a:lnTo>
                  <a:pt x="3026720" y="0"/>
                </a:lnTo>
                <a:lnTo>
                  <a:pt x="3026720" y="973975"/>
                </a:lnTo>
                <a:lnTo>
                  <a:pt x="0" y="9739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graphicFrame>
        <p:nvGraphicFramePr>
          <p:cNvPr id="4" name="Table 4"/>
          <p:cNvGraphicFramePr>
            <a:graphicFrameLocks noGrp="1"/>
          </p:cNvGraphicFramePr>
          <p:nvPr/>
        </p:nvGraphicFramePr>
        <p:xfrm>
          <a:off x="710358" y="2662375"/>
          <a:ext cx="16857072" cy="7543800"/>
        </p:xfrm>
        <a:graphic>
          <a:graphicData uri="http://schemas.openxmlformats.org/drawingml/2006/table">
            <a:tbl>
              <a:tblPr/>
              <a:tblGrid>
                <a:gridCol w="62289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280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85950">
                <a:tc>
                  <a:txBody>
                    <a:bodyPr/>
                    <a:lstStyle/>
                    <a:p>
                      <a:pPr algn="ctr">
                        <a:lnSpc>
                          <a:spcPts val="4200"/>
                        </a:lnSpc>
                        <a:defRPr/>
                      </a:pPr>
                      <a:r>
                        <a:rPr lang="en-US" sz="3000" b="1">
                          <a:solidFill>
                            <a:srgbClr val="000000"/>
                          </a:solidFill>
                          <a:latin typeface="Objectivity 1 Bold"/>
                          <a:ea typeface="Objectivity 1 Bold"/>
                          <a:cs typeface="Objectivity 1 Bold"/>
                          <a:sym typeface="Objectivity 1 Bold"/>
                        </a:rPr>
                        <a:t>Nauczanie informatyki 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1799" lvl="1" indent="-215899" algn="l">
                        <a:lnSpc>
                          <a:spcPts val="2799"/>
                        </a:lnSpc>
                        <a:buFont typeface="Arial"/>
                        <a:buChar char="•"/>
                        <a:defRPr/>
                      </a:pPr>
                      <a:r>
                        <a:rPr lang="en-US" sz="1999" u="none" strike="noStrike">
                          <a:solidFill>
                            <a:srgbClr val="000000"/>
                          </a:solidFill>
                          <a:latin typeface="Objectivity 1"/>
                          <a:ea typeface="Objectivity 1"/>
                          <a:cs typeface="Objectivity 1"/>
                          <a:sym typeface="Objectivity 1"/>
                        </a:rPr>
                        <a:t>Rozwój myślenia komputacyjnego </a:t>
                      </a:r>
                      <a:endParaRPr lang="en-US" sz="1100"/>
                    </a:p>
                    <a:p>
                      <a:pPr marL="431799" lvl="1" indent="-215899" algn="l">
                        <a:lnSpc>
                          <a:spcPts val="2799"/>
                        </a:lnSpc>
                        <a:buFont typeface="Arial"/>
                        <a:buChar char="•"/>
                      </a:pPr>
                      <a:r>
                        <a:rPr lang="en-US" sz="1999" u="none" strike="noStrike">
                          <a:solidFill>
                            <a:srgbClr val="000000"/>
                          </a:solidFill>
                          <a:latin typeface="Objectivity 1"/>
                          <a:ea typeface="Objectivity 1"/>
                          <a:cs typeface="Objectivity 1"/>
                          <a:sym typeface="Objectivity 1"/>
                        </a:rPr>
                        <a:t>Od podstaw programowania po zaawansowaną analizę danych </a:t>
                      </a:r>
                    </a:p>
                    <a:p>
                      <a:pPr marL="431799" lvl="1" indent="-215899" algn="l">
                        <a:lnSpc>
                          <a:spcPts val="2799"/>
                        </a:lnSpc>
                        <a:buFont typeface="Arial"/>
                        <a:buChar char="•"/>
                      </a:pPr>
                      <a:r>
                        <a:rPr lang="en-US" sz="1999" u="none" strike="noStrike">
                          <a:solidFill>
                            <a:srgbClr val="000000"/>
                          </a:solidFill>
                          <a:latin typeface="Objectivity 1"/>
                          <a:ea typeface="Objectivity 1"/>
                          <a:cs typeface="Objectivity 1"/>
                          <a:sym typeface="Objectivity 1"/>
                        </a:rPr>
                        <a:t>Efektywne wykorzystanie technologii do rozwiązywania realnych problemów </a:t>
                      </a:r>
                    </a:p>
                    <a:p>
                      <a:pPr marL="431799" lvl="1" indent="-215899" algn="l">
                        <a:lnSpc>
                          <a:spcPts val="2799"/>
                        </a:lnSpc>
                        <a:buFont typeface="Arial"/>
                        <a:buChar char="•"/>
                      </a:pPr>
                      <a:r>
                        <a:rPr lang="en-US" sz="1999" u="none" strike="noStrike">
                          <a:solidFill>
                            <a:srgbClr val="000000"/>
                          </a:solidFill>
                          <a:latin typeface="Objectivity 1"/>
                          <a:ea typeface="Objectivity 1"/>
                          <a:cs typeface="Objectivity 1"/>
                          <a:sym typeface="Objectivity 1"/>
                        </a:rPr>
                        <a:t>Nauka programowania poprzez praktykę</a:t>
                      </a:r>
                    </a:p>
                  </a:txBody>
                  <a:tcPr marL="190500" marR="190500" marT="190500" marB="190500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8595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4200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n-US" sz="3000" b="1" u="none" strike="noStrike">
                          <a:solidFill>
                            <a:srgbClr val="000000"/>
                          </a:solidFill>
                          <a:latin typeface="Objectivity 1 Bold"/>
                          <a:ea typeface="Objectivity 1 Bold"/>
                          <a:cs typeface="Objectivity 1 Bold"/>
                          <a:sym typeface="Objectivity 1 Bold"/>
                        </a:rPr>
                        <a:t>Cyberbezpieczeństwo 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1799" lvl="1" indent="-215899" algn="l">
                        <a:lnSpc>
                          <a:spcPts val="2799"/>
                        </a:lnSpc>
                        <a:buFont typeface="Arial"/>
                        <a:buChar char="•"/>
                        <a:defRPr/>
                      </a:pPr>
                      <a:r>
                        <a:rPr lang="en-US" sz="1999" u="none" strike="noStrike">
                          <a:solidFill>
                            <a:srgbClr val="000000"/>
                          </a:solidFill>
                          <a:latin typeface="Objectivity 1"/>
                          <a:ea typeface="Objectivity 1"/>
                          <a:cs typeface="Objectivity 1"/>
                          <a:sym typeface="Objectivity 1"/>
                        </a:rPr>
                        <a:t>Bezpieczne zachowanie w cyfrowym świecie </a:t>
                      </a:r>
                      <a:endParaRPr lang="en-US" sz="1100"/>
                    </a:p>
                    <a:p>
                      <a:pPr marL="431799" lvl="1" indent="-215899" algn="l">
                        <a:lnSpc>
                          <a:spcPts val="2799"/>
                        </a:lnSpc>
                        <a:buFont typeface="Arial"/>
                        <a:buChar char="•"/>
                      </a:pPr>
                      <a:r>
                        <a:rPr lang="en-US" sz="1999" u="none" strike="noStrike">
                          <a:solidFill>
                            <a:srgbClr val="000000"/>
                          </a:solidFill>
                          <a:latin typeface="Objectivity 1"/>
                          <a:ea typeface="Objectivity 1"/>
                          <a:cs typeface="Objectivity 1"/>
                          <a:sym typeface="Objectivity 1"/>
                        </a:rPr>
                        <a:t>Edukacja medialna – weryfikacja informacji </a:t>
                      </a:r>
                    </a:p>
                    <a:p>
                      <a:pPr marL="431799" lvl="1" indent="-215899" algn="l">
                        <a:lnSpc>
                          <a:spcPts val="2799"/>
                        </a:lnSpc>
                        <a:buFont typeface="Arial"/>
                        <a:buChar char="•"/>
                      </a:pPr>
                      <a:r>
                        <a:rPr lang="en-US" sz="1999" u="none" strike="noStrike">
                          <a:solidFill>
                            <a:srgbClr val="000000"/>
                          </a:solidFill>
                          <a:latin typeface="Objectivity 1"/>
                          <a:ea typeface="Objectivity 1"/>
                          <a:cs typeface="Objectivity 1"/>
                          <a:sym typeface="Objectivity 1"/>
                        </a:rPr>
                        <a:t>Manipulacja informacją </a:t>
                      </a:r>
                    </a:p>
                    <a:p>
                      <a:pPr marL="431799" lvl="1" indent="-215899" algn="l">
                        <a:lnSpc>
                          <a:spcPts val="2799"/>
                        </a:lnSpc>
                        <a:buFont typeface="Arial"/>
                        <a:buChar char="•"/>
                      </a:pPr>
                      <a:r>
                        <a:rPr lang="en-US" sz="1999" u="none" strike="noStrike">
                          <a:solidFill>
                            <a:srgbClr val="000000"/>
                          </a:solidFill>
                          <a:latin typeface="Objectivity 1"/>
                          <a:ea typeface="Objectivity 1"/>
                          <a:cs typeface="Objectivity 1"/>
                          <a:sym typeface="Objectivity 1"/>
                        </a:rPr>
                        <a:t>Higiena cyfrowa, dobrostan cyfrowy</a:t>
                      </a:r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8595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4200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n-US" sz="3000" b="1" u="none" strike="noStrike">
                          <a:solidFill>
                            <a:srgbClr val="000000"/>
                          </a:solidFill>
                          <a:latin typeface="Objectivity 1 Bold"/>
                          <a:ea typeface="Objectivity 1 Bold"/>
                          <a:cs typeface="Objectivity 1 Bold"/>
                          <a:sym typeface="Objectivity 1 Bold"/>
                        </a:rPr>
                        <a:t>TIK w nauczaniu 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1799" lvl="1" indent="-215899" algn="l">
                        <a:lnSpc>
                          <a:spcPts val="2799"/>
                        </a:lnSpc>
                        <a:buFont typeface="Arial"/>
                        <a:buChar char="•"/>
                        <a:defRPr/>
                      </a:pPr>
                      <a:r>
                        <a:rPr lang="en-US" sz="1999">
                          <a:solidFill>
                            <a:srgbClr val="000000"/>
                          </a:solidFill>
                          <a:latin typeface="Objectivity 1"/>
                          <a:ea typeface="Objectivity 1"/>
                          <a:cs typeface="Objectivity 1"/>
                          <a:sym typeface="Objectivity 1"/>
                        </a:rPr>
                        <a:t>Informacja zwrotna wsparta TIK </a:t>
                      </a:r>
                      <a:endParaRPr lang="en-US" sz="1100"/>
                    </a:p>
                    <a:p>
                      <a:pPr marL="431799" lvl="1" indent="-215899" algn="l">
                        <a:lnSpc>
                          <a:spcPts val="2799"/>
                        </a:lnSpc>
                        <a:buFont typeface="Arial"/>
                        <a:buChar char="•"/>
                      </a:pPr>
                      <a:r>
                        <a:rPr lang="en-US" sz="1999">
                          <a:solidFill>
                            <a:srgbClr val="000000"/>
                          </a:solidFill>
                          <a:latin typeface="Objectivity 1"/>
                          <a:ea typeface="Objectivity 1"/>
                          <a:cs typeface="Objectivity 1"/>
                          <a:sym typeface="Objectivity 1"/>
                        </a:rPr>
                        <a:t>Technologia w służbie kreatywności </a:t>
                      </a:r>
                    </a:p>
                    <a:p>
                      <a:pPr marL="431799" lvl="1" indent="-215899" algn="l">
                        <a:lnSpc>
                          <a:spcPts val="2799"/>
                        </a:lnSpc>
                        <a:buFont typeface="Arial"/>
                        <a:buChar char="•"/>
                      </a:pPr>
                      <a:r>
                        <a:rPr lang="en-US" sz="1999">
                          <a:solidFill>
                            <a:srgbClr val="000000"/>
                          </a:solidFill>
                          <a:latin typeface="Objectivity 1"/>
                          <a:ea typeface="Objectivity 1"/>
                          <a:cs typeface="Objectivity 1"/>
                          <a:sym typeface="Objectivity 1"/>
                        </a:rPr>
                        <a:t>Cyfrowe kompetencje przedmiotowe </a:t>
                      </a:r>
                    </a:p>
                    <a:p>
                      <a:pPr marL="431799" lvl="1" indent="-215899" algn="l">
                        <a:lnSpc>
                          <a:spcPts val="2799"/>
                        </a:lnSpc>
                        <a:buFont typeface="Arial"/>
                        <a:buChar char="•"/>
                      </a:pPr>
                      <a:r>
                        <a:rPr lang="en-US" sz="1999">
                          <a:solidFill>
                            <a:srgbClr val="000000"/>
                          </a:solidFill>
                          <a:latin typeface="Objectivity 1"/>
                          <a:ea typeface="Objectivity 1"/>
                          <a:cs typeface="Objectivity 1"/>
                          <a:sym typeface="Objectivity 1"/>
                        </a:rPr>
                        <a:t>Wsparcie metodyczne</a:t>
                      </a:r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8595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4200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n-US" sz="3000" b="1" u="none" strike="noStrike">
                          <a:solidFill>
                            <a:srgbClr val="000000"/>
                          </a:solidFill>
                          <a:latin typeface="Objectivity 1 Bold"/>
                          <a:ea typeface="Objectivity 1 Bold"/>
                          <a:cs typeface="Objectivity 1 Bold"/>
                          <a:sym typeface="Objectivity 1 Bold"/>
                        </a:rPr>
                        <a:t>Sztuczna inteligencja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1799" lvl="1" indent="-215899" algn="l">
                        <a:lnSpc>
                          <a:spcPts val="2799"/>
                        </a:lnSpc>
                        <a:buFont typeface="Arial"/>
                        <a:buChar char="•"/>
                        <a:defRPr/>
                      </a:pPr>
                      <a:r>
                        <a:rPr lang="en-US" sz="1999" u="none" strike="noStrike">
                          <a:solidFill>
                            <a:srgbClr val="000000"/>
                          </a:solidFill>
                          <a:latin typeface="Objectivity 1"/>
                          <a:ea typeface="Objectivity 1"/>
                          <a:cs typeface="Objectivity 1"/>
                          <a:sym typeface="Objectivity 1"/>
                        </a:rPr>
                        <a:t>AI w procesie uczenia i nauczania </a:t>
                      </a:r>
                      <a:endParaRPr lang="en-US" sz="1100"/>
                    </a:p>
                    <a:p>
                      <a:pPr marL="431799" lvl="1" indent="-215899" algn="l">
                        <a:lnSpc>
                          <a:spcPts val="2799"/>
                        </a:lnSpc>
                        <a:buFont typeface="Arial"/>
                        <a:buChar char="•"/>
                      </a:pPr>
                      <a:r>
                        <a:rPr lang="en-US" sz="1999" u="none" strike="noStrike">
                          <a:solidFill>
                            <a:srgbClr val="000000"/>
                          </a:solidFill>
                          <a:latin typeface="Objectivity 1"/>
                          <a:ea typeface="Objectivity 1"/>
                          <a:cs typeface="Objectivity 1"/>
                          <a:sym typeface="Objectivity 1"/>
                        </a:rPr>
                        <a:t>Cyfrowy asystent dydaktyczny </a:t>
                      </a:r>
                    </a:p>
                    <a:p>
                      <a:pPr marL="431799" lvl="1" indent="-215899" algn="l">
                        <a:lnSpc>
                          <a:spcPts val="2799"/>
                        </a:lnSpc>
                        <a:buFont typeface="Arial"/>
                        <a:buChar char="•"/>
                      </a:pPr>
                      <a:r>
                        <a:rPr lang="en-US" sz="1999" u="none" strike="noStrike">
                          <a:solidFill>
                            <a:srgbClr val="000000"/>
                          </a:solidFill>
                          <a:latin typeface="Objectivity 1"/>
                          <a:ea typeface="Objectivity 1"/>
                          <a:cs typeface="Objectivity 1"/>
                          <a:sym typeface="Objectivity 1"/>
                        </a:rPr>
                        <a:t>Standardy etyczne AI </a:t>
                      </a:r>
                    </a:p>
                    <a:p>
                      <a:pPr marL="431799" lvl="1" indent="-215899" algn="l">
                        <a:lnSpc>
                          <a:spcPts val="2799"/>
                        </a:lnSpc>
                        <a:buFont typeface="Arial"/>
                        <a:buChar char="•"/>
                      </a:pPr>
                      <a:r>
                        <a:rPr lang="en-US" sz="1999" u="none" strike="noStrike">
                          <a:solidFill>
                            <a:srgbClr val="000000"/>
                          </a:solidFill>
                          <a:latin typeface="Objectivity 1"/>
                          <a:ea typeface="Objectivity 1"/>
                          <a:cs typeface="Objectivity 1"/>
                          <a:sym typeface="Objectivity 1"/>
                        </a:rPr>
                        <a:t>Krytyczne myślenie w dobie AI</a:t>
                      </a:r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TextBox 5"/>
          <p:cNvSpPr txBox="1"/>
          <p:nvPr/>
        </p:nvSpPr>
        <p:spPr>
          <a:xfrm>
            <a:off x="513359" y="2028461"/>
            <a:ext cx="16677793" cy="6339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29"/>
              </a:lnSpc>
            </a:pPr>
            <a:r>
              <a:rPr lang="en-US" sz="3592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Jesteśmy gotowi, by Cię wesprzeć w wybranych obszarach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090257" y="391303"/>
            <a:ext cx="13086273" cy="1493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</a:pPr>
            <a:r>
              <a:rPr lang="en-US" sz="4200" b="1">
                <a:solidFill>
                  <a:srgbClr val="607EFF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OŚRODEK EDUKACJI INFORMATYCZNEJ</a:t>
            </a:r>
          </a:p>
          <a:p>
            <a:pPr marL="0" lvl="0" indent="0" algn="l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607EFF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i ZASTOSOWAŃ KOMPUTERÓW w Warszawie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3359" y="505603"/>
            <a:ext cx="4372094" cy="1292304"/>
          </a:xfrm>
          <a:custGeom>
            <a:avLst/>
            <a:gdLst/>
            <a:ahLst/>
            <a:cxnLst/>
            <a:rect l="l" t="t" r="r" b="b"/>
            <a:pathLst>
              <a:path w="4372094" h="1292304">
                <a:moveTo>
                  <a:pt x="0" y="0"/>
                </a:moveTo>
                <a:lnTo>
                  <a:pt x="4372094" y="0"/>
                </a:lnTo>
                <a:lnTo>
                  <a:pt x="4372094" y="1292304"/>
                </a:lnTo>
                <a:lnTo>
                  <a:pt x="0" y="12923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513359" y="2070697"/>
            <a:ext cx="17089342" cy="36131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6382"/>
              </a:lnSpc>
            </a:pPr>
            <a:r>
              <a:rPr lang="en-US" sz="3939" b="1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Stawiamy na sprawczość oraz nowoczesną dydaktykę.</a:t>
            </a:r>
          </a:p>
          <a:p>
            <a:pPr algn="l">
              <a:lnSpc>
                <a:spcPts val="5572"/>
              </a:lnSpc>
            </a:pPr>
            <a:r>
              <a:rPr lang="en-US" sz="3439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Przygotowaliśmy serię dedykowanych szkoleń przedmiotowych poświęconych Reformie26. Obejmują one informatykę, biologię, chemię, fizykę, geografię oraz przyrodę i koncentrują się na omówieniu zmian</a:t>
            </a:r>
          </a:p>
          <a:p>
            <a:pPr algn="l">
              <a:lnSpc>
                <a:spcPts val="5572"/>
              </a:lnSpc>
            </a:pPr>
            <a:r>
              <a:rPr lang="en-US" sz="3439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 podstawie programowej.</a:t>
            </a:r>
          </a:p>
        </p:txBody>
      </p:sp>
      <p:sp>
        <p:nvSpPr>
          <p:cNvPr id="4" name="Freeform 4"/>
          <p:cNvSpPr/>
          <p:nvPr/>
        </p:nvSpPr>
        <p:spPr>
          <a:xfrm>
            <a:off x="15364146" y="9346126"/>
            <a:ext cx="2923854" cy="940874"/>
          </a:xfrm>
          <a:custGeom>
            <a:avLst/>
            <a:gdLst/>
            <a:ahLst/>
            <a:cxnLst/>
            <a:rect l="l" t="t" r="r" b="b"/>
            <a:pathLst>
              <a:path w="2923854" h="940874">
                <a:moveTo>
                  <a:pt x="0" y="0"/>
                </a:moveTo>
                <a:lnTo>
                  <a:pt x="2923854" y="0"/>
                </a:lnTo>
                <a:lnTo>
                  <a:pt x="2923854" y="940874"/>
                </a:lnTo>
                <a:lnTo>
                  <a:pt x="0" y="94087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6680" y="7242838"/>
            <a:ext cx="3217547" cy="3217547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6494227" y="7946923"/>
            <a:ext cx="7411938" cy="19886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95"/>
              </a:lnSpc>
            </a:pPr>
            <a:r>
              <a:rPr lang="en-US" sz="36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filtruj</a:t>
            </a:r>
            <a:r>
              <a:rPr lang="en-US" sz="36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6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według</a:t>
            </a:r>
            <a:r>
              <a:rPr lang="en-US" sz="36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6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hasła</a:t>
            </a:r>
            <a:r>
              <a:rPr lang="en-US" sz="36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: </a:t>
            </a:r>
            <a:r>
              <a:rPr lang="en-US" sz="3639" b="1" dirty="0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Reforma26</a:t>
            </a:r>
          </a:p>
          <a:p>
            <a:pPr marL="0" lvl="0" indent="0" algn="ctr">
              <a:lnSpc>
                <a:spcPts val="5515"/>
              </a:lnSpc>
              <a:spcBef>
                <a:spcPct val="0"/>
              </a:spcBef>
            </a:pPr>
            <a:r>
              <a:rPr lang="en-US" sz="3939" b="1" dirty="0" err="1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Zapraszamy</a:t>
            </a:r>
            <a:r>
              <a:rPr lang="en-US" sz="3939" b="1" dirty="0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230711" y="5936434"/>
            <a:ext cx="11154876" cy="1370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20"/>
              </a:lnSpc>
              <a:spcBef>
                <a:spcPct val="0"/>
              </a:spcBef>
            </a:pPr>
            <a:r>
              <a:rPr lang="en-US" sz="3800" b="1" dirty="0" err="1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Technologia</a:t>
            </a:r>
            <a:r>
              <a:rPr lang="en-US" sz="3800" b="1" dirty="0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 </a:t>
            </a:r>
            <a:r>
              <a:rPr lang="en-US" sz="3800" b="1" dirty="0" err="1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daje</a:t>
            </a:r>
            <a:r>
              <a:rPr lang="en-US" sz="3800" b="1" dirty="0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 </a:t>
            </a:r>
            <a:r>
              <a:rPr lang="en-US" sz="3800" b="1" dirty="0" err="1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moc</a:t>
            </a:r>
            <a:r>
              <a:rPr lang="en-US" sz="3800" b="1" dirty="0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!</a:t>
            </a:r>
          </a:p>
          <a:p>
            <a:pPr algn="ctr">
              <a:lnSpc>
                <a:spcPts val="5320"/>
              </a:lnSpc>
              <a:spcBef>
                <a:spcPct val="0"/>
              </a:spcBef>
            </a:pPr>
            <a:r>
              <a:rPr lang="en-US" sz="3800" b="1" dirty="0" err="1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Uczymy</a:t>
            </a:r>
            <a:r>
              <a:rPr lang="en-US" sz="3800" b="1" dirty="0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, jak </a:t>
            </a:r>
            <a:r>
              <a:rPr lang="en-US" sz="3800" b="1" dirty="0" err="1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ją</a:t>
            </a:r>
            <a:r>
              <a:rPr lang="en-US" sz="3800" b="1" dirty="0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 </a:t>
            </a:r>
            <a:r>
              <a:rPr lang="en-US" sz="3800" b="1" dirty="0" err="1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wykorzystać</a:t>
            </a:r>
            <a:r>
              <a:rPr lang="en-US" sz="3800" b="1" dirty="0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 w </a:t>
            </a:r>
            <a:r>
              <a:rPr lang="en-US" sz="3800" b="1" dirty="0" err="1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edukacji</a:t>
            </a:r>
            <a:r>
              <a:rPr lang="en-US" sz="3800" b="1" dirty="0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090257" y="391303"/>
            <a:ext cx="13086273" cy="1493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</a:pPr>
            <a:r>
              <a:rPr lang="en-US" sz="4200" b="1">
                <a:solidFill>
                  <a:srgbClr val="607EFF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OŚRODEK EDUKACJI INFORMATYCZNEJ</a:t>
            </a:r>
          </a:p>
          <a:p>
            <a:pPr marL="0" lvl="0" indent="0" algn="l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607EFF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i ZASTOSOWAŃ KOMPUTERÓW w Warszawie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3359" y="505603"/>
            <a:ext cx="4372094" cy="1292304"/>
          </a:xfrm>
          <a:custGeom>
            <a:avLst/>
            <a:gdLst/>
            <a:ahLst/>
            <a:cxnLst/>
            <a:rect l="l" t="t" r="r" b="b"/>
            <a:pathLst>
              <a:path w="4372094" h="1292304">
                <a:moveTo>
                  <a:pt x="0" y="0"/>
                </a:moveTo>
                <a:lnTo>
                  <a:pt x="4372094" y="0"/>
                </a:lnTo>
                <a:lnTo>
                  <a:pt x="4372094" y="1292304"/>
                </a:lnTo>
                <a:lnTo>
                  <a:pt x="0" y="12923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1028700" y="2586990"/>
            <a:ext cx="16230600" cy="2556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  <a:spcBef>
                <a:spcPct val="0"/>
              </a:spcBef>
            </a:pPr>
            <a:r>
              <a:rPr lang="en-US" sz="360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WCIES realizuje działania z zakresu doskonalenia zawodowego nauczycieli w ramach Reformy 26 „Kompas Jutra”, odpowiadające na aktualne wyzwania edukacyjne oraz zmiany w podstawach programowych.</a:t>
            </a:r>
          </a:p>
        </p:txBody>
      </p:sp>
      <p:sp>
        <p:nvSpPr>
          <p:cNvPr id="4" name="Freeform 4"/>
          <p:cNvSpPr/>
          <p:nvPr/>
        </p:nvSpPr>
        <p:spPr>
          <a:xfrm>
            <a:off x="1028700" y="5968710"/>
            <a:ext cx="1827393" cy="1827393"/>
          </a:xfrm>
          <a:custGeom>
            <a:avLst/>
            <a:gdLst/>
            <a:ahLst/>
            <a:cxnLst/>
            <a:rect l="l" t="t" r="r" b="b"/>
            <a:pathLst>
              <a:path w="1827393" h="1827393">
                <a:moveTo>
                  <a:pt x="0" y="0"/>
                </a:moveTo>
                <a:lnTo>
                  <a:pt x="1827393" y="0"/>
                </a:lnTo>
                <a:lnTo>
                  <a:pt x="1827393" y="1827393"/>
                </a:lnTo>
                <a:lnTo>
                  <a:pt x="0" y="182739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5" name="Freeform 5"/>
          <p:cNvSpPr/>
          <p:nvPr/>
        </p:nvSpPr>
        <p:spPr>
          <a:xfrm>
            <a:off x="15006926" y="7878256"/>
            <a:ext cx="2252374" cy="1380044"/>
          </a:xfrm>
          <a:custGeom>
            <a:avLst/>
            <a:gdLst/>
            <a:ahLst/>
            <a:cxnLst/>
            <a:rect l="l" t="t" r="r" b="b"/>
            <a:pathLst>
              <a:path w="2252374" h="1380044">
                <a:moveTo>
                  <a:pt x="0" y="0"/>
                </a:moveTo>
                <a:lnTo>
                  <a:pt x="2252374" y="0"/>
                </a:lnTo>
                <a:lnTo>
                  <a:pt x="2252374" y="1380044"/>
                </a:lnTo>
                <a:lnTo>
                  <a:pt x="0" y="138004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6" name="TextBox 6"/>
          <p:cNvSpPr txBox="1"/>
          <p:nvPr/>
        </p:nvSpPr>
        <p:spPr>
          <a:xfrm>
            <a:off x="6964487" y="719138"/>
            <a:ext cx="4617913" cy="750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5880"/>
              </a:lnSpc>
              <a:spcBef>
                <a:spcPct val="0"/>
              </a:spcBef>
            </a:pPr>
            <a:r>
              <a:rPr lang="en-US" sz="4200" b="1" dirty="0">
                <a:solidFill>
                  <a:srgbClr val="607EFF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OFERTA WCIES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190048" y="6398536"/>
            <a:ext cx="6569828" cy="872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000000"/>
                </a:solidFill>
                <a:latin typeface="Engram Warsaw"/>
                <a:ea typeface="Engram Warsaw"/>
                <a:cs typeface="Engram Warsaw"/>
                <a:sym typeface="Engram Warsaw"/>
              </a:rPr>
              <a:t>Kod QR do rejestracji na szkolenia poświęcone reformie „26 – Kompas jutra”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3359" y="505603"/>
            <a:ext cx="4372094" cy="1292304"/>
          </a:xfrm>
          <a:custGeom>
            <a:avLst/>
            <a:gdLst/>
            <a:ahLst/>
            <a:cxnLst/>
            <a:rect l="l" t="t" r="r" b="b"/>
            <a:pathLst>
              <a:path w="4372094" h="1292304">
                <a:moveTo>
                  <a:pt x="0" y="0"/>
                </a:moveTo>
                <a:lnTo>
                  <a:pt x="4372094" y="0"/>
                </a:lnTo>
                <a:lnTo>
                  <a:pt x="4372094" y="1292304"/>
                </a:lnTo>
                <a:lnTo>
                  <a:pt x="0" y="12923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6964680" y="716780"/>
            <a:ext cx="6334266" cy="7505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607EFF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OFERTA WCIES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700" y="1925614"/>
            <a:ext cx="16230600" cy="76809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 b="1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Oferta WCIES obejmuje zróżnicowane formy wsparcia, dostosowane do potrzeb nauczycieli i szkół</a:t>
            </a:r>
          </a:p>
          <a:p>
            <a:pPr marL="777240" lvl="1" indent="-388620" algn="l">
              <a:lnSpc>
                <a:spcPts val="5040"/>
              </a:lnSpc>
              <a:buFont typeface="Arial"/>
              <a:buChar char="•"/>
            </a:pPr>
            <a:r>
              <a:rPr lang="en-US" sz="360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Warsztaty metodyczne</a:t>
            </a:r>
          </a:p>
          <a:p>
            <a:pPr marL="777240" lvl="1" indent="-388620" algn="l">
              <a:lnSpc>
                <a:spcPts val="5040"/>
              </a:lnSpc>
              <a:buFont typeface="Arial"/>
              <a:buChar char="•"/>
            </a:pPr>
            <a:r>
              <a:rPr lang="en-US" sz="360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Webinary</a:t>
            </a:r>
          </a:p>
          <a:p>
            <a:pPr marL="777240" lvl="1" indent="-388620" algn="l">
              <a:lnSpc>
                <a:spcPts val="5040"/>
              </a:lnSpc>
              <a:buFont typeface="Arial"/>
              <a:buChar char="•"/>
            </a:pPr>
            <a:r>
              <a:rPr lang="en-US" sz="360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Szkolenia dla rad pedagogicznych</a:t>
            </a:r>
          </a:p>
          <a:p>
            <a:pPr marL="777240" lvl="1" indent="-388620" algn="l">
              <a:lnSpc>
                <a:spcPts val="5040"/>
              </a:lnSpc>
              <a:buFont typeface="Arial"/>
              <a:buChar char="•"/>
            </a:pPr>
            <a:r>
              <a:rPr lang="en-US" sz="360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Szkolenia zespołów przedmiotowych</a:t>
            </a:r>
          </a:p>
          <a:p>
            <a:pPr marL="777240" lvl="1" indent="-388620" algn="l">
              <a:lnSpc>
                <a:spcPts val="5040"/>
              </a:lnSpc>
              <a:buFont typeface="Arial"/>
              <a:buChar char="•"/>
            </a:pPr>
            <a:r>
              <a:rPr lang="en-US" sz="360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Konferencje</a:t>
            </a:r>
          </a:p>
          <a:p>
            <a:pPr marL="777240" lvl="1" indent="-388620" algn="l">
              <a:lnSpc>
                <a:spcPts val="5040"/>
              </a:lnSpc>
              <a:buFont typeface="Arial"/>
              <a:buChar char="•"/>
            </a:pPr>
            <a:r>
              <a:rPr lang="en-US" sz="360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Konsultacje zbiorowe</a:t>
            </a:r>
          </a:p>
          <a:p>
            <a:pPr marL="777240" lvl="1" indent="-388620" algn="l">
              <a:lnSpc>
                <a:spcPts val="5040"/>
              </a:lnSpc>
              <a:buFont typeface="Arial"/>
              <a:buChar char="•"/>
            </a:pPr>
            <a:r>
              <a:rPr lang="en-US" sz="360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Kursy doskonalące</a:t>
            </a:r>
          </a:p>
          <a:p>
            <a:pPr marL="777240" lvl="1" indent="-388620" algn="l">
              <a:lnSpc>
                <a:spcPts val="5040"/>
              </a:lnSpc>
              <a:buFont typeface="Arial"/>
              <a:buChar char="•"/>
            </a:pPr>
            <a:r>
              <a:rPr lang="en-US" sz="360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Kursy e-learningowe</a:t>
            </a:r>
          </a:p>
          <a:p>
            <a:pPr marL="777240" lvl="1" indent="-388620" algn="l">
              <a:lnSpc>
                <a:spcPts val="5040"/>
              </a:lnSpc>
              <a:buFont typeface="Arial"/>
              <a:buChar char="•"/>
            </a:pPr>
            <a:r>
              <a:rPr lang="en-US" sz="360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Lekcje otwarte</a:t>
            </a:r>
          </a:p>
          <a:p>
            <a:pPr marL="777240" lvl="1" indent="-388620" algn="l">
              <a:lnSpc>
                <a:spcPts val="5040"/>
              </a:lnSpc>
              <a:spcBef>
                <a:spcPct val="0"/>
              </a:spcBef>
              <a:buFont typeface="Arial"/>
              <a:buChar char="•"/>
            </a:pPr>
            <a:r>
              <a:rPr lang="en-US" sz="360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Seminaria tematyczne</a:t>
            </a:r>
          </a:p>
        </p:txBody>
      </p:sp>
      <p:sp>
        <p:nvSpPr>
          <p:cNvPr id="5" name="Freeform 5"/>
          <p:cNvSpPr/>
          <p:nvPr/>
        </p:nvSpPr>
        <p:spPr>
          <a:xfrm>
            <a:off x="15006926" y="7878256"/>
            <a:ext cx="2252374" cy="1380044"/>
          </a:xfrm>
          <a:custGeom>
            <a:avLst/>
            <a:gdLst/>
            <a:ahLst/>
            <a:cxnLst/>
            <a:rect l="l" t="t" r="r" b="b"/>
            <a:pathLst>
              <a:path w="2252374" h="1380044">
                <a:moveTo>
                  <a:pt x="0" y="0"/>
                </a:moveTo>
                <a:lnTo>
                  <a:pt x="2252374" y="0"/>
                </a:lnTo>
                <a:lnTo>
                  <a:pt x="2252374" y="1380044"/>
                </a:lnTo>
                <a:lnTo>
                  <a:pt x="0" y="138004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3359" y="505603"/>
            <a:ext cx="4372094" cy="1292304"/>
          </a:xfrm>
          <a:custGeom>
            <a:avLst/>
            <a:gdLst/>
            <a:ahLst/>
            <a:cxnLst/>
            <a:rect l="l" t="t" r="r" b="b"/>
            <a:pathLst>
              <a:path w="4372094" h="1292304">
                <a:moveTo>
                  <a:pt x="0" y="0"/>
                </a:moveTo>
                <a:lnTo>
                  <a:pt x="4372094" y="0"/>
                </a:lnTo>
                <a:lnTo>
                  <a:pt x="4372094" y="1292304"/>
                </a:lnTo>
                <a:lnTo>
                  <a:pt x="0" y="12923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1028700" y="2586990"/>
            <a:ext cx="16230600" cy="2556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Ponadto doradcy metodyczni WCIES prowadzą konsultacje indywidualne i zespołowe, wspierając nauczycieli w planowaniu </a:t>
            </a:r>
          </a:p>
          <a:p>
            <a:pPr algn="l">
              <a:lnSpc>
                <a:spcPts val="5040"/>
              </a:lnSpc>
              <a:spcBef>
                <a:spcPct val="0"/>
              </a:spcBef>
            </a:pPr>
            <a:r>
              <a:rPr lang="en-US" sz="360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i wdrażaniu zmian wynikających z Reformy 26, a także w podnoszeniu jakości pracy dydaktycznej, wychowawczej i opiekuńczej szkoły.</a:t>
            </a:r>
          </a:p>
        </p:txBody>
      </p:sp>
      <p:sp>
        <p:nvSpPr>
          <p:cNvPr id="4" name="Freeform 4"/>
          <p:cNvSpPr/>
          <p:nvPr/>
        </p:nvSpPr>
        <p:spPr>
          <a:xfrm>
            <a:off x="1028700" y="6162675"/>
            <a:ext cx="1827393" cy="1827393"/>
          </a:xfrm>
          <a:custGeom>
            <a:avLst/>
            <a:gdLst/>
            <a:ahLst/>
            <a:cxnLst/>
            <a:rect l="l" t="t" r="r" b="b"/>
            <a:pathLst>
              <a:path w="1827393" h="1827393">
                <a:moveTo>
                  <a:pt x="0" y="0"/>
                </a:moveTo>
                <a:lnTo>
                  <a:pt x="1827393" y="0"/>
                </a:lnTo>
                <a:lnTo>
                  <a:pt x="1827393" y="1827393"/>
                </a:lnTo>
                <a:lnTo>
                  <a:pt x="0" y="182739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5" name="TextBox 5"/>
          <p:cNvSpPr txBox="1"/>
          <p:nvPr/>
        </p:nvSpPr>
        <p:spPr>
          <a:xfrm>
            <a:off x="6964680" y="719138"/>
            <a:ext cx="4541520" cy="750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5880"/>
              </a:lnSpc>
              <a:spcBef>
                <a:spcPct val="0"/>
              </a:spcBef>
            </a:pPr>
            <a:r>
              <a:rPr lang="en-US" sz="4200" b="1" dirty="0">
                <a:solidFill>
                  <a:srgbClr val="607EFF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OFERTA WCIES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155382" y="6592501"/>
            <a:ext cx="10648691" cy="872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000000"/>
                </a:solidFill>
                <a:latin typeface="Engram Warsaw"/>
                <a:ea typeface="Engram Warsaw"/>
                <a:cs typeface="Engram Warsaw"/>
                <a:sym typeface="Engram Warsaw"/>
              </a:rPr>
              <a:t>Kod QR do harmonogramu dyżurów oraz wykazu doradców metodycznych i nauczycieli-konsultantów wraz z danymi kontaktowymi</a:t>
            </a:r>
          </a:p>
        </p:txBody>
      </p:sp>
      <p:sp>
        <p:nvSpPr>
          <p:cNvPr id="7" name="Freeform 7"/>
          <p:cNvSpPr/>
          <p:nvPr/>
        </p:nvSpPr>
        <p:spPr>
          <a:xfrm>
            <a:off x="15006926" y="7878256"/>
            <a:ext cx="2252374" cy="1380044"/>
          </a:xfrm>
          <a:custGeom>
            <a:avLst/>
            <a:gdLst/>
            <a:ahLst/>
            <a:cxnLst/>
            <a:rect l="l" t="t" r="r" b="b"/>
            <a:pathLst>
              <a:path w="2252374" h="1380044">
                <a:moveTo>
                  <a:pt x="0" y="0"/>
                </a:moveTo>
                <a:lnTo>
                  <a:pt x="2252374" y="0"/>
                </a:lnTo>
                <a:lnTo>
                  <a:pt x="2252374" y="1380044"/>
                </a:lnTo>
                <a:lnTo>
                  <a:pt x="0" y="138004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3359" y="505603"/>
            <a:ext cx="4372094" cy="1292304"/>
          </a:xfrm>
          <a:custGeom>
            <a:avLst/>
            <a:gdLst/>
            <a:ahLst/>
            <a:cxnLst/>
            <a:rect l="l" t="t" r="r" b="b"/>
            <a:pathLst>
              <a:path w="4372094" h="1292304">
                <a:moveTo>
                  <a:pt x="0" y="0"/>
                </a:moveTo>
                <a:lnTo>
                  <a:pt x="4372094" y="0"/>
                </a:lnTo>
                <a:lnTo>
                  <a:pt x="4372094" y="1292304"/>
                </a:lnTo>
                <a:lnTo>
                  <a:pt x="0" y="12923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1425812" y="1495226"/>
            <a:ext cx="16295023" cy="83403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60"/>
              </a:lnSpc>
            </a:pPr>
            <a:endParaRPr/>
          </a:p>
          <a:p>
            <a:pPr algn="l">
              <a:lnSpc>
                <a:spcPts val="3560"/>
              </a:lnSpc>
            </a:pPr>
            <a:r>
              <a:rPr lang="en-US" sz="287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Samorządowe Centrum Doradztwa i Doskonalenia Nauczycieli w Siedlcach w szerokim zakresie wspiera placówki oświatowe we wdrażaniu Reformy26 Kompas Jutra. </a:t>
            </a:r>
          </a:p>
          <a:p>
            <a:pPr algn="l">
              <a:lnSpc>
                <a:spcPts val="3560"/>
              </a:lnSpc>
            </a:pPr>
            <a:r>
              <a:rPr lang="en-US" sz="287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Zaplanowaliśmy różnorodne formy szkoleń stacjonarnie oraz online.</a:t>
            </a:r>
          </a:p>
          <a:p>
            <a:pPr algn="l">
              <a:lnSpc>
                <a:spcPts val="4020"/>
              </a:lnSpc>
              <a:spcBef>
                <a:spcPct val="0"/>
              </a:spcBef>
            </a:pPr>
            <a:endParaRPr lang="en-US" sz="2871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marL="619976" lvl="1" indent="-309988" algn="l">
              <a:lnSpc>
                <a:spcPts val="4020"/>
              </a:lnSpc>
              <a:buFont typeface="Arial"/>
              <a:buChar char="•"/>
            </a:pPr>
            <a:r>
              <a:rPr lang="en-US" sz="287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Szkolenia zespołów przedmiotowych</a:t>
            </a:r>
          </a:p>
          <a:p>
            <a:pPr marL="619976" lvl="1" indent="-309988" algn="l">
              <a:lnSpc>
                <a:spcPts val="4020"/>
              </a:lnSpc>
              <a:buFont typeface="Arial"/>
              <a:buChar char="•"/>
            </a:pPr>
            <a:r>
              <a:rPr lang="en-US" sz="287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Kursy doskonalące </a:t>
            </a:r>
          </a:p>
          <a:p>
            <a:pPr marL="619976" lvl="1" indent="-309988" algn="l">
              <a:lnSpc>
                <a:spcPts val="4020"/>
              </a:lnSpc>
              <a:buFont typeface="Arial"/>
              <a:buChar char="•"/>
            </a:pPr>
            <a:r>
              <a:rPr lang="en-US" sz="287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Szkolenia rad pedagogicznych</a:t>
            </a:r>
          </a:p>
          <a:p>
            <a:pPr marL="619976" lvl="1" indent="-309988" algn="l">
              <a:lnSpc>
                <a:spcPts val="4020"/>
              </a:lnSpc>
              <a:buFont typeface="Arial"/>
              <a:buChar char="•"/>
            </a:pPr>
            <a:r>
              <a:rPr lang="en-US" sz="287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Warsztaty metodyczne</a:t>
            </a:r>
          </a:p>
          <a:p>
            <a:pPr marL="619976" lvl="1" indent="-309988" algn="l">
              <a:lnSpc>
                <a:spcPts val="4020"/>
              </a:lnSpc>
              <a:buFont typeface="Arial"/>
              <a:buChar char="•"/>
            </a:pPr>
            <a:r>
              <a:rPr lang="en-US" sz="287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Konferencje</a:t>
            </a:r>
          </a:p>
          <a:p>
            <a:pPr marL="619976" lvl="1" indent="-309988" algn="l">
              <a:lnSpc>
                <a:spcPts val="4020"/>
              </a:lnSpc>
              <a:buFont typeface="Arial"/>
              <a:buChar char="•"/>
            </a:pPr>
            <a:r>
              <a:rPr lang="en-US" sz="287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Konsultacje zbiorowe</a:t>
            </a:r>
          </a:p>
          <a:p>
            <a:pPr marL="619976" lvl="1" indent="-309988" algn="l">
              <a:lnSpc>
                <a:spcPts val="4020"/>
              </a:lnSpc>
              <a:buFont typeface="Arial"/>
              <a:buChar char="•"/>
            </a:pPr>
            <a:r>
              <a:rPr lang="en-US" sz="287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Konsultacje indywidualne</a:t>
            </a:r>
          </a:p>
          <a:p>
            <a:pPr marL="619976" lvl="1" indent="-309988" algn="l">
              <a:lnSpc>
                <a:spcPts val="4020"/>
              </a:lnSpc>
              <a:buFont typeface="Arial"/>
              <a:buChar char="•"/>
            </a:pPr>
            <a:r>
              <a:rPr lang="en-US" sz="287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Sieci współpracy i samokształcenia</a:t>
            </a:r>
          </a:p>
          <a:p>
            <a:pPr marL="619976" lvl="1" indent="-309988" algn="l">
              <a:lnSpc>
                <a:spcPts val="4020"/>
              </a:lnSpc>
              <a:buFont typeface="Arial"/>
              <a:buChar char="•"/>
            </a:pPr>
            <a:r>
              <a:rPr lang="en-US" sz="287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Lekcje otwarte</a:t>
            </a:r>
          </a:p>
          <a:p>
            <a:pPr marL="619976" lvl="1" indent="-309988" algn="l">
              <a:lnSpc>
                <a:spcPts val="4020"/>
              </a:lnSpc>
              <a:buFont typeface="Arial"/>
              <a:buChar char="•"/>
            </a:pPr>
            <a:r>
              <a:rPr lang="en-US" sz="287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Indywidualne wsparcie nauczycieli przez doradców metodycznych we wdrażaniu podstaw programowych</a:t>
            </a:r>
          </a:p>
          <a:p>
            <a:pPr algn="l">
              <a:lnSpc>
                <a:spcPts val="3646"/>
              </a:lnSpc>
              <a:spcBef>
                <a:spcPct val="0"/>
              </a:spcBef>
            </a:pPr>
            <a:endParaRPr lang="en-US" sz="2871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14234567" y="3775834"/>
            <a:ext cx="2387976" cy="2387976"/>
          </a:xfrm>
          <a:custGeom>
            <a:avLst/>
            <a:gdLst/>
            <a:ahLst/>
            <a:cxnLst/>
            <a:rect l="l" t="t" r="r" b="b"/>
            <a:pathLst>
              <a:path w="2387976" h="2387976">
                <a:moveTo>
                  <a:pt x="0" y="0"/>
                </a:moveTo>
                <a:lnTo>
                  <a:pt x="2387976" y="0"/>
                </a:lnTo>
                <a:lnTo>
                  <a:pt x="2387976" y="2387976"/>
                </a:lnTo>
                <a:lnTo>
                  <a:pt x="0" y="238797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5" name="Freeform 5"/>
          <p:cNvSpPr/>
          <p:nvPr/>
        </p:nvSpPr>
        <p:spPr>
          <a:xfrm rot="187449">
            <a:off x="11948821" y="4515149"/>
            <a:ext cx="2060842" cy="909346"/>
          </a:xfrm>
          <a:custGeom>
            <a:avLst/>
            <a:gdLst/>
            <a:ahLst/>
            <a:cxnLst/>
            <a:rect l="l" t="t" r="r" b="b"/>
            <a:pathLst>
              <a:path w="2060842" h="909346">
                <a:moveTo>
                  <a:pt x="0" y="0"/>
                </a:moveTo>
                <a:lnTo>
                  <a:pt x="2060842" y="0"/>
                </a:lnTo>
                <a:lnTo>
                  <a:pt x="2060842" y="909346"/>
                </a:lnTo>
                <a:lnTo>
                  <a:pt x="0" y="90934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6" name="Freeform 6"/>
          <p:cNvSpPr/>
          <p:nvPr/>
        </p:nvSpPr>
        <p:spPr>
          <a:xfrm>
            <a:off x="13484943" y="6301701"/>
            <a:ext cx="3661490" cy="1492057"/>
          </a:xfrm>
          <a:custGeom>
            <a:avLst/>
            <a:gdLst/>
            <a:ahLst/>
            <a:cxnLst/>
            <a:rect l="l" t="t" r="r" b="b"/>
            <a:pathLst>
              <a:path w="3661490" h="1492057">
                <a:moveTo>
                  <a:pt x="0" y="0"/>
                </a:moveTo>
                <a:lnTo>
                  <a:pt x="3661490" y="0"/>
                </a:lnTo>
                <a:lnTo>
                  <a:pt x="3661490" y="1492057"/>
                </a:lnTo>
                <a:lnTo>
                  <a:pt x="0" y="149205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7" name="TextBox 7"/>
          <p:cNvSpPr txBox="1"/>
          <p:nvPr/>
        </p:nvSpPr>
        <p:spPr>
          <a:xfrm>
            <a:off x="5113736" y="626298"/>
            <a:ext cx="8919175" cy="700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15"/>
              </a:lnSpc>
              <a:spcBef>
                <a:spcPct val="0"/>
              </a:spcBef>
            </a:pPr>
            <a:r>
              <a:rPr lang="en-US" sz="3939" b="1">
                <a:solidFill>
                  <a:srgbClr val="607EFF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OFERTA SCDiDN W SIEDLCACH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3359" y="505603"/>
            <a:ext cx="4372094" cy="1292304"/>
          </a:xfrm>
          <a:custGeom>
            <a:avLst/>
            <a:gdLst/>
            <a:ahLst/>
            <a:cxnLst/>
            <a:rect l="l" t="t" r="r" b="b"/>
            <a:pathLst>
              <a:path w="4372094" h="1292304">
                <a:moveTo>
                  <a:pt x="0" y="0"/>
                </a:moveTo>
                <a:lnTo>
                  <a:pt x="4372094" y="0"/>
                </a:lnTo>
                <a:lnTo>
                  <a:pt x="4372094" y="1292304"/>
                </a:lnTo>
                <a:lnTo>
                  <a:pt x="0" y="12923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Freeform 3"/>
          <p:cNvSpPr/>
          <p:nvPr/>
        </p:nvSpPr>
        <p:spPr>
          <a:xfrm>
            <a:off x="1251978" y="2638711"/>
            <a:ext cx="1788250" cy="1788250"/>
          </a:xfrm>
          <a:custGeom>
            <a:avLst/>
            <a:gdLst/>
            <a:ahLst/>
            <a:cxnLst/>
            <a:rect l="l" t="t" r="r" b="b"/>
            <a:pathLst>
              <a:path w="1788250" h="1788250">
                <a:moveTo>
                  <a:pt x="0" y="0"/>
                </a:moveTo>
                <a:lnTo>
                  <a:pt x="1788250" y="0"/>
                </a:lnTo>
                <a:lnTo>
                  <a:pt x="1788250" y="1788250"/>
                </a:lnTo>
                <a:lnTo>
                  <a:pt x="0" y="178825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4" name="Freeform 4"/>
          <p:cNvSpPr/>
          <p:nvPr/>
        </p:nvSpPr>
        <p:spPr>
          <a:xfrm>
            <a:off x="10402813" y="2380782"/>
            <a:ext cx="2144654" cy="2144654"/>
          </a:xfrm>
          <a:custGeom>
            <a:avLst/>
            <a:gdLst/>
            <a:ahLst/>
            <a:cxnLst/>
            <a:rect l="l" t="t" r="r" b="b"/>
            <a:pathLst>
              <a:path w="2144654" h="2144654">
                <a:moveTo>
                  <a:pt x="0" y="0"/>
                </a:moveTo>
                <a:lnTo>
                  <a:pt x="2144654" y="0"/>
                </a:lnTo>
                <a:lnTo>
                  <a:pt x="2144654" y="2144654"/>
                </a:lnTo>
                <a:lnTo>
                  <a:pt x="0" y="214465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5" name="Freeform 5"/>
          <p:cNvSpPr/>
          <p:nvPr/>
        </p:nvSpPr>
        <p:spPr>
          <a:xfrm>
            <a:off x="5810921" y="2704238"/>
            <a:ext cx="1821198" cy="1821198"/>
          </a:xfrm>
          <a:custGeom>
            <a:avLst/>
            <a:gdLst/>
            <a:ahLst/>
            <a:cxnLst/>
            <a:rect l="l" t="t" r="r" b="b"/>
            <a:pathLst>
              <a:path w="1821198" h="1821198">
                <a:moveTo>
                  <a:pt x="0" y="0"/>
                </a:moveTo>
                <a:lnTo>
                  <a:pt x="1821198" y="0"/>
                </a:lnTo>
                <a:lnTo>
                  <a:pt x="1821198" y="1821198"/>
                </a:lnTo>
                <a:lnTo>
                  <a:pt x="0" y="182119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6" name="Freeform 6"/>
          <p:cNvSpPr/>
          <p:nvPr/>
        </p:nvSpPr>
        <p:spPr>
          <a:xfrm>
            <a:off x="4978137" y="6639617"/>
            <a:ext cx="3155677" cy="1732753"/>
          </a:xfrm>
          <a:custGeom>
            <a:avLst/>
            <a:gdLst/>
            <a:ahLst/>
            <a:cxnLst/>
            <a:rect l="l" t="t" r="r" b="b"/>
            <a:pathLst>
              <a:path w="3155677" h="1732753">
                <a:moveTo>
                  <a:pt x="0" y="0"/>
                </a:moveTo>
                <a:lnTo>
                  <a:pt x="3155677" y="0"/>
                </a:lnTo>
                <a:lnTo>
                  <a:pt x="3155677" y="1732754"/>
                </a:lnTo>
                <a:lnTo>
                  <a:pt x="0" y="173275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7" name="Freeform 7"/>
          <p:cNvSpPr/>
          <p:nvPr/>
        </p:nvSpPr>
        <p:spPr>
          <a:xfrm>
            <a:off x="14712870" y="6498184"/>
            <a:ext cx="2015619" cy="2015619"/>
          </a:xfrm>
          <a:custGeom>
            <a:avLst/>
            <a:gdLst/>
            <a:ahLst/>
            <a:cxnLst/>
            <a:rect l="l" t="t" r="r" b="b"/>
            <a:pathLst>
              <a:path w="2015619" h="2015619">
                <a:moveTo>
                  <a:pt x="0" y="0"/>
                </a:moveTo>
                <a:lnTo>
                  <a:pt x="2015620" y="0"/>
                </a:lnTo>
                <a:lnTo>
                  <a:pt x="2015620" y="2015620"/>
                </a:lnTo>
                <a:lnTo>
                  <a:pt x="0" y="201562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8" name="Freeform 8"/>
          <p:cNvSpPr/>
          <p:nvPr/>
        </p:nvSpPr>
        <p:spPr>
          <a:xfrm>
            <a:off x="999066" y="6340820"/>
            <a:ext cx="2330349" cy="2330349"/>
          </a:xfrm>
          <a:custGeom>
            <a:avLst/>
            <a:gdLst/>
            <a:ahLst/>
            <a:cxnLst/>
            <a:rect l="l" t="t" r="r" b="b"/>
            <a:pathLst>
              <a:path w="2330349" h="2330349">
                <a:moveTo>
                  <a:pt x="0" y="0"/>
                </a:moveTo>
                <a:lnTo>
                  <a:pt x="2330349" y="0"/>
                </a:lnTo>
                <a:lnTo>
                  <a:pt x="2330349" y="2330348"/>
                </a:lnTo>
                <a:lnTo>
                  <a:pt x="0" y="233034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9" name="Freeform 9"/>
          <p:cNvSpPr/>
          <p:nvPr/>
        </p:nvSpPr>
        <p:spPr>
          <a:xfrm>
            <a:off x="10398877" y="6654197"/>
            <a:ext cx="1987358" cy="1875343"/>
          </a:xfrm>
          <a:custGeom>
            <a:avLst/>
            <a:gdLst/>
            <a:ahLst/>
            <a:cxnLst/>
            <a:rect l="l" t="t" r="r" b="b"/>
            <a:pathLst>
              <a:path w="1987358" h="1875343">
                <a:moveTo>
                  <a:pt x="0" y="0"/>
                </a:moveTo>
                <a:lnTo>
                  <a:pt x="1987357" y="0"/>
                </a:lnTo>
                <a:lnTo>
                  <a:pt x="1987357" y="1875343"/>
                </a:lnTo>
                <a:lnTo>
                  <a:pt x="0" y="187534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0" name="Freeform 10"/>
          <p:cNvSpPr/>
          <p:nvPr/>
        </p:nvSpPr>
        <p:spPr>
          <a:xfrm>
            <a:off x="14812505" y="2610612"/>
            <a:ext cx="1816349" cy="1816349"/>
          </a:xfrm>
          <a:custGeom>
            <a:avLst/>
            <a:gdLst/>
            <a:ahLst/>
            <a:cxnLst/>
            <a:rect l="l" t="t" r="r" b="b"/>
            <a:pathLst>
              <a:path w="1816349" h="1816349">
                <a:moveTo>
                  <a:pt x="0" y="0"/>
                </a:moveTo>
                <a:lnTo>
                  <a:pt x="1816350" y="0"/>
                </a:lnTo>
                <a:lnTo>
                  <a:pt x="1816350" y="1816349"/>
                </a:lnTo>
                <a:lnTo>
                  <a:pt x="0" y="181634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1" name="TextBox 11"/>
          <p:cNvSpPr txBox="1"/>
          <p:nvPr/>
        </p:nvSpPr>
        <p:spPr>
          <a:xfrm>
            <a:off x="5562699" y="914400"/>
            <a:ext cx="7162602" cy="7505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 b="1">
                <a:solidFill>
                  <a:srgbClr val="000000"/>
                </a:solidFill>
                <a:latin typeface="Objectivity 2 Bold"/>
                <a:ea typeface="Objectivity 2 Bold"/>
                <a:cs typeface="Objectivity 2 Bold"/>
                <a:sym typeface="Objectivity 2 Bold"/>
              </a:rPr>
              <a:t>NAJWAŻNIEJSZE ZMIANY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3946" y="4693661"/>
            <a:ext cx="3084314" cy="4593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55"/>
              </a:lnSpc>
              <a:spcBef>
                <a:spcPct val="0"/>
              </a:spcBef>
            </a:pPr>
            <a:r>
              <a:rPr lang="en-US" sz="2539" b="1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Dobre podręczniki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241384" y="4693661"/>
            <a:ext cx="3114080" cy="4593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55"/>
              </a:lnSpc>
              <a:spcBef>
                <a:spcPct val="0"/>
              </a:spcBef>
            </a:pPr>
            <a:r>
              <a:rPr lang="en-US" sz="2539" b="1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Sposób oceniania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3670821" y="4693661"/>
            <a:ext cx="4099719" cy="4593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55"/>
              </a:lnSpc>
              <a:spcBef>
                <a:spcPct val="0"/>
              </a:spcBef>
            </a:pPr>
            <a:r>
              <a:rPr lang="en-US" sz="2539" b="1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Nauka poprzez praktykę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744334" y="4693661"/>
            <a:ext cx="3296444" cy="9070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55"/>
              </a:lnSpc>
            </a:pPr>
            <a:r>
              <a:rPr lang="en-US" sz="2539" b="1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Informacja zwrotna</a:t>
            </a:r>
          </a:p>
          <a:p>
            <a:pPr algn="ctr">
              <a:lnSpc>
                <a:spcPts val="3555"/>
              </a:lnSpc>
              <a:spcBef>
                <a:spcPct val="0"/>
              </a:spcBef>
            </a:pPr>
            <a:r>
              <a:rPr lang="en-US" sz="2539" b="1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dla ucznia i rodzica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503834" y="8798936"/>
            <a:ext cx="3284538" cy="4593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55"/>
              </a:lnSpc>
              <a:spcBef>
                <a:spcPct val="0"/>
              </a:spcBef>
            </a:pPr>
            <a:r>
              <a:rPr lang="en-US" sz="2539" b="1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Tydzień projektowy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855472" y="8798936"/>
            <a:ext cx="3885902" cy="9070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55"/>
              </a:lnSpc>
            </a:pPr>
            <a:r>
              <a:rPr lang="en-US" sz="2539" b="1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Łączenie przedmiotów </a:t>
            </a:r>
          </a:p>
          <a:p>
            <a:pPr algn="ctr">
              <a:lnSpc>
                <a:spcPts val="3555"/>
              </a:lnSpc>
              <a:spcBef>
                <a:spcPct val="0"/>
              </a:spcBef>
            </a:pPr>
            <a:r>
              <a:rPr lang="en-US" sz="2539" b="1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i tematów pokrewnych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3995365" y="8798936"/>
            <a:ext cx="3450630" cy="9070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55"/>
              </a:lnSpc>
            </a:pPr>
            <a:r>
              <a:rPr lang="en-US" sz="2539" b="1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Wsparcie w rozwoju</a:t>
            </a:r>
          </a:p>
          <a:p>
            <a:pPr algn="ctr">
              <a:lnSpc>
                <a:spcPts val="3555"/>
              </a:lnSpc>
              <a:spcBef>
                <a:spcPct val="0"/>
              </a:spcBef>
            </a:pPr>
            <a:r>
              <a:rPr lang="en-US" sz="2539" b="1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emocjonalnym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9383574" y="8798936"/>
            <a:ext cx="4017963" cy="4593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55"/>
              </a:lnSpc>
              <a:spcBef>
                <a:spcPct val="0"/>
              </a:spcBef>
            </a:pPr>
            <a:r>
              <a:rPr lang="en-US" sz="2539" b="1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Autonomia nauczyciela 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56960" y="586178"/>
            <a:ext cx="5619444" cy="1660996"/>
          </a:xfrm>
          <a:custGeom>
            <a:avLst/>
            <a:gdLst/>
            <a:ahLst/>
            <a:cxnLst/>
            <a:rect l="l" t="t" r="r" b="b"/>
            <a:pathLst>
              <a:path w="5619444" h="1660996">
                <a:moveTo>
                  <a:pt x="0" y="0"/>
                </a:moveTo>
                <a:lnTo>
                  <a:pt x="5619444" y="0"/>
                </a:lnTo>
                <a:lnTo>
                  <a:pt x="5619444" y="1660996"/>
                </a:lnTo>
                <a:lnTo>
                  <a:pt x="0" y="166099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845297" y="2909331"/>
            <a:ext cx="13738979" cy="11826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262"/>
              </a:lnSpc>
            </a:pPr>
            <a:r>
              <a:rPr lang="en-US" sz="6615" b="1">
                <a:solidFill>
                  <a:srgbClr val="607EFF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STRONA INTERNETOWA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56960" y="4092979"/>
            <a:ext cx="16205587" cy="11749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262"/>
              </a:lnSpc>
            </a:pPr>
            <a:r>
              <a:rPr lang="en-US" sz="6615" b="1">
                <a:solidFill>
                  <a:srgbClr val="00A686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WWW.REFORMA26.MEN.GOV.PL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3564" y="5253740"/>
            <a:ext cx="4972379" cy="497237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1205</Words>
  <Application>Microsoft Office PowerPoint</Application>
  <PresentationFormat>Niestandardowy</PresentationFormat>
  <Paragraphs>180</Paragraphs>
  <Slides>23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23</vt:i4>
      </vt:variant>
    </vt:vector>
  </HeadingPairs>
  <TitlesOfParts>
    <vt:vector size="30" baseType="lpstr">
      <vt:lpstr>Objectivity 1</vt:lpstr>
      <vt:lpstr>Objectivity 2 Bold</vt:lpstr>
      <vt:lpstr>Calibri</vt:lpstr>
      <vt:lpstr>Arial</vt:lpstr>
      <vt:lpstr>Objectivity 1 Bold</vt:lpstr>
      <vt:lpstr>Engram Warsaw</vt:lpstr>
      <vt:lpstr>Office Theme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godzina 12.00 Aktualne 5-12-26-NOWA PODSTAWA PROGRAMOWA - prezentacja ośrodków</dc:title>
  <dc:creator>Marta Wnukowicz</dc:creator>
  <cp:lastModifiedBy>Monika Sobczak</cp:lastModifiedBy>
  <cp:revision>10</cp:revision>
  <dcterms:created xsi:type="dcterms:W3CDTF">2006-08-16T00:00:00Z</dcterms:created>
  <dcterms:modified xsi:type="dcterms:W3CDTF">2026-02-08T10:50:29Z</dcterms:modified>
  <dc:identifier>DAHAWg6CTE0</dc:identifier>
</cp:coreProperties>
</file>