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FC8231-0CD1-42BE-8668-90681C1460A4}" type="datetimeFigureOut">
              <a:rPr lang="pl-PL" smtClean="0"/>
              <a:t>10.11.2025</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71BF49-83E4-4D64-89BF-AE8404248D3E}" type="slidenum">
              <a:rPr lang="pl-PL" smtClean="0"/>
              <a:t>‹#›</a:t>
            </a:fld>
            <a:endParaRPr lang="pl-PL"/>
          </a:p>
        </p:txBody>
      </p:sp>
    </p:spTree>
    <p:extLst>
      <p:ext uri="{BB962C8B-B14F-4D97-AF65-F5344CB8AC3E}">
        <p14:creationId xmlns:p14="http://schemas.microsoft.com/office/powerpoint/2010/main" val="2717959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E571BF49-83E4-4D64-89BF-AE8404248D3E}" type="slidenum">
              <a:rPr lang="pl-PL" smtClean="0"/>
              <a:t>28</a:t>
            </a:fld>
            <a:endParaRPr lang="pl-PL"/>
          </a:p>
        </p:txBody>
      </p:sp>
    </p:spTree>
    <p:extLst>
      <p:ext uri="{BB962C8B-B14F-4D97-AF65-F5344CB8AC3E}">
        <p14:creationId xmlns:p14="http://schemas.microsoft.com/office/powerpoint/2010/main" val="2333347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dirty="0"/>
          </a:p>
        </p:txBody>
      </p:sp>
      <p:sp>
        <p:nvSpPr>
          <p:cNvPr id="4" name="Date Placeholder 3"/>
          <p:cNvSpPr>
            <a:spLocks noGrp="1"/>
          </p:cNvSpPr>
          <p:nvPr>
            <p:ph type="dt" sz="half" idx="10"/>
          </p:nvPr>
        </p:nvSpPr>
        <p:spPr/>
        <p:txBody>
          <a:bodyPr/>
          <a:lstStyle/>
          <a:p>
            <a:fld id="{517E58D1-2CE1-47BB-966C-121167B9FB6F}" type="datetimeFigureOut">
              <a:rPr lang="pl-PL" smtClean="0"/>
              <a:t>10.11.2025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AA06C3B-773D-46BA-8105-2592B5465879}" type="slidenum">
              <a:rPr lang="pl-PL" smtClean="0"/>
              <a:t>‹#›</a:t>
            </a:fld>
            <a:endParaRPr lang="pl-PL"/>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pl-PL" smtClean="0"/>
              <a:t>Kliknij, aby edytować styl</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17E58D1-2CE1-47BB-966C-121167B9FB6F}" type="datetimeFigureOut">
              <a:rPr lang="pl-PL" smtClean="0"/>
              <a:t>10.11.2025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AA06C3B-773D-46BA-8105-2592B5465879}" type="slidenum">
              <a:rPr lang="pl-PL" smtClean="0"/>
              <a:t>‹#›</a:t>
            </a:fld>
            <a:endParaRPr lang="pl-PL"/>
          </a:p>
        </p:txBody>
      </p:sp>
      <p:sp>
        <p:nvSpPr>
          <p:cNvPr id="8" name="Title 7"/>
          <p:cNvSpPr>
            <a:spLocks noGrp="1"/>
          </p:cNvSpPr>
          <p:nvPr>
            <p:ph type="title"/>
          </p:nvPr>
        </p:nvSpPr>
        <p:spPr/>
        <p:txBody>
          <a:bodyPr/>
          <a:lstStyle/>
          <a:p>
            <a:r>
              <a:rPr lang="pl-PL" smtClean="0"/>
              <a:t>Kliknij, aby edytować styl</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pl-PL" smtClean="0"/>
              <a:t>Kliknij, aby edytować styl</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517E58D1-2CE1-47BB-966C-121167B9FB6F}" type="datetimeFigureOut">
              <a:rPr lang="pl-PL" smtClean="0"/>
              <a:t>10.11.2025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AA06C3B-773D-46BA-8105-2592B5465879}" type="slidenum">
              <a:rPr lang="pl-PL" smtClean="0"/>
              <a:t>‹#›</a:t>
            </a:fld>
            <a:endParaRPr lang="pl-PL"/>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17E58D1-2CE1-47BB-966C-121167B9FB6F}" type="datetimeFigureOut">
              <a:rPr lang="pl-PL" smtClean="0"/>
              <a:t>10.11.2025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DAA06C3B-773D-46BA-8105-2592B5465879}" type="slidenum">
              <a:rPr lang="pl-PL" smtClean="0"/>
              <a:t>‹#›</a:t>
            </a:fld>
            <a:endParaRPr lang="pl-PL"/>
          </a:p>
        </p:txBody>
      </p:sp>
      <p:sp>
        <p:nvSpPr>
          <p:cNvPr id="8" name="Title 7"/>
          <p:cNvSpPr>
            <a:spLocks noGrp="1"/>
          </p:cNvSpPr>
          <p:nvPr>
            <p:ph type="title"/>
          </p:nvPr>
        </p:nvSpPr>
        <p:spPr/>
        <p:txBody>
          <a:bodyPr/>
          <a:lstStyle/>
          <a:p>
            <a:r>
              <a:rPr lang="pl-PL" smtClean="0"/>
              <a:t>Kliknij, aby edytować styl</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pl-PL" smtClean="0"/>
              <a:t>Kliknij, aby edytować style wzorca tekstu</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Date Placeholder 6"/>
          <p:cNvSpPr>
            <a:spLocks noGrp="1"/>
          </p:cNvSpPr>
          <p:nvPr>
            <p:ph type="dt" sz="half" idx="10"/>
          </p:nvPr>
        </p:nvSpPr>
        <p:spPr/>
        <p:txBody>
          <a:bodyPr/>
          <a:lstStyle/>
          <a:p>
            <a:fld id="{517E58D1-2CE1-47BB-966C-121167B9FB6F}" type="datetimeFigureOut">
              <a:rPr lang="pl-PL" smtClean="0"/>
              <a:t>10.11.2025</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DAA06C3B-773D-46BA-8105-2592B5465879}" type="slidenum">
              <a:rPr lang="pl-PL" smtClean="0"/>
              <a:t>‹#›</a:t>
            </a:fld>
            <a:endParaRPr lang="pl-PL"/>
          </a:p>
        </p:txBody>
      </p:sp>
      <p:sp>
        <p:nvSpPr>
          <p:cNvPr id="10" name="Title 9"/>
          <p:cNvSpPr>
            <a:spLocks noGrp="1"/>
          </p:cNvSpPr>
          <p:nvPr>
            <p:ph type="title"/>
          </p:nvPr>
        </p:nvSpPr>
        <p:spPr/>
        <p:txBody>
          <a:bodyPr/>
          <a:lstStyle/>
          <a:p>
            <a:r>
              <a:rPr lang="pl-PL" smtClean="0"/>
              <a:t>Kliknij, aby edytować styl</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Date Placeholder 2"/>
          <p:cNvSpPr>
            <a:spLocks noGrp="1"/>
          </p:cNvSpPr>
          <p:nvPr>
            <p:ph type="dt" sz="half" idx="10"/>
          </p:nvPr>
        </p:nvSpPr>
        <p:spPr/>
        <p:txBody>
          <a:bodyPr/>
          <a:lstStyle/>
          <a:p>
            <a:fld id="{517E58D1-2CE1-47BB-966C-121167B9FB6F}" type="datetimeFigureOut">
              <a:rPr lang="pl-PL" smtClean="0"/>
              <a:t>10.11.2025</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DAA06C3B-773D-46BA-8105-2592B5465879}" type="slidenum">
              <a:rPr lang="pl-PL" smtClean="0"/>
              <a:t>‹#›</a:t>
            </a:fld>
            <a:endParaRPr lang="pl-PL"/>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7E58D1-2CE1-47BB-966C-121167B9FB6F}" type="datetimeFigureOut">
              <a:rPr lang="pl-PL" smtClean="0"/>
              <a:t>10.11.2025</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DAA06C3B-773D-46BA-8105-2592B5465879}" type="slidenum">
              <a:rPr lang="pl-PL" smtClean="0"/>
              <a:t>‹#›</a:t>
            </a:fld>
            <a:endParaRPr lang="pl-PL"/>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pl-PL" smtClean="0"/>
              <a:t>Kliknij, aby edytować styl</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517E58D1-2CE1-47BB-966C-121167B9FB6F}" type="datetimeFigureOut">
              <a:rPr lang="pl-PL" smtClean="0"/>
              <a:t>10.11.2025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DAA06C3B-773D-46BA-8105-2592B5465879}" type="slidenum">
              <a:rPr lang="pl-PL" smtClean="0"/>
              <a:t>‹#›</a:t>
            </a:fld>
            <a:endParaRPr lang="pl-PL"/>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517E58D1-2CE1-47BB-966C-121167B9FB6F}" type="datetimeFigureOut">
              <a:rPr lang="pl-PL" smtClean="0"/>
              <a:t>10.11.2025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DAA06C3B-773D-46BA-8105-2592B5465879}" type="slidenum">
              <a:rPr lang="pl-PL" smtClean="0"/>
              <a:t>‹#›</a:t>
            </a:fld>
            <a:endParaRPr lang="pl-PL"/>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pl-PL" smtClean="0"/>
              <a:t>Kliknij, aby edytować styl</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fld id="{517E58D1-2CE1-47BB-966C-121167B9FB6F}" type="datetimeFigureOut">
              <a:rPr lang="pl-PL" smtClean="0"/>
              <a:t>10.11.2025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AA06C3B-773D-46BA-8105-2592B5465879}" type="slidenum">
              <a:rPr lang="pl-PL" smtClean="0"/>
              <a:t>‹#›</a:t>
            </a:fld>
            <a:endParaRPr lang="pl-PL"/>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pl-PL" smtClean="0"/>
              <a:t>Kliknij, aby edytować styl</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517E58D1-2CE1-47BB-966C-121167B9FB6F}" type="datetimeFigureOut">
              <a:rPr lang="pl-PL" smtClean="0"/>
              <a:t>10.11.2025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AA06C3B-773D-46BA-8105-2592B5465879}" type="slidenum">
              <a:rPr lang="pl-PL" smtClean="0"/>
              <a:t>‹#›</a:t>
            </a:fld>
            <a:endParaRPr lang="pl-PL"/>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pl-PL" smtClean="0"/>
              <a:t>Kliknij, aby edytować styl</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517E58D1-2CE1-47BB-966C-121167B9FB6F}" type="datetimeFigureOut">
              <a:rPr lang="pl-PL" smtClean="0"/>
              <a:t>10.11.2025</a:t>
            </a:fld>
            <a:endParaRPr lang="pl-PL"/>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pl-PL"/>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DAA06C3B-773D-46BA-8105-2592B5465879}" type="slidenum">
              <a:rPr lang="pl-PL" smtClean="0"/>
              <a:t>‹#›</a:t>
            </a:fld>
            <a:endParaRPr lang="pl-PL"/>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a:xfrm>
            <a:off x="611560" y="476672"/>
            <a:ext cx="7848872" cy="5328592"/>
          </a:xfrm>
        </p:spPr>
        <p:txBody>
          <a:bodyPr/>
          <a:lstStyle/>
          <a:p>
            <a:pPr algn="ctr"/>
            <a:r>
              <a:rPr lang="pl-PL" sz="4400" dirty="0" smtClean="0">
                <a:effectLst/>
                <a:latin typeface="Arial" pitchFamily="34" charset="0"/>
                <a:cs typeface="Arial" pitchFamily="34" charset="0"/>
              </a:rPr>
              <a:t/>
            </a:r>
            <a:br>
              <a:rPr lang="pl-PL" sz="4400" dirty="0" smtClean="0">
                <a:effectLst/>
                <a:latin typeface="Arial" pitchFamily="34" charset="0"/>
                <a:cs typeface="Arial" pitchFamily="34" charset="0"/>
              </a:rPr>
            </a:br>
            <a:r>
              <a:rPr lang="pl-PL" sz="4400" dirty="0" smtClean="0">
                <a:effectLst/>
                <a:latin typeface="Arial" pitchFamily="34" charset="0"/>
                <a:cs typeface="Arial" pitchFamily="34" charset="0"/>
              </a:rPr>
              <a:t>Efektywna lekcja języka polskiego w praktyce</a:t>
            </a:r>
            <a:br>
              <a:rPr lang="pl-PL" sz="4400" dirty="0" smtClean="0">
                <a:effectLst/>
                <a:latin typeface="Arial" pitchFamily="34" charset="0"/>
                <a:cs typeface="Arial" pitchFamily="34" charset="0"/>
              </a:rPr>
            </a:br>
            <a:r>
              <a:rPr lang="pl-PL" sz="4400" dirty="0">
                <a:effectLst/>
                <a:latin typeface="Arial" pitchFamily="34" charset="0"/>
                <a:cs typeface="Arial" pitchFamily="34" charset="0"/>
              </a:rPr>
              <a:t/>
            </a:r>
            <a:br>
              <a:rPr lang="pl-PL" sz="4400" dirty="0">
                <a:effectLst/>
                <a:latin typeface="Arial" pitchFamily="34" charset="0"/>
                <a:cs typeface="Arial" pitchFamily="34" charset="0"/>
              </a:rPr>
            </a:br>
            <a:r>
              <a:rPr lang="pl-PL" sz="4400" dirty="0" smtClean="0">
                <a:effectLst/>
                <a:latin typeface="Arial" pitchFamily="34" charset="0"/>
                <a:cs typeface="Arial" pitchFamily="34" charset="0"/>
              </a:rPr>
              <a:t/>
            </a:r>
            <a:br>
              <a:rPr lang="pl-PL" sz="4400" dirty="0" smtClean="0">
                <a:effectLst/>
                <a:latin typeface="Arial" pitchFamily="34" charset="0"/>
                <a:cs typeface="Arial" pitchFamily="34" charset="0"/>
              </a:rPr>
            </a:br>
            <a:r>
              <a:rPr lang="pl-PL" sz="4400" dirty="0">
                <a:effectLst/>
                <a:latin typeface="Arial" pitchFamily="34" charset="0"/>
                <a:cs typeface="Arial" pitchFamily="34" charset="0"/>
              </a:rPr>
              <a:t/>
            </a:r>
            <a:br>
              <a:rPr lang="pl-PL" sz="4400" dirty="0">
                <a:effectLst/>
                <a:latin typeface="Arial" pitchFamily="34" charset="0"/>
                <a:cs typeface="Arial" pitchFamily="34" charset="0"/>
              </a:rPr>
            </a:br>
            <a:r>
              <a:rPr lang="pl-PL" sz="2000" dirty="0" smtClean="0">
                <a:effectLst/>
                <a:latin typeface="Arial" pitchFamily="34" charset="0"/>
                <a:cs typeface="Arial" pitchFamily="34" charset="0"/>
              </a:rPr>
              <a:t>Opracowanie </a:t>
            </a:r>
            <a:r>
              <a:rPr lang="pl-PL" sz="2000" dirty="0">
                <a:effectLst/>
                <a:latin typeface="Arial" pitchFamily="34" charset="0"/>
                <a:cs typeface="Arial" pitchFamily="34" charset="0"/>
              </a:rPr>
              <a:t>i prowadzenie: Krzysztof Śmietanka</a:t>
            </a:r>
            <a:br>
              <a:rPr lang="pl-PL" sz="2000" dirty="0">
                <a:effectLst/>
                <a:latin typeface="Arial" pitchFamily="34" charset="0"/>
                <a:cs typeface="Arial" pitchFamily="34" charset="0"/>
              </a:rPr>
            </a:br>
            <a:endParaRPr lang="pl-PL" sz="2000" dirty="0">
              <a:latin typeface="Arial" pitchFamily="34" charset="0"/>
              <a:cs typeface="Arial" pitchFamily="34" charset="0"/>
            </a:endParaRPr>
          </a:p>
        </p:txBody>
      </p:sp>
    </p:spTree>
    <p:extLst>
      <p:ext uri="{BB962C8B-B14F-4D97-AF65-F5344CB8AC3E}">
        <p14:creationId xmlns:p14="http://schemas.microsoft.com/office/powerpoint/2010/main" val="488521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dirty="0"/>
          </a:p>
        </p:txBody>
      </p:sp>
      <p:sp>
        <p:nvSpPr>
          <p:cNvPr id="3" name="Prostokąt 2"/>
          <p:cNvSpPr/>
          <p:nvPr/>
        </p:nvSpPr>
        <p:spPr>
          <a:xfrm>
            <a:off x="971600" y="1340769"/>
            <a:ext cx="6768752" cy="2739211"/>
          </a:xfrm>
          <a:prstGeom prst="rect">
            <a:avLst/>
          </a:prstGeom>
        </p:spPr>
        <p:txBody>
          <a:bodyPr wrap="square">
            <a:spAutoFit/>
          </a:bodyPr>
          <a:lstStyle/>
          <a:p>
            <a:pPr algn="ctr"/>
            <a:endParaRPr lang="pl-PL" sz="2800" dirty="0">
              <a:latin typeface="Arial" pitchFamily="34" charset="0"/>
              <a:cs typeface="Arial" pitchFamily="34" charset="0"/>
            </a:endParaRPr>
          </a:p>
          <a:p>
            <a:pPr algn="ctr"/>
            <a:endParaRPr lang="pl-PL" sz="2800" dirty="0">
              <a:latin typeface="Arial" pitchFamily="34" charset="0"/>
              <a:cs typeface="Arial" pitchFamily="34" charset="0"/>
            </a:endParaRPr>
          </a:p>
          <a:p>
            <a:pPr algn="ctr"/>
            <a:endParaRPr lang="pl-PL" sz="2800" dirty="0" smtClean="0">
              <a:latin typeface="Arial" pitchFamily="34" charset="0"/>
              <a:cs typeface="Arial" pitchFamily="34" charset="0"/>
            </a:endParaRPr>
          </a:p>
          <a:p>
            <a:pPr algn="ctr"/>
            <a:r>
              <a:rPr lang="pl-PL" sz="4400" dirty="0" smtClean="0">
                <a:latin typeface="Arial" pitchFamily="34" charset="0"/>
                <a:cs typeface="Arial" pitchFamily="34" charset="0"/>
              </a:rPr>
              <a:t>Efektywna </a:t>
            </a:r>
            <a:r>
              <a:rPr lang="pl-PL" sz="4400" dirty="0">
                <a:latin typeface="Arial" pitchFamily="34" charset="0"/>
                <a:cs typeface="Arial" pitchFamily="34" charset="0"/>
              </a:rPr>
              <a:t>czy efektowna, a może i jedno, i drugie?</a:t>
            </a:r>
          </a:p>
        </p:txBody>
      </p:sp>
    </p:spTree>
    <p:extLst>
      <p:ext uri="{BB962C8B-B14F-4D97-AF65-F5344CB8AC3E}">
        <p14:creationId xmlns:p14="http://schemas.microsoft.com/office/powerpoint/2010/main" val="2288990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331640" y="2276872"/>
            <a:ext cx="6512511" cy="2232248"/>
          </a:xfrm>
        </p:spPr>
        <p:txBody>
          <a:bodyPr/>
          <a:lstStyle/>
          <a:p>
            <a:pPr algn="ctr"/>
            <a:r>
              <a:rPr lang="pl-PL" sz="3600" dirty="0" smtClean="0">
                <a:effectLst/>
                <a:latin typeface="Arial" pitchFamily="34" charset="0"/>
                <a:cs typeface="Arial" pitchFamily="34" charset="0"/>
              </a:rPr>
              <a:t>Efektywna = zrealizowane cele, przyrost wiedzy, umiejętności i postaw.</a:t>
            </a:r>
            <a:br>
              <a:rPr lang="pl-PL" sz="3600" dirty="0" smtClean="0">
                <a:effectLst/>
                <a:latin typeface="Arial" pitchFamily="34" charset="0"/>
                <a:cs typeface="Arial" pitchFamily="34" charset="0"/>
              </a:rPr>
            </a:br>
            <a:endParaRPr lang="pl-PL" sz="3600" dirty="0">
              <a:latin typeface="Arial" pitchFamily="34" charset="0"/>
              <a:cs typeface="Arial" pitchFamily="34" charset="0"/>
            </a:endParaRPr>
          </a:p>
        </p:txBody>
      </p:sp>
    </p:spTree>
    <p:extLst>
      <p:ext uri="{BB962C8B-B14F-4D97-AF65-F5344CB8AC3E}">
        <p14:creationId xmlns:p14="http://schemas.microsoft.com/office/powerpoint/2010/main" val="184853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793289" y="1124744"/>
            <a:ext cx="6512511" cy="4390424"/>
          </a:xfrm>
        </p:spPr>
        <p:txBody>
          <a:bodyPr/>
          <a:lstStyle/>
          <a:p>
            <a:pPr algn="ctr"/>
            <a:r>
              <a:rPr lang="pl-PL" sz="4400" dirty="0">
                <a:effectLst/>
                <a:latin typeface="Arial" pitchFamily="34" charset="0"/>
                <a:cs typeface="Arial" pitchFamily="34" charset="0"/>
              </a:rPr>
              <a:t>Efektowna = ciekawa, kreatywna, twórcza, inspirująca, zróżnicowane metody, formy pracy, narzędzia.</a:t>
            </a:r>
            <a:br>
              <a:rPr lang="pl-PL" sz="4400" dirty="0">
                <a:effectLst/>
                <a:latin typeface="Arial" pitchFamily="34" charset="0"/>
                <a:cs typeface="Arial" pitchFamily="34" charset="0"/>
              </a:rPr>
            </a:br>
            <a:endParaRPr lang="pl-PL" sz="4400" dirty="0">
              <a:latin typeface="Arial" pitchFamily="34" charset="0"/>
              <a:cs typeface="Arial" pitchFamily="34" charset="0"/>
            </a:endParaRPr>
          </a:p>
        </p:txBody>
      </p:sp>
    </p:spTree>
    <p:extLst>
      <p:ext uri="{BB962C8B-B14F-4D97-AF65-F5344CB8AC3E}">
        <p14:creationId xmlns:p14="http://schemas.microsoft.com/office/powerpoint/2010/main" val="646961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793289" y="1340768"/>
            <a:ext cx="6512511" cy="4174400"/>
          </a:xfrm>
        </p:spPr>
        <p:txBody>
          <a:bodyPr/>
          <a:lstStyle/>
          <a:p>
            <a:pPr algn="ctr"/>
            <a:r>
              <a:rPr lang="pl-PL" sz="4800" dirty="0" smtClean="0">
                <a:effectLst/>
                <a:latin typeface="Arial" pitchFamily="34" charset="0"/>
                <a:cs typeface="Arial" pitchFamily="34" charset="0"/>
              </a:rPr>
              <a:t/>
            </a:r>
            <a:br>
              <a:rPr lang="pl-PL" sz="4800" dirty="0" smtClean="0">
                <a:effectLst/>
                <a:latin typeface="Arial" pitchFamily="34" charset="0"/>
                <a:cs typeface="Arial" pitchFamily="34" charset="0"/>
              </a:rPr>
            </a:br>
            <a:r>
              <a:rPr lang="pl-PL" sz="4800" dirty="0" smtClean="0">
                <a:effectLst/>
                <a:latin typeface="Arial" pitchFamily="34" charset="0"/>
                <a:cs typeface="Arial" pitchFamily="34" charset="0"/>
              </a:rPr>
              <a:t>Pełna </a:t>
            </a:r>
            <a:r>
              <a:rPr lang="pl-PL" sz="4800" dirty="0">
                <a:effectLst/>
                <a:latin typeface="Arial" pitchFamily="34" charset="0"/>
                <a:cs typeface="Arial" pitchFamily="34" charset="0"/>
              </a:rPr>
              <a:t>satysfakcja nauczyciela i ucznia.</a:t>
            </a:r>
          </a:p>
        </p:txBody>
      </p:sp>
    </p:spTree>
    <p:extLst>
      <p:ext uri="{BB962C8B-B14F-4D97-AF65-F5344CB8AC3E}">
        <p14:creationId xmlns:p14="http://schemas.microsoft.com/office/powerpoint/2010/main" val="754820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pPr algn="ctr"/>
            <a:r>
              <a:rPr lang="pl-PL" dirty="0">
                <a:effectLst/>
                <a:latin typeface="Arial" pitchFamily="34" charset="0"/>
                <a:cs typeface="Arial" pitchFamily="34" charset="0"/>
              </a:rPr>
              <a:t>Czy to możliwe?</a:t>
            </a:r>
          </a:p>
        </p:txBody>
      </p:sp>
    </p:spTree>
    <p:extLst>
      <p:ext uri="{BB962C8B-B14F-4D97-AF65-F5344CB8AC3E}">
        <p14:creationId xmlns:p14="http://schemas.microsoft.com/office/powerpoint/2010/main" val="418099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99592" y="1662545"/>
            <a:ext cx="6512511" cy="2117367"/>
          </a:xfrm>
        </p:spPr>
        <p:txBody>
          <a:bodyPr/>
          <a:lstStyle/>
          <a:p>
            <a:pPr algn="ctr"/>
            <a:r>
              <a:rPr lang="pl-PL" sz="5400" dirty="0">
                <a:effectLst/>
                <a:latin typeface="Arial" pitchFamily="34" charset="0"/>
                <a:cs typeface="Arial" pitchFamily="34" charset="0"/>
              </a:rPr>
              <a:t>Jak to osiągnąć</a:t>
            </a:r>
            <a:r>
              <a:rPr lang="pl-PL" sz="5400" dirty="0" smtClean="0">
                <a:effectLst/>
                <a:latin typeface="Arial" pitchFamily="34" charset="0"/>
                <a:cs typeface="Arial" pitchFamily="34" charset="0"/>
              </a:rPr>
              <a:t>?</a:t>
            </a:r>
            <a:br>
              <a:rPr lang="pl-PL" sz="5400" dirty="0" smtClean="0">
                <a:effectLst/>
                <a:latin typeface="Arial" pitchFamily="34" charset="0"/>
                <a:cs typeface="Arial" pitchFamily="34" charset="0"/>
              </a:rPr>
            </a:br>
            <a:r>
              <a:rPr lang="pl-PL" sz="5400" dirty="0">
                <a:effectLst/>
                <a:latin typeface="Arial" pitchFamily="34" charset="0"/>
                <a:cs typeface="Arial" pitchFamily="34" charset="0"/>
              </a:rPr>
              <a:t/>
            </a:r>
            <a:br>
              <a:rPr lang="pl-PL" sz="5400" dirty="0">
                <a:effectLst/>
                <a:latin typeface="Arial" pitchFamily="34" charset="0"/>
                <a:cs typeface="Arial" pitchFamily="34" charset="0"/>
              </a:rPr>
            </a:br>
            <a:r>
              <a:rPr lang="pl-PL" sz="5400" dirty="0" smtClean="0">
                <a:effectLst/>
                <a:latin typeface="Arial" pitchFamily="34" charset="0"/>
                <a:cs typeface="Arial" pitchFamily="34" charset="0"/>
              </a:rPr>
              <a:t> </a:t>
            </a:r>
            <a:r>
              <a:rPr lang="pl-PL" sz="5400" dirty="0">
                <a:effectLst/>
                <a:latin typeface="Arial" pitchFamily="34" charset="0"/>
                <a:cs typeface="Arial" pitchFamily="34" charset="0"/>
              </a:rPr>
              <a:t>W jaki sposób cele przełożyć </a:t>
            </a:r>
            <a:r>
              <a:rPr lang="pl-PL" sz="5400" dirty="0" smtClean="0">
                <a:effectLst/>
                <a:latin typeface="Arial" pitchFamily="34" charset="0"/>
                <a:cs typeface="Arial" pitchFamily="34" charset="0"/>
              </a:rPr>
              <a:t>               na </a:t>
            </a:r>
            <a:r>
              <a:rPr lang="pl-PL" sz="5400" dirty="0">
                <a:effectLst/>
                <a:latin typeface="Arial" pitchFamily="34" charset="0"/>
                <a:cs typeface="Arial" pitchFamily="34" charset="0"/>
              </a:rPr>
              <a:t>sukces?</a:t>
            </a:r>
            <a:br>
              <a:rPr lang="pl-PL" sz="5400" dirty="0">
                <a:effectLst/>
                <a:latin typeface="Arial" pitchFamily="34" charset="0"/>
                <a:cs typeface="Arial" pitchFamily="34" charset="0"/>
              </a:rPr>
            </a:br>
            <a:endParaRPr lang="pl-PL" sz="5400" dirty="0">
              <a:latin typeface="Arial" pitchFamily="34" charset="0"/>
              <a:cs typeface="Arial" pitchFamily="34" charset="0"/>
            </a:endParaRPr>
          </a:p>
        </p:txBody>
      </p:sp>
    </p:spTree>
    <p:extLst>
      <p:ext uri="{BB962C8B-B14F-4D97-AF65-F5344CB8AC3E}">
        <p14:creationId xmlns:p14="http://schemas.microsoft.com/office/powerpoint/2010/main" val="1876735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259632" y="1556792"/>
            <a:ext cx="6512511" cy="1143000"/>
          </a:xfrm>
        </p:spPr>
        <p:txBody>
          <a:bodyPr/>
          <a:lstStyle/>
          <a:p>
            <a:pPr algn="ctr"/>
            <a:r>
              <a:rPr lang="pl-PL" sz="2400" dirty="0">
                <a:effectLst/>
                <a:latin typeface="Arial" pitchFamily="34" charset="0"/>
                <a:cs typeface="Arial" pitchFamily="34" charset="0"/>
              </a:rPr>
              <a:t>Cel kształcenia to zamierzony, planowany, końcowy EFEKT, czyli rezultat podjętych działań. </a:t>
            </a:r>
            <a:r>
              <a:rPr lang="pl-PL" sz="2400" dirty="0" smtClean="0">
                <a:effectLst/>
                <a:latin typeface="Arial" pitchFamily="34" charset="0"/>
                <a:cs typeface="Arial" pitchFamily="34" charset="0"/>
              </a:rPr>
              <a:t>                                  Pełni </a:t>
            </a:r>
            <a:r>
              <a:rPr lang="pl-PL" sz="2400" dirty="0">
                <a:effectLst/>
                <a:latin typeface="Arial" pitchFamily="34" charset="0"/>
                <a:cs typeface="Arial" pitchFamily="34" charset="0"/>
              </a:rPr>
              <a:t>kluczową rolę w planowaniu </a:t>
            </a:r>
            <a:r>
              <a:rPr lang="pl-PL" sz="2400" dirty="0" smtClean="0">
                <a:effectLst/>
                <a:latin typeface="Arial" pitchFamily="34" charset="0"/>
                <a:cs typeface="Arial" pitchFamily="34" charset="0"/>
              </a:rPr>
              <a:t>                          i </a:t>
            </a:r>
            <a:r>
              <a:rPr lang="pl-PL" sz="2400" dirty="0">
                <a:effectLst/>
                <a:latin typeface="Arial" pitchFamily="34" charset="0"/>
                <a:cs typeface="Arial" pitchFamily="34" charset="0"/>
              </a:rPr>
              <a:t>organizacji procesu dydaktycznego, stanowi o doborze i układzie materiału kształcenia, środków i metod, które są wykorzystywane w procesie dydaktycznym, zawiera wskazówki dotyczące czasu kształcenia.</a:t>
            </a:r>
            <a:br>
              <a:rPr lang="pl-PL" sz="2400" dirty="0">
                <a:effectLst/>
                <a:latin typeface="Arial" pitchFamily="34" charset="0"/>
                <a:cs typeface="Arial" pitchFamily="34" charset="0"/>
              </a:rPr>
            </a:br>
            <a:endParaRPr lang="pl-PL" sz="2400" dirty="0">
              <a:latin typeface="Arial" pitchFamily="34" charset="0"/>
              <a:cs typeface="Arial" pitchFamily="34" charset="0"/>
            </a:endParaRPr>
          </a:p>
        </p:txBody>
      </p:sp>
    </p:spTree>
    <p:extLst>
      <p:ext uri="{BB962C8B-B14F-4D97-AF65-F5344CB8AC3E}">
        <p14:creationId xmlns:p14="http://schemas.microsoft.com/office/powerpoint/2010/main" val="2889223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793289" y="764704"/>
            <a:ext cx="6512511" cy="4750464"/>
          </a:xfrm>
        </p:spPr>
        <p:txBody>
          <a:bodyPr/>
          <a:lstStyle/>
          <a:p>
            <a:pPr algn="ctr"/>
            <a:r>
              <a:rPr lang="pl-PL" sz="2000" dirty="0" smtClean="0">
                <a:effectLst/>
                <a:latin typeface="Arial" pitchFamily="34" charset="0"/>
                <a:cs typeface="Arial" pitchFamily="34" charset="0"/>
              </a:rPr>
              <a:t>Klasyfikacja celów kształcenia</a:t>
            </a:r>
            <a:br>
              <a:rPr lang="pl-PL" sz="2000" dirty="0" smtClean="0">
                <a:effectLst/>
                <a:latin typeface="Arial" pitchFamily="34" charset="0"/>
                <a:cs typeface="Arial" pitchFamily="34" charset="0"/>
              </a:rPr>
            </a:br>
            <a:r>
              <a:rPr lang="pl-PL" sz="2000" dirty="0" smtClean="0">
                <a:effectLst/>
                <a:latin typeface="Arial" pitchFamily="34" charset="0"/>
                <a:cs typeface="Arial" pitchFamily="34" charset="0"/>
              </a:rPr>
              <a:t/>
            </a:r>
            <a:br>
              <a:rPr lang="pl-PL" sz="2000" dirty="0" smtClean="0">
                <a:effectLst/>
                <a:latin typeface="Arial" pitchFamily="34" charset="0"/>
                <a:cs typeface="Arial" pitchFamily="34" charset="0"/>
              </a:rPr>
            </a:br>
            <a:r>
              <a:rPr lang="pl-PL" sz="2000" dirty="0">
                <a:effectLst/>
                <a:latin typeface="Arial" pitchFamily="34" charset="0"/>
                <a:cs typeface="Arial" pitchFamily="34" charset="0"/>
              </a:rPr>
              <a:t>Cele </a:t>
            </a:r>
            <a:r>
              <a:rPr lang="pl-PL" sz="2000" dirty="0" smtClean="0">
                <a:effectLst/>
                <a:latin typeface="Arial" pitchFamily="34" charset="0"/>
                <a:cs typeface="Arial" pitchFamily="34" charset="0"/>
              </a:rPr>
              <a:t>ogólne</a:t>
            </a:r>
            <a:br>
              <a:rPr lang="pl-PL" sz="2000" dirty="0" smtClean="0">
                <a:effectLst/>
                <a:latin typeface="Arial" pitchFamily="34" charset="0"/>
                <a:cs typeface="Arial" pitchFamily="34" charset="0"/>
              </a:rPr>
            </a:br>
            <a:r>
              <a:rPr lang="pl-PL" sz="2000" dirty="0" smtClean="0">
                <a:effectLst/>
                <a:latin typeface="Arial" pitchFamily="34" charset="0"/>
                <a:cs typeface="Arial" pitchFamily="34" charset="0"/>
              </a:rPr>
              <a:t> </a:t>
            </a:r>
            <a:br>
              <a:rPr lang="pl-PL" sz="2000" dirty="0" smtClean="0">
                <a:effectLst/>
                <a:latin typeface="Arial" pitchFamily="34" charset="0"/>
                <a:cs typeface="Arial" pitchFamily="34" charset="0"/>
              </a:rPr>
            </a:br>
            <a:r>
              <a:rPr lang="pl-PL" sz="2000" dirty="0">
                <a:effectLst/>
                <a:latin typeface="Arial" pitchFamily="34" charset="0"/>
                <a:cs typeface="Arial" pitchFamily="34" charset="0"/>
              </a:rPr>
              <a:t>• wyznaczają kierunki dążeń; są projekcją wizji przyszłości; mają postać ogólną, zwięzłą, sugestywną, ale mało </a:t>
            </a:r>
            <a:r>
              <a:rPr lang="pl-PL" sz="2000" dirty="0" smtClean="0">
                <a:effectLst/>
                <a:latin typeface="Arial" pitchFamily="34" charset="0"/>
                <a:cs typeface="Arial" pitchFamily="34" charset="0"/>
              </a:rPr>
              <a:t>konkretną</a:t>
            </a:r>
            <a:br>
              <a:rPr lang="pl-PL" sz="2000" dirty="0" smtClean="0">
                <a:effectLst/>
                <a:latin typeface="Arial" pitchFamily="34" charset="0"/>
                <a:cs typeface="Arial" pitchFamily="34" charset="0"/>
              </a:rPr>
            </a:br>
            <a:r>
              <a:rPr lang="pl-PL" sz="2000" dirty="0" smtClean="0">
                <a:effectLst/>
                <a:latin typeface="Arial" pitchFamily="34" charset="0"/>
                <a:cs typeface="Arial" pitchFamily="34" charset="0"/>
              </a:rPr>
              <a:t>  </a:t>
            </a:r>
            <a:br>
              <a:rPr lang="pl-PL" sz="2000" dirty="0" smtClean="0">
                <a:effectLst/>
                <a:latin typeface="Arial" pitchFamily="34" charset="0"/>
                <a:cs typeface="Arial" pitchFamily="34" charset="0"/>
              </a:rPr>
            </a:br>
            <a:r>
              <a:rPr lang="pl-PL" sz="2000" dirty="0" smtClean="0">
                <a:effectLst/>
                <a:latin typeface="Arial" pitchFamily="34" charset="0"/>
                <a:cs typeface="Arial" pitchFamily="34" charset="0"/>
              </a:rPr>
              <a:t>Cele </a:t>
            </a:r>
            <a:r>
              <a:rPr lang="pl-PL" sz="2000" dirty="0">
                <a:effectLst/>
                <a:latin typeface="Arial" pitchFamily="34" charset="0"/>
                <a:cs typeface="Arial" pitchFamily="34" charset="0"/>
              </a:rPr>
              <a:t>szczegółowe </a:t>
            </a:r>
            <a:r>
              <a:rPr lang="pl-PL" sz="2000" dirty="0" smtClean="0">
                <a:effectLst/>
                <a:latin typeface="Arial" pitchFamily="34" charset="0"/>
                <a:cs typeface="Arial" pitchFamily="34" charset="0"/>
              </a:rPr>
              <a:t/>
            </a:r>
            <a:br>
              <a:rPr lang="pl-PL" sz="2000" dirty="0" smtClean="0">
                <a:effectLst/>
                <a:latin typeface="Arial" pitchFamily="34" charset="0"/>
                <a:cs typeface="Arial" pitchFamily="34" charset="0"/>
              </a:rPr>
            </a:br>
            <a:r>
              <a:rPr lang="pl-PL" sz="2000" dirty="0" smtClean="0">
                <a:effectLst/>
                <a:latin typeface="Arial" pitchFamily="34" charset="0"/>
                <a:cs typeface="Arial" pitchFamily="34" charset="0"/>
              </a:rPr>
              <a:t>                                                                                                                                              </a:t>
            </a:r>
            <a:r>
              <a:rPr lang="pl-PL" sz="2000" dirty="0">
                <a:effectLst/>
                <a:latin typeface="Arial" pitchFamily="34" charset="0"/>
                <a:cs typeface="Arial" pitchFamily="34" charset="0"/>
              </a:rPr>
              <a:t>• wyznaczają końcowy wynik, jaki uczeń ma </a:t>
            </a:r>
            <a:r>
              <a:rPr lang="pl-PL" sz="2000" dirty="0" smtClean="0">
                <a:effectLst/>
                <a:latin typeface="Arial" pitchFamily="34" charset="0"/>
                <a:cs typeface="Arial" pitchFamily="34" charset="0"/>
              </a:rPr>
              <a:t>uzyskać w </a:t>
            </a:r>
            <a:r>
              <a:rPr lang="pl-PL" sz="2000" dirty="0">
                <a:effectLst/>
                <a:latin typeface="Arial" pitchFamily="34" charset="0"/>
                <a:cs typeface="Arial" pitchFamily="34" charset="0"/>
              </a:rPr>
              <a:t>procesie uczenia się; opisują wykonywane przez niego czynności; </a:t>
            </a:r>
            <a:r>
              <a:rPr lang="pl-PL" sz="2000" dirty="0" smtClean="0">
                <a:effectLst/>
                <a:latin typeface="Arial" pitchFamily="34" charset="0"/>
                <a:cs typeface="Arial" pitchFamily="34" charset="0"/>
              </a:rPr>
              <a:t>                                 są </a:t>
            </a:r>
            <a:r>
              <a:rPr lang="pl-PL" sz="2000" dirty="0">
                <a:effectLst/>
                <a:latin typeface="Arial" pitchFamily="34" charset="0"/>
                <a:cs typeface="Arial" pitchFamily="34" charset="0"/>
              </a:rPr>
              <a:t>sprecyzowane, uszczegółowione, skonkretyzowane</a:t>
            </a:r>
            <a:r>
              <a:rPr lang="pl-PL" sz="2000" dirty="0" smtClean="0">
                <a:effectLst/>
                <a:latin typeface="Arial" pitchFamily="34" charset="0"/>
                <a:cs typeface="Arial" pitchFamily="34" charset="0"/>
              </a:rPr>
              <a:t> </a:t>
            </a:r>
            <a:endParaRPr lang="pl-PL" sz="2000" dirty="0">
              <a:effectLst/>
              <a:latin typeface="Arial" pitchFamily="34" charset="0"/>
              <a:cs typeface="Arial" pitchFamily="34" charset="0"/>
            </a:endParaRPr>
          </a:p>
        </p:txBody>
      </p:sp>
    </p:spTree>
    <p:extLst>
      <p:ext uri="{BB962C8B-B14F-4D97-AF65-F5344CB8AC3E}">
        <p14:creationId xmlns:p14="http://schemas.microsoft.com/office/powerpoint/2010/main" val="291368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793289" y="1052736"/>
            <a:ext cx="6512511" cy="4462432"/>
          </a:xfrm>
        </p:spPr>
        <p:txBody>
          <a:bodyPr/>
          <a:lstStyle/>
          <a:p>
            <a:pPr algn="ctr"/>
            <a:r>
              <a:rPr lang="pl-PL" sz="2800" dirty="0">
                <a:effectLst/>
                <a:latin typeface="Arial" pitchFamily="34" charset="0"/>
                <a:cs typeface="Arial" pitchFamily="34" charset="0"/>
              </a:rPr>
              <a:t>Model treści kształcenia w ujęciu dynamicznym </a:t>
            </a:r>
            <a:r>
              <a:rPr lang="pl-PL" sz="2800" dirty="0" smtClean="0">
                <a:effectLst/>
                <a:latin typeface="Arial" pitchFamily="34" charset="0"/>
                <a:cs typeface="Arial" pitchFamily="34" charset="0"/>
              </a:rPr>
              <a:t/>
            </a:r>
            <a:br>
              <a:rPr lang="pl-PL" sz="2800" dirty="0" smtClean="0">
                <a:effectLst/>
                <a:latin typeface="Arial" pitchFamily="34" charset="0"/>
                <a:cs typeface="Arial" pitchFamily="34" charset="0"/>
              </a:rPr>
            </a:br>
            <a:r>
              <a:rPr lang="pl-PL" sz="2800" dirty="0">
                <a:effectLst/>
                <a:latin typeface="Arial" pitchFamily="34" charset="0"/>
                <a:cs typeface="Arial" pitchFamily="34" charset="0"/>
              </a:rPr>
              <a:t/>
            </a:r>
            <a:br>
              <a:rPr lang="pl-PL" sz="2800" dirty="0">
                <a:effectLst/>
                <a:latin typeface="Arial" pitchFamily="34" charset="0"/>
                <a:cs typeface="Arial" pitchFamily="34" charset="0"/>
              </a:rPr>
            </a:br>
            <a:r>
              <a:rPr lang="pl-PL" sz="2800" dirty="0" smtClean="0">
                <a:effectLst/>
                <a:latin typeface="Arial" pitchFamily="34" charset="0"/>
                <a:cs typeface="Arial" pitchFamily="34" charset="0"/>
              </a:rPr>
              <a:t/>
            </a:r>
            <a:br>
              <a:rPr lang="pl-PL" sz="2800" dirty="0" smtClean="0">
                <a:effectLst/>
                <a:latin typeface="Arial" pitchFamily="34" charset="0"/>
                <a:cs typeface="Arial" pitchFamily="34" charset="0"/>
              </a:rPr>
            </a:br>
            <a:r>
              <a:rPr lang="pl-PL" sz="2800" dirty="0" smtClean="0">
                <a:effectLst/>
                <a:latin typeface="Arial" pitchFamily="34" charset="0"/>
                <a:cs typeface="Arial" pitchFamily="34" charset="0"/>
              </a:rPr>
              <a:t>                                                                              </a:t>
            </a:r>
            <a:r>
              <a:rPr lang="pl-PL" sz="2800" dirty="0">
                <a:effectLst/>
                <a:latin typeface="Arial" pitchFamily="34" charset="0"/>
                <a:cs typeface="Arial" pitchFamily="34" charset="0"/>
              </a:rPr>
              <a:t>Treść planowana - Treść opanowywana - Treść opanowana</a:t>
            </a:r>
            <a:r>
              <a:rPr lang="pl-PL" sz="1800" dirty="0">
                <a:effectLst/>
                <a:latin typeface="Arial" pitchFamily="34" charset="0"/>
                <a:cs typeface="Arial" pitchFamily="34" charset="0"/>
              </a:rPr>
              <a:t/>
            </a:r>
            <a:br>
              <a:rPr lang="pl-PL" sz="1800" dirty="0">
                <a:effectLst/>
                <a:latin typeface="Arial" pitchFamily="34" charset="0"/>
                <a:cs typeface="Arial" pitchFamily="34" charset="0"/>
              </a:rPr>
            </a:br>
            <a:endParaRPr lang="pl-PL" sz="1800" dirty="0">
              <a:latin typeface="Arial" pitchFamily="34" charset="0"/>
              <a:cs typeface="Arial" pitchFamily="34" charset="0"/>
            </a:endParaRPr>
          </a:p>
        </p:txBody>
      </p:sp>
    </p:spTree>
    <p:extLst>
      <p:ext uri="{BB962C8B-B14F-4D97-AF65-F5344CB8AC3E}">
        <p14:creationId xmlns:p14="http://schemas.microsoft.com/office/powerpoint/2010/main" val="3081915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793289" y="982792"/>
            <a:ext cx="6512511" cy="4606448"/>
          </a:xfrm>
        </p:spPr>
        <p:txBody>
          <a:bodyPr/>
          <a:lstStyle/>
          <a:p>
            <a:endParaRPr lang="pl-PL" sz="1800" dirty="0"/>
          </a:p>
        </p:txBody>
      </p:sp>
      <p:sp>
        <p:nvSpPr>
          <p:cNvPr id="3" name="Prostokąt 2"/>
          <p:cNvSpPr/>
          <p:nvPr/>
        </p:nvSpPr>
        <p:spPr>
          <a:xfrm>
            <a:off x="1835696" y="1052736"/>
            <a:ext cx="6480720" cy="4031873"/>
          </a:xfrm>
          <a:prstGeom prst="rect">
            <a:avLst/>
          </a:prstGeom>
        </p:spPr>
        <p:txBody>
          <a:bodyPr wrap="square">
            <a:spAutoFit/>
          </a:bodyPr>
          <a:lstStyle/>
          <a:p>
            <a:pPr algn="ctr"/>
            <a:r>
              <a:rPr lang="pl-PL" sz="3200" dirty="0">
                <a:latin typeface="Arial" pitchFamily="34" charset="0"/>
                <a:cs typeface="Arial" pitchFamily="34" charset="0"/>
              </a:rPr>
              <a:t>Rodzaje zadań ze względu na </a:t>
            </a:r>
            <a:r>
              <a:rPr lang="pl-PL" sz="3200" dirty="0" smtClean="0">
                <a:latin typeface="Arial" pitchFamily="34" charset="0"/>
                <a:cs typeface="Arial" pitchFamily="34" charset="0"/>
              </a:rPr>
              <a:t>cel:</a:t>
            </a:r>
          </a:p>
          <a:p>
            <a:pPr algn="ctr"/>
            <a:r>
              <a:rPr lang="pl-PL" sz="3200" dirty="0" smtClean="0">
                <a:latin typeface="Arial" pitchFamily="34" charset="0"/>
                <a:cs typeface="Arial" pitchFamily="34" charset="0"/>
              </a:rPr>
              <a:t>                                                                                                   kontrolne                                                                                                                                  problemowe                                                                                                                             </a:t>
            </a:r>
            <a:r>
              <a:rPr lang="pl-PL" sz="3200" dirty="0">
                <a:latin typeface="Arial" pitchFamily="34" charset="0"/>
                <a:cs typeface="Arial" pitchFamily="34" charset="0"/>
              </a:rPr>
              <a:t>doskonalące                                                                                                                                dodające                                                                                                                                    powtórkowe                                                                                                                           organizacyjne </a:t>
            </a:r>
          </a:p>
        </p:txBody>
      </p:sp>
    </p:spTree>
    <p:extLst>
      <p:ext uri="{BB962C8B-B14F-4D97-AF65-F5344CB8AC3E}">
        <p14:creationId xmlns:p14="http://schemas.microsoft.com/office/powerpoint/2010/main" val="2950882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793289" y="1124744"/>
            <a:ext cx="6512511" cy="4390424"/>
          </a:xfrm>
        </p:spPr>
        <p:txBody>
          <a:bodyPr/>
          <a:lstStyle/>
          <a:p>
            <a:pPr algn="ctr"/>
            <a:r>
              <a:rPr lang="pl-PL" sz="3600" dirty="0">
                <a:effectLst/>
                <a:latin typeface="Arial" pitchFamily="34" charset="0"/>
                <a:cs typeface="Arial" pitchFamily="34" charset="0"/>
              </a:rPr>
              <a:t>Lekcja powinna być: przemyślana = pomysł, dobrze zaplanowana, mistrzowsko przeprowadzona, cele przełożone na efekty, ewaluacja, przemyślenia (autorefleksja)</a:t>
            </a:r>
          </a:p>
        </p:txBody>
      </p:sp>
    </p:spTree>
    <p:extLst>
      <p:ext uri="{BB962C8B-B14F-4D97-AF65-F5344CB8AC3E}">
        <p14:creationId xmlns:p14="http://schemas.microsoft.com/office/powerpoint/2010/main" val="1884514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99593" y="1124744"/>
            <a:ext cx="7406208" cy="4390424"/>
          </a:xfrm>
        </p:spPr>
        <p:txBody>
          <a:bodyPr/>
          <a:lstStyle/>
          <a:p>
            <a:pPr algn="ctr"/>
            <a:r>
              <a:rPr lang="pl-PL" sz="3600" dirty="0">
                <a:effectLst/>
                <a:latin typeface="Arial" pitchFamily="34" charset="0"/>
                <a:cs typeface="Arial" pitchFamily="34" charset="0"/>
              </a:rPr>
              <a:t>Efektywność nauczania oceniana jest we współczesnej szkole na podstawie wyników, jakie uzyskują uczniowie na egzaminach ósmoklasisty. Niestety, efektem ubocznym bywa często stygmatyzowanie szkół i prowadzenie rankingów.</a:t>
            </a:r>
            <a:br>
              <a:rPr lang="pl-PL" sz="3600" dirty="0">
                <a:effectLst/>
                <a:latin typeface="Arial" pitchFamily="34" charset="0"/>
                <a:cs typeface="Arial" pitchFamily="34" charset="0"/>
              </a:rPr>
            </a:br>
            <a:endParaRPr lang="pl-PL" sz="3600" dirty="0">
              <a:latin typeface="Arial" pitchFamily="34" charset="0"/>
              <a:cs typeface="Arial" pitchFamily="34" charset="0"/>
            </a:endParaRPr>
          </a:p>
        </p:txBody>
      </p:sp>
    </p:spTree>
    <p:extLst>
      <p:ext uri="{BB962C8B-B14F-4D97-AF65-F5344CB8AC3E}">
        <p14:creationId xmlns:p14="http://schemas.microsoft.com/office/powerpoint/2010/main" val="2288599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27585" y="980728"/>
            <a:ext cx="7478216" cy="4534440"/>
          </a:xfrm>
        </p:spPr>
        <p:txBody>
          <a:bodyPr/>
          <a:lstStyle/>
          <a:p>
            <a:pPr algn="ctr"/>
            <a:r>
              <a:rPr lang="pl-PL" sz="2400" dirty="0">
                <a:effectLst/>
                <a:latin typeface="Arial" pitchFamily="34" charset="0"/>
                <a:cs typeface="Arial" pitchFamily="34" charset="0"/>
              </a:rPr>
              <a:t>Czy zawsze oddają one rzeczywisty obraz szkoły</a:t>
            </a:r>
            <a:r>
              <a:rPr lang="pl-PL" sz="2400" dirty="0" smtClean="0">
                <a:effectLst/>
                <a:latin typeface="Arial" pitchFamily="34" charset="0"/>
                <a:cs typeface="Arial" pitchFamily="34" charset="0"/>
              </a:rPr>
              <a:t>?</a:t>
            </a:r>
            <a:br>
              <a:rPr lang="pl-PL" sz="2400" dirty="0" smtClean="0">
                <a:effectLst/>
                <a:latin typeface="Arial" pitchFamily="34" charset="0"/>
                <a:cs typeface="Arial" pitchFamily="34" charset="0"/>
              </a:rPr>
            </a:br>
            <a:r>
              <a:rPr lang="pl-PL" sz="2400" dirty="0" smtClean="0">
                <a:effectLst/>
                <a:latin typeface="Arial" pitchFamily="34" charset="0"/>
                <a:cs typeface="Arial" pitchFamily="34" charset="0"/>
              </a:rPr>
              <a:t>                                                                                        Czy </a:t>
            </a:r>
            <a:r>
              <a:rPr lang="pl-PL" sz="2400" dirty="0">
                <a:effectLst/>
                <a:latin typeface="Arial" pitchFamily="34" charset="0"/>
                <a:cs typeface="Arial" pitchFamily="34" charset="0"/>
              </a:rPr>
              <a:t>na ich podstawie można określić Edukacyjną Wartość Dodaną</a:t>
            </a:r>
            <a:r>
              <a:rPr lang="pl-PL" sz="2400" dirty="0" smtClean="0">
                <a:effectLst/>
                <a:latin typeface="Arial" pitchFamily="34" charset="0"/>
                <a:cs typeface="Arial" pitchFamily="34" charset="0"/>
              </a:rPr>
              <a:t>?</a:t>
            </a:r>
            <a:br>
              <a:rPr lang="pl-PL" sz="2400" dirty="0" smtClean="0">
                <a:effectLst/>
                <a:latin typeface="Arial" pitchFamily="34" charset="0"/>
                <a:cs typeface="Arial" pitchFamily="34" charset="0"/>
              </a:rPr>
            </a:br>
            <a:r>
              <a:rPr lang="pl-PL" sz="2400" dirty="0" smtClean="0">
                <a:effectLst/>
                <a:latin typeface="Arial" pitchFamily="34" charset="0"/>
                <a:cs typeface="Arial" pitchFamily="34" charset="0"/>
              </a:rPr>
              <a:t/>
            </a:r>
            <a:br>
              <a:rPr lang="pl-PL" sz="2400" dirty="0" smtClean="0">
                <a:effectLst/>
                <a:latin typeface="Arial" pitchFamily="34" charset="0"/>
                <a:cs typeface="Arial" pitchFamily="34" charset="0"/>
              </a:rPr>
            </a:br>
            <a:r>
              <a:rPr lang="pl-PL" sz="2400" dirty="0" smtClean="0">
                <a:effectLst/>
                <a:latin typeface="Arial" pitchFamily="34" charset="0"/>
                <a:cs typeface="Arial" pitchFamily="34" charset="0"/>
              </a:rPr>
              <a:t>    Czy </a:t>
            </a:r>
            <a:r>
              <a:rPr lang="pl-PL" sz="2400" dirty="0">
                <a:effectLst/>
                <a:latin typeface="Arial" pitchFamily="34" charset="0"/>
                <a:cs typeface="Arial" pitchFamily="34" charset="0"/>
              </a:rPr>
              <a:t>ktokolwiek zastanawia się nad kondycją ucznia „na wejściu” i na zakończenie kolejnego etapu edukacyjnego?</a:t>
            </a:r>
          </a:p>
        </p:txBody>
      </p:sp>
    </p:spTree>
    <p:extLst>
      <p:ext uri="{BB962C8B-B14F-4D97-AF65-F5344CB8AC3E}">
        <p14:creationId xmlns:p14="http://schemas.microsoft.com/office/powerpoint/2010/main" val="3121306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259632" y="764704"/>
            <a:ext cx="6512511" cy="5328592"/>
          </a:xfrm>
        </p:spPr>
        <p:txBody>
          <a:bodyPr/>
          <a:lstStyle/>
          <a:p>
            <a:pPr algn="ctr"/>
            <a:r>
              <a:rPr lang="pl-PL" sz="2400" dirty="0" smtClean="0">
                <a:effectLst/>
                <a:latin typeface="Arial" pitchFamily="34" charset="0"/>
                <a:cs typeface="Arial" pitchFamily="34" charset="0"/>
              </a:rPr>
              <a:t/>
            </a:r>
            <a:br>
              <a:rPr lang="pl-PL" sz="2400" dirty="0" smtClean="0">
                <a:effectLst/>
                <a:latin typeface="Arial" pitchFamily="34" charset="0"/>
                <a:cs typeface="Arial" pitchFamily="34" charset="0"/>
              </a:rPr>
            </a:br>
            <a:r>
              <a:rPr lang="pl-PL" sz="2400" dirty="0">
                <a:effectLst/>
                <a:latin typeface="Arial" pitchFamily="34" charset="0"/>
                <a:cs typeface="Arial" pitchFamily="34" charset="0"/>
              </a:rPr>
              <a:t/>
            </a:r>
            <a:br>
              <a:rPr lang="pl-PL" sz="2400" dirty="0">
                <a:effectLst/>
                <a:latin typeface="Arial" pitchFamily="34" charset="0"/>
                <a:cs typeface="Arial" pitchFamily="34" charset="0"/>
              </a:rPr>
            </a:br>
            <a:r>
              <a:rPr lang="pl-PL" sz="2400" dirty="0" smtClean="0">
                <a:effectLst/>
                <a:latin typeface="Arial" pitchFamily="34" charset="0"/>
                <a:cs typeface="Arial" pitchFamily="34" charset="0"/>
              </a:rPr>
              <a:t>Egzaminy </a:t>
            </a:r>
            <a:r>
              <a:rPr lang="pl-PL" sz="2400" dirty="0">
                <a:effectLst/>
                <a:latin typeface="Arial" pitchFamily="34" charset="0"/>
                <a:cs typeface="Arial" pitchFamily="34" charset="0"/>
              </a:rPr>
              <a:t>zewnętrzne nie sprawdzają wielu umiejętności, które powinna kształtować nowoczesna szkoła: pracy </a:t>
            </a:r>
            <a:r>
              <a:rPr lang="pl-PL" sz="2400" dirty="0" smtClean="0">
                <a:effectLst/>
                <a:latin typeface="Arial" pitchFamily="34" charset="0"/>
                <a:cs typeface="Arial" pitchFamily="34" charset="0"/>
              </a:rPr>
              <a:t>       w </a:t>
            </a:r>
            <a:r>
              <a:rPr lang="pl-PL" sz="2400" dirty="0">
                <a:effectLst/>
                <a:latin typeface="Arial" pitchFamily="34" charset="0"/>
                <a:cs typeface="Arial" pitchFamily="34" charset="0"/>
              </a:rPr>
              <a:t>zespole, komunikacji interpersonalnej, umiejętności uczenia się. Egzaminy zewnętrzne nie są w stanie zweryfikować postaw, których kształtowanie przyświeca podejmowanym działaniom edukacyjnym nauczyciela.</a:t>
            </a:r>
          </a:p>
        </p:txBody>
      </p:sp>
    </p:spTree>
    <p:extLst>
      <p:ext uri="{BB962C8B-B14F-4D97-AF65-F5344CB8AC3E}">
        <p14:creationId xmlns:p14="http://schemas.microsoft.com/office/powerpoint/2010/main" val="1222371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55577" y="1196752"/>
            <a:ext cx="7550224" cy="4318416"/>
          </a:xfrm>
        </p:spPr>
        <p:txBody>
          <a:bodyPr/>
          <a:lstStyle/>
          <a:p>
            <a:pPr algn="ctr"/>
            <a:r>
              <a:rPr lang="pl-PL" sz="7200" dirty="0">
                <a:effectLst/>
                <a:latin typeface="Arial" pitchFamily="34" charset="0"/>
                <a:cs typeface="Arial" pitchFamily="34" charset="0"/>
              </a:rPr>
              <a:t>Nikt i nic nie sprawdzi „Ducha klasy”!</a:t>
            </a:r>
          </a:p>
        </p:txBody>
      </p:sp>
    </p:spTree>
    <p:extLst>
      <p:ext uri="{BB962C8B-B14F-4D97-AF65-F5344CB8AC3E}">
        <p14:creationId xmlns:p14="http://schemas.microsoft.com/office/powerpoint/2010/main" val="1287330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331640" y="836712"/>
            <a:ext cx="6512511" cy="4896544"/>
          </a:xfrm>
        </p:spPr>
        <p:txBody>
          <a:bodyPr/>
          <a:lstStyle/>
          <a:p>
            <a:pPr algn="ctr"/>
            <a:r>
              <a:rPr lang="pl-PL" sz="2800" dirty="0" smtClean="0">
                <a:effectLst/>
                <a:latin typeface="Arial" pitchFamily="34" charset="0"/>
                <a:cs typeface="Arial" pitchFamily="34" charset="0"/>
              </a:rPr>
              <a:t>„Dobra lekcja” polega na tym, aby skutecznie </a:t>
            </a:r>
            <a:r>
              <a:rPr lang="pl-PL" sz="2800" dirty="0">
                <a:effectLst/>
                <a:latin typeface="Arial" pitchFamily="34" charset="0"/>
                <a:cs typeface="Arial" pitchFamily="34" charset="0"/>
              </a:rPr>
              <a:t>przygotować uczniów do egzaminów, ale również, aby nie zatracić jej innych zadań </a:t>
            </a:r>
            <a:r>
              <a:rPr lang="pl-PL" sz="2800" dirty="0" smtClean="0">
                <a:effectLst/>
                <a:latin typeface="Arial" pitchFamily="34" charset="0"/>
                <a:cs typeface="Arial" pitchFamily="34" charset="0"/>
              </a:rPr>
              <a:t>                                 i </a:t>
            </a:r>
            <a:r>
              <a:rPr lang="pl-PL" sz="2800" dirty="0">
                <a:effectLst/>
                <a:latin typeface="Arial" pitchFamily="34" charset="0"/>
                <a:cs typeface="Arial" pitchFamily="34" charset="0"/>
              </a:rPr>
              <a:t>powinności</a:t>
            </a:r>
            <a:r>
              <a:rPr lang="pl-PL" sz="2800" dirty="0" smtClean="0">
                <a:effectLst/>
                <a:latin typeface="Arial" pitchFamily="34" charset="0"/>
                <a:cs typeface="Arial" pitchFamily="34" charset="0"/>
              </a:rPr>
              <a:t>.</a:t>
            </a:r>
            <a:br>
              <a:rPr lang="pl-PL" sz="2800" dirty="0" smtClean="0">
                <a:effectLst/>
                <a:latin typeface="Arial" pitchFamily="34" charset="0"/>
                <a:cs typeface="Arial" pitchFamily="34" charset="0"/>
              </a:rPr>
            </a:br>
            <a:r>
              <a:rPr lang="pl-PL" sz="2800" dirty="0">
                <a:effectLst/>
                <a:latin typeface="Arial" pitchFamily="34" charset="0"/>
                <a:cs typeface="Arial" pitchFamily="34" charset="0"/>
              </a:rPr>
              <a:t/>
            </a:r>
            <a:br>
              <a:rPr lang="pl-PL" sz="2800" dirty="0">
                <a:effectLst/>
                <a:latin typeface="Arial" pitchFamily="34" charset="0"/>
                <a:cs typeface="Arial" pitchFamily="34" charset="0"/>
              </a:rPr>
            </a:br>
            <a:r>
              <a:rPr lang="pl-PL" sz="2800" dirty="0" smtClean="0">
                <a:effectLst/>
                <a:latin typeface="Arial" pitchFamily="34" charset="0"/>
                <a:cs typeface="Arial" pitchFamily="34" charset="0"/>
              </a:rPr>
              <a:t>   </a:t>
            </a:r>
            <a:r>
              <a:rPr lang="pl-PL" sz="3200" dirty="0" smtClean="0">
                <a:effectLst/>
                <a:latin typeface="Arial" pitchFamily="34" charset="0"/>
                <a:cs typeface="Arial" pitchFamily="34" charset="0"/>
              </a:rPr>
              <a:t>Sukces </a:t>
            </a:r>
            <a:r>
              <a:rPr lang="pl-PL" sz="3200" dirty="0">
                <a:effectLst/>
                <a:latin typeface="Arial" pitchFamily="34" charset="0"/>
                <a:cs typeface="Arial" pitchFamily="34" charset="0"/>
              </a:rPr>
              <a:t>edukacyjny </a:t>
            </a:r>
            <a:r>
              <a:rPr lang="pl-PL" sz="3200" dirty="0" smtClean="0">
                <a:effectLst/>
                <a:latin typeface="Arial" pitchFamily="34" charset="0"/>
                <a:cs typeface="Arial" pitchFamily="34" charset="0"/>
              </a:rPr>
              <a:t/>
            </a:r>
            <a:br>
              <a:rPr lang="pl-PL" sz="3200" dirty="0" smtClean="0">
                <a:effectLst/>
                <a:latin typeface="Arial" pitchFamily="34" charset="0"/>
                <a:cs typeface="Arial" pitchFamily="34" charset="0"/>
              </a:rPr>
            </a:br>
            <a:r>
              <a:rPr lang="pl-PL" sz="3200" dirty="0" smtClean="0">
                <a:effectLst/>
                <a:latin typeface="Arial" pitchFamily="34" charset="0"/>
                <a:cs typeface="Arial" pitchFamily="34" charset="0"/>
              </a:rPr>
              <a:t>= </a:t>
            </a:r>
            <a:r>
              <a:rPr lang="pl-PL" sz="3200" dirty="0">
                <a:effectLst/>
                <a:latin typeface="Arial" pitchFamily="34" charset="0"/>
                <a:cs typeface="Arial" pitchFamily="34" charset="0"/>
              </a:rPr>
              <a:t>połączenie aspektu dydaktycznego </a:t>
            </a:r>
            <a:r>
              <a:rPr lang="pl-PL" sz="3200" dirty="0" smtClean="0">
                <a:effectLst/>
                <a:latin typeface="Arial" pitchFamily="34" charset="0"/>
                <a:cs typeface="Arial" pitchFamily="34" charset="0"/>
              </a:rPr>
              <a:t/>
            </a:r>
            <a:br>
              <a:rPr lang="pl-PL" sz="3200" dirty="0" smtClean="0">
                <a:effectLst/>
                <a:latin typeface="Arial" pitchFamily="34" charset="0"/>
                <a:cs typeface="Arial" pitchFamily="34" charset="0"/>
              </a:rPr>
            </a:br>
            <a:r>
              <a:rPr lang="pl-PL" sz="3200" dirty="0" smtClean="0">
                <a:effectLst/>
                <a:latin typeface="Arial" pitchFamily="34" charset="0"/>
                <a:cs typeface="Arial" pitchFamily="34" charset="0"/>
              </a:rPr>
              <a:t>z </a:t>
            </a:r>
            <a:r>
              <a:rPr lang="pl-PL" sz="3200" dirty="0">
                <a:effectLst/>
                <a:latin typeface="Arial" pitchFamily="34" charset="0"/>
                <a:cs typeface="Arial" pitchFamily="34" charset="0"/>
              </a:rPr>
              <a:t>wychowawczym.</a:t>
            </a:r>
          </a:p>
        </p:txBody>
      </p:sp>
    </p:spTree>
    <p:extLst>
      <p:ext uri="{BB962C8B-B14F-4D97-AF65-F5344CB8AC3E}">
        <p14:creationId xmlns:p14="http://schemas.microsoft.com/office/powerpoint/2010/main" val="4100430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3609" y="1268760"/>
            <a:ext cx="7262192" cy="4246408"/>
          </a:xfrm>
        </p:spPr>
        <p:txBody>
          <a:bodyPr/>
          <a:lstStyle/>
          <a:p>
            <a:r>
              <a:rPr lang="pl-PL" sz="2800" dirty="0">
                <a:effectLst/>
                <a:latin typeface="Arial" pitchFamily="34" charset="0"/>
                <a:cs typeface="Arial" pitchFamily="34" charset="0"/>
              </a:rPr>
              <a:t>Do samodzielnej refleksji</a:t>
            </a:r>
            <a:r>
              <a:rPr lang="pl-PL" sz="2800" dirty="0" smtClean="0">
                <a:effectLst/>
                <a:latin typeface="Arial" pitchFamily="34" charset="0"/>
                <a:cs typeface="Arial" pitchFamily="34" charset="0"/>
              </a:rPr>
              <a:t>:</a:t>
            </a:r>
            <a:br>
              <a:rPr lang="pl-PL" sz="2800" dirty="0" smtClean="0">
                <a:effectLst/>
                <a:latin typeface="Arial" pitchFamily="34" charset="0"/>
                <a:cs typeface="Arial" pitchFamily="34" charset="0"/>
              </a:rPr>
            </a:br>
            <a:r>
              <a:rPr lang="pl-PL" sz="2800" dirty="0">
                <a:effectLst/>
                <a:latin typeface="Arial" pitchFamily="34" charset="0"/>
                <a:cs typeface="Arial" pitchFamily="34" charset="0"/>
              </a:rPr>
              <a:t/>
            </a:r>
            <a:br>
              <a:rPr lang="pl-PL" sz="2800" dirty="0">
                <a:effectLst/>
                <a:latin typeface="Arial" pitchFamily="34" charset="0"/>
                <a:cs typeface="Arial" pitchFamily="34" charset="0"/>
              </a:rPr>
            </a:br>
            <a:r>
              <a:rPr lang="pl-PL" sz="2800" i="1" dirty="0">
                <a:effectLst/>
              </a:rPr>
              <a:t>Dobry nauczyciel to nie ten, kto dysponuje większym zasobem informacji, ale ten, który więcej z tych samych informacji rozumie, potrafi je lepiej zinterpretować, ma więcej wątpliwości i refleksyjności</a:t>
            </a:r>
            <a:r>
              <a:rPr lang="pl-PL" sz="2800" dirty="0">
                <a:effectLst/>
              </a:rPr>
              <a:t> </a:t>
            </a:r>
            <a:r>
              <a:rPr lang="pl-PL" sz="2800" dirty="0" smtClean="0">
                <a:effectLst/>
              </a:rPr>
              <a:t>                                 (</a:t>
            </a:r>
            <a:r>
              <a:rPr lang="pl-PL" sz="2800" dirty="0" err="1">
                <a:effectLst/>
              </a:rPr>
              <a:t>Morbitzer</a:t>
            </a:r>
            <a:r>
              <a:rPr lang="pl-PL" sz="2800" dirty="0">
                <a:effectLst/>
              </a:rPr>
              <a:t> 2012, 9).</a:t>
            </a:r>
            <a:br>
              <a:rPr lang="pl-PL" sz="2800" dirty="0">
                <a:effectLst/>
              </a:rPr>
            </a:br>
            <a:endParaRPr lang="pl-PL" sz="2800" dirty="0">
              <a:effectLst/>
              <a:latin typeface="Arial" pitchFamily="34" charset="0"/>
              <a:cs typeface="Arial" pitchFamily="34" charset="0"/>
            </a:endParaRPr>
          </a:p>
        </p:txBody>
      </p:sp>
    </p:spTree>
    <p:extLst>
      <p:ext uri="{BB962C8B-B14F-4D97-AF65-F5344CB8AC3E}">
        <p14:creationId xmlns:p14="http://schemas.microsoft.com/office/powerpoint/2010/main" val="403342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793289" y="836712"/>
            <a:ext cx="6512511" cy="4678456"/>
          </a:xfrm>
        </p:spPr>
        <p:txBody>
          <a:bodyPr/>
          <a:lstStyle/>
          <a:p>
            <a:r>
              <a:rPr lang="pl-PL" sz="2000" i="1" dirty="0" smtClean="0">
                <a:effectLst/>
              </a:rPr>
              <a:t/>
            </a:r>
            <a:br>
              <a:rPr lang="pl-PL" sz="2000" i="1" dirty="0" smtClean="0">
                <a:effectLst/>
              </a:rPr>
            </a:br>
            <a:r>
              <a:rPr lang="pl-PL" sz="2000" i="1" dirty="0">
                <a:effectLst/>
              </a:rPr>
              <a:t/>
            </a:r>
            <a:br>
              <a:rPr lang="pl-PL" sz="2000" i="1" dirty="0">
                <a:effectLst/>
              </a:rPr>
            </a:br>
            <a:r>
              <a:rPr lang="pl-PL" sz="2000" i="1" dirty="0" smtClean="0">
                <a:effectLst/>
              </a:rPr>
              <a:t>Polska </a:t>
            </a:r>
            <a:r>
              <a:rPr lang="pl-PL" sz="2000" i="1" dirty="0">
                <a:effectLst/>
              </a:rPr>
              <a:t>szkoła jest </a:t>
            </a:r>
            <a:r>
              <a:rPr lang="pl-PL" sz="2000" i="1" dirty="0" err="1">
                <a:effectLst/>
              </a:rPr>
              <a:t>offline</a:t>
            </a:r>
            <a:r>
              <a:rPr lang="pl-PL" sz="2000" i="1" dirty="0">
                <a:effectLst/>
              </a:rPr>
              <a:t>, a uczniowie są online. Ten paradoks polega na tym, że szkoła utrwala dziś już przestarzały model klasowo-lekcyjny. (…) szkodliwy i dla ucznia, i nauczyciela, ponieważ wpycha ich w sztuczny – nieprzystający do przyspieszonego rozwoju młodych ludzi – schemat. (…) Szkoła powinna być nie tylko środowiskiem edukacyjnym, ale także siecią komunikacji i miejscem treningu kulturowego dla ucznia i jego rodziców</a:t>
            </a:r>
            <a:r>
              <a:rPr lang="pl-PL" sz="2000" dirty="0">
                <a:effectLst/>
              </a:rPr>
              <a:t> (Śliwerski 2012, 24).</a:t>
            </a:r>
          </a:p>
        </p:txBody>
      </p:sp>
    </p:spTree>
    <p:extLst>
      <p:ext uri="{BB962C8B-B14F-4D97-AF65-F5344CB8AC3E}">
        <p14:creationId xmlns:p14="http://schemas.microsoft.com/office/powerpoint/2010/main" val="1776758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793289" y="1052736"/>
            <a:ext cx="6512511" cy="4462432"/>
          </a:xfrm>
        </p:spPr>
        <p:txBody>
          <a:bodyPr/>
          <a:lstStyle/>
          <a:p>
            <a:r>
              <a:rPr lang="pl-PL" sz="3200" i="1" dirty="0" smtClean="0">
                <a:effectLst/>
                <a:latin typeface="Arial" pitchFamily="34" charset="0"/>
                <a:cs typeface="Arial" pitchFamily="34" charset="0"/>
              </a:rPr>
              <a:t/>
            </a:r>
            <a:br>
              <a:rPr lang="pl-PL" sz="3200" i="1" dirty="0" smtClean="0">
                <a:effectLst/>
                <a:latin typeface="Arial" pitchFamily="34" charset="0"/>
                <a:cs typeface="Arial" pitchFamily="34" charset="0"/>
              </a:rPr>
            </a:br>
            <a:r>
              <a:rPr lang="pl-PL" sz="3200" i="1" dirty="0" smtClean="0">
                <a:effectLst/>
                <a:latin typeface="Arial" pitchFamily="34" charset="0"/>
                <a:cs typeface="Arial" pitchFamily="34" charset="0"/>
              </a:rPr>
              <a:t>Sieć </a:t>
            </a:r>
            <a:r>
              <a:rPr lang="pl-PL" sz="3200" i="1" dirty="0">
                <a:effectLst/>
                <a:latin typeface="Arial" pitchFamily="34" charset="0"/>
                <a:cs typeface="Arial" pitchFamily="34" charset="0"/>
              </a:rPr>
              <a:t>nie jest dla nas czymś zewnętrznym wobec rzeczywistości, ale jej elementem. My nie korzystamy z sieci, my w niej i z nią żyjemy </a:t>
            </a:r>
            <a:r>
              <a:rPr lang="pl-PL" sz="3200" dirty="0">
                <a:effectLst/>
                <a:latin typeface="Arial" pitchFamily="34" charset="0"/>
                <a:cs typeface="Arial" pitchFamily="34" charset="0"/>
              </a:rPr>
              <a:t>(Manifest Dzieci Sieci, 2012).</a:t>
            </a:r>
          </a:p>
        </p:txBody>
      </p:sp>
    </p:spTree>
    <p:extLst>
      <p:ext uri="{BB962C8B-B14F-4D97-AF65-F5344CB8AC3E}">
        <p14:creationId xmlns:p14="http://schemas.microsoft.com/office/powerpoint/2010/main" val="6791509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27585" y="1268760"/>
            <a:ext cx="7478216" cy="4246408"/>
          </a:xfrm>
        </p:spPr>
        <p:txBody>
          <a:bodyPr/>
          <a:lstStyle/>
          <a:p>
            <a:r>
              <a:rPr lang="pl-PL" sz="3200" dirty="0" smtClean="0">
                <a:effectLst/>
                <a:latin typeface="Arial" pitchFamily="34" charset="0"/>
                <a:cs typeface="Arial" pitchFamily="34" charset="0"/>
              </a:rPr>
              <a:t/>
            </a:r>
            <a:br>
              <a:rPr lang="pl-PL" sz="3200" dirty="0" smtClean="0">
                <a:effectLst/>
                <a:latin typeface="Arial" pitchFamily="34" charset="0"/>
                <a:cs typeface="Arial" pitchFamily="34" charset="0"/>
              </a:rPr>
            </a:br>
            <a:r>
              <a:rPr lang="pl-PL" sz="3200" dirty="0">
                <a:effectLst/>
                <a:latin typeface="Arial" pitchFamily="34" charset="0"/>
                <a:cs typeface="Arial" pitchFamily="34" charset="0"/>
              </a:rPr>
              <a:t/>
            </a:r>
            <a:br>
              <a:rPr lang="pl-PL" sz="3200" dirty="0">
                <a:effectLst/>
                <a:latin typeface="Arial" pitchFamily="34" charset="0"/>
                <a:cs typeface="Arial" pitchFamily="34" charset="0"/>
              </a:rPr>
            </a:br>
            <a:r>
              <a:rPr lang="pl-PL" sz="3200" dirty="0" smtClean="0">
                <a:effectLst/>
                <a:latin typeface="Arial" pitchFamily="34" charset="0"/>
                <a:cs typeface="Arial" pitchFamily="34" charset="0"/>
              </a:rPr>
              <a:t/>
            </a:r>
            <a:br>
              <a:rPr lang="pl-PL" sz="3200" dirty="0" smtClean="0">
                <a:effectLst/>
                <a:latin typeface="Arial" pitchFamily="34" charset="0"/>
                <a:cs typeface="Arial" pitchFamily="34" charset="0"/>
              </a:rPr>
            </a:br>
            <a:r>
              <a:rPr lang="pl-PL" sz="3200" dirty="0" smtClean="0">
                <a:effectLst/>
                <a:latin typeface="Arial" pitchFamily="34" charset="0"/>
                <a:cs typeface="Arial" pitchFamily="34" charset="0"/>
              </a:rPr>
              <a:t>Ta </a:t>
            </a:r>
            <a:r>
              <a:rPr lang="pl-PL" sz="3200" dirty="0">
                <a:effectLst/>
                <a:latin typeface="Arial" pitchFamily="34" charset="0"/>
                <a:cs typeface="Arial" pitchFamily="34" charset="0"/>
              </a:rPr>
              <a:t>metoda dobra, która skuteczna.</a:t>
            </a:r>
            <a:r>
              <a:rPr lang="pl-PL" dirty="0">
                <a:effectLst/>
              </a:rPr>
              <a:t/>
            </a:r>
            <a:br>
              <a:rPr lang="pl-PL" dirty="0">
                <a:effectLst/>
              </a:rPr>
            </a:br>
            <a:endParaRPr lang="pl-PL" dirty="0"/>
          </a:p>
        </p:txBody>
      </p:sp>
    </p:spTree>
    <p:extLst>
      <p:ext uri="{BB962C8B-B14F-4D97-AF65-F5344CB8AC3E}">
        <p14:creationId xmlns:p14="http://schemas.microsoft.com/office/powerpoint/2010/main" val="1490056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793289" y="1772816"/>
            <a:ext cx="6512511" cy="3742352"/>
          </a:xfrm>
        </p:spPr>
        <p:txBody>
          <a:bodyPr/>
          <a:lstStyle/>
          <a:p>
            <a:pPr algn="ctr"/>
            <a:r>
              <a:rPr lang="pl-PL" sz="3600" dirty="0" smtClean="0">
                <a:effectLst/>
                <a:latin typeface="Arial" pitchFamily="34" charset="0"/>
                <a:cs typeface="Arial" pitchFamily="34" charset="0"/>
              </a:rPr>
              <a:t/>
            </a:r>
            <a:br>
              <a:rPr lang="pl-PL" sz="3600" dirty="0" smtClean="0">
                <a:effectLst/>
                <a:latin typeface="Arial" pitchFamily="34" charset="0"/>
                <a:cs typeface="Arial" pitchFamily="34" charset="0"/>
              </a:rPr>
            </a:br>
            <a:r>
              <a:rPr lang="pl-PL" sz="3600" dirty="0">
                <a:effectLst/>
                <a:latin typeface="Arial" pitchFamily="34" charset="0"/>
                <a:cs typeface="Arial" pitchFamily="34" charset="0"/>
              </a:rPr>
              <a:t/>
            </a:r>
            <a:br>
              <a:rPr lang="pl-PL" sz="3600" dirty="0">
                <a:effectLst/>
                <a:latin typeface="Arial" pitchFamily="34" charset="0"/>
                <a:cs typeface="Arial" pitchFamily="34" charset="0"/>
              </a:rPr>
            </a:br>
            <a:r>
              <a:rPr lang="pl-PL" sz="3600" dirty="0" smtClean="0">
                <a:effectLst/>
                <a:latin typeface="Arial" pitchFamily="34" charset="0"/>
                <a:cs typeface="Arial" pitchFamily="34" charset="0"/>
              </a:rPr>
              <a:t>4U</a:t>
            </a:r>
            <a:r>
              <a:rPr lang="pl-PL" sz="3600" dirty="0">
                <a:effectLst/>
                <a:latin typeface="Arial" pitchFamily="34" charset="0"/>
                <a:cs typeface="Arial" pitchFamily="34" charset="0"/>
              </a:rPr>
              <a:t>, czyli efektywne 45 minut</a:t>
            </a:r>
            <a:r>
              <a:rPr lang="pl-PL" dirty="0">
                <a:effectLst/>
              </a:rPr>
              <a:t/>
            </a:r>
            <a:br>
              <a:rPr lang="pl-PL" dirty="0">
                <a:effectLst/>
              </a:rPr>
            </a:br>
            <a:endParaRPr lang="pl-PL" dirty="0"/>
          </a:p>
        </p:txBody>
      </p:sp>
    </p:spTree>
    <p:extLst>
      <p:ext uri="{BB962C8B-B14F-4D97-AF65-F5344CB8AC3E}">
        <p14:creationId xmlns:p14="http://schemas.microsoft.com/office/powerpoint/2010/main" val="1882514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62001" y="692696"/>
            <a:ext cx="7543800" cy="4968552"/>
          </a:xfrm>
        </p:spPr>
        <p:txBody>
          <a:bodyPr/>
          <a:lstStyle/>
          <a:p>
            <a:pPr algn="ctr"/>
            <a:r>
              <a:rPr lang="pl-PL" sz="2800" dirty="0">
                <a:effectLst/>
                <a:latin typeface="Arial" pitchFamily="34" charset="0"/>
                <a:cs typeface="Arial" pitchFamily="34" charset="0"/>
              </a:rPr>
              <a:t>Coraz większa liczba uczniów przejawia trudności w skupieniu uwagi. Przyczyn tego stanu rzeczy jest wiele i są one różnorodne. Jednak każde dziecko zasiada w szkolnej ławce. Czasami rozkojarzone, zmęczone, niedospane, </a:t>
            </a:r>
            <a:r>
              <a:rPr lang="pl-PL" sz="2800" dirty="0" smtClean="0">
                <a:effectLst/>
                <a:latin typeface="Arial" pitchFamily="34" charset="0"/>
                <a:cs typeface="Arial" pitchFamily="34" charset="0"/>
              </a:rPr>
              <a:t>                 a </a:t>
            </a:r>
            <a:r>
              <a:rPr lang="pl-PL" sz="2800" dirty="0">
                <a:effectLst/>
                <a:latin typeface="Arial" pitchFamily="34" charset="0"/>
                <a:cs typeface="Arial" pitchFamily="34" charset="0"/>
              </a:rPr>
              <a:t>może mające trudności z poziomem cukru we krwi? Nauczyciele skarżą się, że coraz trudniej uczyć. Uczniowie we współczesnej szkole mają różne oczekiwania, potrzeby i zainteresowania. </a:t>
            </a:r>
            <a:endParaRPr lang="pl-PL" sz="2800" dirty="0">
              <a:latin typeface="Arial" pitchFamily="34" charset="0"/>
              <a:cs typeface="Arial" pitchFamily="34" charset="0"/>
            </a:endParaRPr>
          </a:p>
        </p:txBody>
      </p:sp>
    </p:spTree>
    <p:extLst>
      <p:ext uri="{BB962C8B-B14F-4D97-AF65-F5344CB8AC3E}">
        <p14:creationId xmlns:p14="http://schemas.microsoft.com/office/powerpoint/2010/main" val="11500065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99593" y="980728"/>
            <a:ext cx="7406208" cy="4534440"/>
          </a:xfrm>
        </p:spPr>
        <p:txBody>
          <a:bodyPr/>
          <a:lstStyle/>
          <a:p>
            <a:pPr algn="ctr"/>
            <a:r>
              <a:rPr lang="pl-PL" sz="2800" dirty="0">
                <a:effectLst/>
                <a:latin typeface="Arial" pitchFamily="34" charset="0"/>
                <a:cs typeface="Arial" pitchFamily="34" charset="0"/>
              </a:rPr>
              <a:t>Nauczyciel musi pamiętać o tym, że na efektywność nauczania wpływa również znajomość dominującego stylu uczenia się. Pamiętajmy o wzrokowcach, </a:t>
            </a:r>
            <a:r>
              <a:rPr lang="pl-PL" sz="2800" dirty="0" err="1">
                <a:effectLst/>
                <a:latin typeface="Arial" pitchFamily="34" charset="0"/>
                <a:cs typeface="Arial" pitchFamily="34" charset="0"/>
              </a:rPr>
              <a:t>kinestetykach</a:t>
            </a:r>
            <a:r>
              <a:rPr lang="pl-PL" sz="2800" dirty="0">
                <a:effectLst/>
                <a:latin typeface="Arial" pitchFamily="34" charset="0"/>
                <a:cs typeface="Arial" pitchFamily="34" charset="0"/>
              </a:rPr>
              <a:t>, słuchowcach. Wiedza na temat pracy mózgu pomaga wybrać właściwe dla wszystkich rozwiązania organizacyjne na lekcji. Pomóc w tym może układ 4xU. </a:t>
            </a:r>
            <a:br>
              <a:rPr lang="pl-PL" sz="2800" dirty="0">
                <a:effectLst/>
                <a:latin typeface="Arial" pitchFamily="34" charset="0"/>
                <a:cs typeface="Arial" pitchFamily="34" charset="0"/>
              </a:rPr>
            </a:br>
            <a:endParaRPr lang="pl-PL" sz="2800" dirty="0">
              <a:latin typeface="Arial" pitchFamily="34" charset="0"/>
              <a:cs typeface="Arial" pitchFamily="34" charset="0"/>
            </a:endParaRPr>
          </a:p>
        </p:txBody>
      </p:sp>
    </p:spTree>
    <p:extLst>
      <p:ext uri="{BB962C8B-B14F-4D97-AF65-F5344CB8AC3E}">
        <p14:creationId xmlns:p14="http://schemas.microsoft.com/office/powerpoint/2010/main" val="13391390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15617" y="908720"/>
            <a:ext cx="7190184" cy="4606448"/>
          </a:xfrm>
        </p:spPr>
        <p:txBody>
          <a:bodyPr/>
          <a:lstStyle/>
          <a:p>
            <a:pPr algn="ctr"/>
            <a:r>
              <a:rPr lang="pl-PL" sz="2800" dirty="0" smtClean="0">
                <a:effectLst/>
                <a:latin typeface="Arial" pitchFamily="34" charset="0"/>
                <a:cs typeface="Arial" pitchFamily="34" charset="0"/>
              </a:rPr>
              <a:t/>
            </a:r>
            <a:br>
              <a:rPr lang="pl-PL" sz="2800" dirty="0" smtClean="0">
                <a:effectLst/>
                <a:latin typeface="Arial" pitchFamily="34" charset="0"/>
                <a:cs typeface="Arial" pitchFamily="34" charset="0"/>
              </a:rPr>
            </a:br>
            <a:r>
              <a:rPr lang="pl-PL" sz="2800" dirty="0" smtClean="0">
                <a:effectLst/>
                <a:latin typeface="Arial" pitchFamily="34" charset="0"/>
                <a:cs typeface="Arial" pitchFamily="34" charset="0"/>
              </a:rPr>
              <a:t>Fazy </a:t>
            </a:r>
            <a:r>
              <a:rPr lang="pl-PL" sz="2800" dirty="0">
                <a:effectLst/>
                <a:latin typeface="Arial" pitchFamily="34" charset="0"/>
                <a:cs typeface="Arial" pitchFamily="34" charset="0"/>
              </a:rPr>
              <a:t>lekcji w układzie 4 U w sposób przejrzysty porządkują sposób pracy </a:t>
            </a:r>
            <a:r>
              <a:rPr lang="pl-PL" sz="2800" dirty="0" smtClean="0">
                <a:effectLst/>
                <a:latin typeface="Arial" pitchFamily="34" charset="0"/>
                <a:cs typeface="Arial" pitchFamily="34" charset="0"/>
              </a:rPr>
              <a:t>           i </a:t>
            </a:r>
            <a:r>
              <a:rPr lang="pl-PL" sz="2800" dirty="0">
                <a:effectLst/>
                <a:latin typeface="Arial" pitchFamily="34" charset="0"/>
                <a:cs typeface="Arial" pitchFamily="34" charset="0"/>
              </a:rPr>
              <a:t>sprzyjają uczeniu się. Dają też nauczycielowi swobodę w doborze aktywnych metod pracy, pozwalają dopasować treści do potrzeb </a:t>
            </a:r>
            <a:r>
              <a:rPr lang="pl-PL" sz="2800" dirty="0" smtClean="0">
                <a:effectLst/>
                <a:latin typeface="Arial" pitchFamily="34" charset="0"/>
                <a:cs typeface="Arial" pitchFamily="34" charset="0"/>
              </a:rPr>
              <a:t>                            i </a:t>
            </a:r>
            <a:r>
              <a:rPr lang="pl-PL" sz="2800" dirty="0">
                <a:effectLst/>
                <a:latin typeface="Arial" pitchFamily="34" charset="0"/>
                <a:cs typeface="Arial" pitchFamily="34" charset="0"/>
              </a:rPr>
              <a:t>możliwości konkretnego zespołu klasowego.</a:t>
            </a:r>
            <a:br>
              <a:rPr lang="pl-PL" sz="2800" dirty="0">
                <a:effectLst/>
                <a:latin typeface="Arial" pitchFamily="34" charset="0"/>
                <a:cs typeface="Arial" pitchFamily="34" charset="0"/>
              </a:rPr>
            </a:br>
            <a:endParaRPr lang="pl-PL" sz="2800" dirty="0">
              <a:latin typeface="Arial" pitchFamily="34" charset="0"/>
              <a:cs typeface="Arial" pitchFamily="34" charset="0"/>
            </a:endParaRPr>
          </a:p>
        </p:txBody>
      </p:sp>
    </p:spTree>
    <p:extLst>
      <p:ext uri="{BB962C8B-B14F-4D97-AF65-F5344CB8AC3E}">
        <p14:creationId xmlns:p14="http://schemas.microsoft.com/office/powerpoint/2010/main" val="1678935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55576" y="620688"/>
            <a:ext cx="7592631" cy="4894480"/>
          </a:xfrm>
        </p:spPr>
        <p:txBody>
          <a:bodyPr/>
          <a:lstStyle/>
          <a:p>
            <a:pPr algn="ctr"/>
            <a:r>
              <a:rPr lang="pl-PL" sz="3200" dirty="0" smtClean="0">
                <a:effectLst/>
                <a:latin typeface="Arial" pitchFamily="34" charset="0"/>
                <a:cs typeface="Arial" pitchFamily="34" charset="0"/>
              </a:rPr>
              <a:t/>
            </a:r>
            <a:br>
              <a:rPr lang="pl-PL" sz="3200" dirty="0" smtClean="0">
                <a:effectLst/>
                <a:latin typeface="Arial" pitchFamily="34" charset="0"/>
                <a:cs typeface="Arial" pitchFamily="34" charset="0"/>
              </a:rPr>
            </a:br>
            <a:r>
              <a:rPr lang="pl-PL" sz="3200" dirty="0">
                <a:effectLst/>
                <a:latin typeface="Arial" pitchFamily="34" charset="0"/>
                <a:cs typeface="Arial" pitchFamily="34" charset="0"/>
              </a:rPr>
              <a:t/>
            </a:r>
            <a:br>
              <a:rPr lang="pl-PL" sz="3200" dirty="0">
                <a:effectLst/>
                <a:latin typeface="Arial" pitchFamily="34" charset="0"/>
                <a:cs typeface="Arial" pitchFamily="34" charset="0"/>
              </a:rPr>
            </a:br>
            <a:r>
              <a:rPr lang="pl-PL" sz="3200" dirty="0" smtClean="0">
                <a:effectLst/>
                <a:latin typeface="Arial" pitchFamily="34" charset="0"/>
                <a:cs typeface="Arial" pitchFamily="34" charset="0"/>
              </a:rPr>
              <a:t>Czas </a:t>
            </a:r>
            <a:r>
              <a:rPr lang="pl-PL" sz="3200" dirty="0">
                <a:effectLst/>
                <a:latin typeface="Arial" pitchFamily="34" charset="0"/>
                <a:cs typeface="Arial" pitchFamily="34" charset="0"/>
              </a:rPr>
              <a:t>poszczególnych faz </a:t>
            </a:r>
            <a:r>
              <a:rPr lang="pl-PL" sz="3200" dirty="0" smtClean="0">
                <a:effectLst/>
                <a:latin typeface="Arial" pitchFamily="34" charset="0"/>
                <a:cs typeface="Arial" pitchFamily="34" charset="0"/>
              </a:rPr>
              <a:t>lekcji:</a:t>
            </a:r>
            <a:br>
              <a:rPr lang="pl-PL" sz="3200" dirty="0" smtClean="0">
                <a:effectLst/>
                <a:latin typeface="Arial" pitchFamily="34" charset="0"/>
                <a:cs typeface="Arial" pitchFamily="34" charset="0"/>
              </a:rPr>
            </a:br>
            <a:r>
              <a:rPr lang="pl-PL" sz="3200" dirty="0">
                <a:effectLst/>
                <a:latin typeface="Arial" pitchFamily="34" charset="0"/>
                <a:cs typeface="Arial" pitchFamily="34" charset="0"/>
              </a:rPr>
              <a:t/>
            </a:r>
            <a:br>
              <a:rPr lang="pl-PL" sz="3200" dirty="0">
                <a:effectLst/>
                <a:latin typeface="Arial" pitchFamily="34" charset="0"/>
                <a:cs typeface="Arial" pitchFamily="34" charset="0"/>
              </a:rPr>
            </a:br>
            <a:r>
              <a:rPr lang="pl-PL" sz="3200" dirty="0" smtClean="0">
                <a:effectLst/>
                <a:latin typeface="Arial" pitchFamily="34" charset="0"/>
                <a:cs typeface="Arial" pitchFamily="34" charset="0"/>
              </a:rPr>
              <a:t>1. Uruchamianie uwagi – 3 min.</a:t>
            </a:r>
            <a:br>
              <a:rPr lang="pl-PL" sz="3200" dirty="0" smtClean="0">
                <a:effectLst/>
                <a:latin typeface="Arial" pitchFamily="34" charset="0"/>
                <a:cs typeface="Arial" pitchFamily="34" charset="0"/>
              </a:rPr>
            </a:br>
            <a:r>
              <a:rPr lang="pl-PL" sz="3200" dirty="0" smtClean="0">
                <a:effectLst/>
                <a:latin typeface="Arial" pitchFamily="34" charset="0"/>
                <a:cs typeface="Arial" pitchFamily="34" charset="0"/>
              </a:rPr>
              <a:t>2. Ukierunkowanie uwagi – 3 min.</a:t>
            </a:r>
            <a:br>
              <a:rPr lang="pl-PL" sz="3200" dirty="0" smtClean="0">
                <a:effectLst/>
                <a:latin typeface="Arial" pitchFamily="34" charset="0"/>
                <a:cs typeface="Arial" pitchFamily="34" charset="0"/>
              </a:rPr>
            </a:br>
            <a:r>
              <a:rPr lang="pl-PL" sz="3200" dirty="0" smtClean="0">
                <a:effectLst/>
                <a:latin typeface="Arial" pitchFamily="34" charset="0"/>
                <a:cs typeface="Arial" pitchFamily="34" charset="0"/>
              </a:rPr>
              <a:t>3. Utrzymanie uwagi – 35 min.</a:t>
            </a:r>
            <a:br>
              <a:rPr lang="pl-PL" sz="3200" dirty="0" smtClean="0">
                <a:effectLst/>
                <a:latin typeface="Arial" pitchFamily="34" charset="0"/>
                <a:cs typeface="Arial" pitchFamily="34" charset="0"/>
              </a:rPr>
            </a:br>
            <a:r>
              <a:rPr lang="pl-PL" sz="3200" dirty="0" smtClean="0">
                <a:effectLst/>
                <a:latin typeface="Arial" pitchFamily="34" charset="0"/>
                <a:cs typeface="Arial" pitchFamily="34" charset="0"/>
              </a:rPr>
              <a:t>4. Ukończenie – ok. 4 min.</a:t>
            </a:r>
            <a:r>
              <a:rPr lang="pl-PL" sz="3200" dirty="0">
                <a:effectLst/>
                <a:latin typeface="Arial" pitchFamily="34" charset="0"/>
                <a:cs typeface="Arial" pitchFamily="34" charset="0"/>
              </a:rPr>
              <a:t/>
            </a:r>
            <a:br>
              <a:rPr lang="pl-PL" sz="3200" dirty="0">
                <a:effectLst/>
                <a:latin typeface="Arial" pitchFamily="34" charset="0"/>
                <a:cs typeface="Arial" pitchFamily="34" charset="0"/>
              </a:rPr>
            </a:br>
            <a:endParaRPr lang="pl-PL" sz="3200" dirty="0">
              <a:latin typeface="Arial" pitchFamily="34" charset="0"/>
              <a:cs typeface="Arial" pitchFamily="34" charset="0"/>
            </a:endParaRPr>
          </a:p>
        </p:txBody>
      </p:sp>
    </p:spTree>
    <p:extLst>
      <p:ext uri="{BB962C8B-B14F-4D97-AF65-F5344CB8AC3E}">
        <p14:creationId xmlns:p14="http://schemas.microsoft.com/office/powerpoint/2010/main" val="1038871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15617" y="764704"/>
            <a:ext cx="7190184" cy="4750464"/>
          </a:xfrm>
        </p:spPr>
        <p:txBody>
          <a:bodyPr/>
          <a:lstStyle/>
          <a:p>
            <a:pPr algn="ctr"/>
            <a:r>
              <a:rPr lang="pl-PL" sz="2800" dirty="0" smtClean="0">
                <a:effectLst/>
                <a:latin typeface="Arial" pitchFamily="34" charset="0"/>
                <a:cs typeface="Arial" pitchFamily="34" charset="0"/>
              </a:rPr>
              <a:t/>
            </a:r>
            <a:br>
              <a:rPr lang="pl-PL" sz="2800" dirty="0" smtClean="0">
                <a:effectLst/>
                <a:latin typeface="Arial" pitchFamily="34" charset="0"/>
                <a:cs typeface="Arial" pitchFamily="34" charset="0"/>
              </a:rPr>
            </a:br>
            <a:r>
              <a:rPr lang="pl-PL" sz="2800" dirty="0" smtClean="0">
                <a:effectLst/>
                <a:latin typeface="Arial" pitchFamily="34" charset="0"/>
                <a:cs typeface="Arial" pitchFamily="34" charset="0"/>
              </a:rPr>
              <a:t>Jak </a:t>
            </a:r>
            <a:r>
              <a:rPr lang="pl-PL" sz="2800" dirty="0">
                <a:effectLst/>
                <a:latin typeface="Arial" pitchFamily="34" charset="0"/>
                <a:cs typeface="Arial" pitchFamily="34" charset="0"/>
              </a:rPr>
              <a:t>uruchomić uwagę uczniów?</a:t>
            </a:r>
            <a:br>
              <a:rPr lang="pl-PL" sz="2800" dirty="0">
                <a:effectLst/>
                <a:latin typeface="Arial" pitchFamily="34" charset="0"/>
                <a:cs typeface="Arial" pitchFamily="34" charset="0"/>
              </a:rPr>
            </a:br>
            <a:r>
              <a:rPr lang="pl-PL" sz="2800" dirty="0">
                <a:effectLst/>
                <a:latin typeface="Arial" pitchFamily="34" charset="0"/>
                <a:cs typeface="Arial" pitchFamily="34" charset="0"/>
              </a:rPr>
              <a:t> </a:t>
            </a:r>
            <a:br>
              <a:rPr lang="pl-PL" sz="2800" dirty="0">
                <a:effectLst/>
                <a:latin typeface="Arial" pitchFamily="34" charset="0"/>
                <a:cs typeface="Arial" pitchFamily="34" charset="0"/>
              </a:rPr>
            </a:br>
            <a:r>
              <a:rPr lang="pl-PL" sz="2800" dirty="0">
                <a:effectLst/>
                <a:latin typeface="Arial" pitchFamily="34" charset="0"/>
                <a:cs typeface="Arial" pitchFamily="34" charset="0"/>
              </a:rPr>
              <a:t> </a:t>
            </a:r>
            <a:r>
              <a:rPr lang="pl-PL" sz="2800" b="0" dirty="0">
                <a:effectLst/>
                <a:latin typeface="Arial" pitchFamily="34" charset="0"/>
                <a:cs typeface="Arial" pitchFamily="34" charset="0"/>
              </a:rPr>
              <a:t>Zaintrygować</a:t>
            </a:r>
            <a:br>
              <a:rPr lang="pl-PL" sz="2800" b="0" dirty="0">
                <a:effectLst/>
                <a:latin typeface="Arial" pitchFamily="34" charset="0"/>
                <a:cs typeface="Arial" pitchFamily="34" charset="0"/>
              </a:rPr>
            </a:br>
            <a:r>
              <a:rPr lang="pl-PL" sz="2800" b="0" dirty="0">
                <a:effectLst/>
                <a:latin typeface="Arial" pitchFamily="34" charset="0"/>
                <a:cs typeface="Arial" pitchFamily="34" charset="0"/>
              </a:rPr>
              <a:t>Skłonić do refleksji</a:t>
            </a:r>
            <a:br>
              <a:rPr lang="pl-PL" sz="2800" b="0" dirty="0">
                <a:effectLst/>
                <a:latin typeface="Arial" pitchFamily="34" charset="0"/>
                <a:cs typeface="Arial" pitchFamily="34" charset="0"/>
              </a:rPr>
            </a:br>
            <a:r>
              <a:rPr lang="pl-PL" sz="2800" b="0" dirty="0">
                <a:effectLst/>
                <a:latin typeface="Arial" pitchFamily="34" charset="0"/>
                <a:cs typeface="Arial" pitchFamily="34" charset="0"/>
              </a:rPr>
              <a:t>Zaciekawić</a:t>
            </a:r>
            <a:br>
              <a:rPr lang="pl-PL" sz="2800" b="0" dirty="0">
                <a:effectLst/>
                <a:latin typeface="Arial" pitchFamily="34" charset="0"/>
                <a:cs typeface="Arial" pitchFamily="34" charset="0"/>
              </a:rPr>
            </a:br>
            <a:r>
              <a:rPr lang="pl-PL" sz="2800" b="0" dirty="0">
                <a:effectLst/>
                <a:latin typeface="Arial" pitchFamily="34" charset="0"/>
                <a:cs typeface="Arial" pitchFamily="34" charset="0"/>
              </a:rPr>
              <a:t>Zbudować relacje</a:t>
            </a:r>
            <a:br>
              <a:rPr lang="pl-PL" sz="2800" b="0" dirty="0">
                <a:effectLst/>
                <a:latin typeface="Arial" pitchFamily="34" charset="0"/>
                <a:cs typeface="Arial" pitchFamily="34" charset="0"/>
              </a:rPr>
            </a:br>
            <a:r>
              <a:rPr lang="pl-PL" sz="2800" b="0" dirty="0">
                <a:effectLst/>
                <a:latin typeface="Arial" pitchFamily="34" charset="0"/>
                <a:cs typeface="Arial" pitchFamily="34" charset="0"/>
              </a:rPr>
              <a:t>Wprowadzić uczniów w dobry nastrój</a:t>
            </a:r>
            <a:br>
              <a:rPr lang="pl-PL" sz="2800" b="0" dirty="0">
                <a:effectLst/>
                <a:latin typeface="Arial" pitchFamily="34" charset="0"/>
                <a:cs typeface="Arial" pitchFamily="34" charset="0"/>
              </a:rPr>
            </a:br>
            <a:r>
              <a:rPr lang="pl-PL" sz="2800" b="0" dirty="0">
                <a:effectLst/>
                <a:latin typeface="Arial" pitchFamily="34" charset="0"/>
                <a:cs typeface="Arial" pitchFamily="34" charset="0"/>
              </a:rPr>
              <a:t>Stworzyć poczucie bezpieczeństwa</a:t>
            </a:r>
            <a:br>
              <a:rPr lang="pl-PL" sz="2800" b="0" dirty="0">
                <a:effectLst/>
                <a:latin typeface="Arial" pitchFamily="34" charset="0"/>
                <a:cs typeface="Arial" pitchFamily="34" charset="0"/>
              </a:rPr>
            </a:br>
            <a:r>
              <a:rPr lang="pl-PL" sz="2800" b="0" dirty="0">
                <a:effectLst/>
                <a:latin typeface="Arial" pitchFamily="34" charset="0"/>
                <a:cs typeface="Arial" pitchFamily="34" charset="0"/>
              </a:rPr>
              <a:t>Ukierunkować na cel lekcji</a:t>
            </a:r>
            <a:br>
              <a:rPr lang="pl-PL" sz="2800" b="0" dirty="0">
                <a:effectLst/>
                <a:latin typeface="Arial" pitchFamily="34" charset="0"/>
                <a:cs typeface="Arial" pitchFamily="34" charset="0"/>
              </a:rPr>
            </a:br>
            <a:endParaRPr lang="pl-PL" sz="2800" b="0" dirty="0">
              <a:latin typeface="Arial" pitchFamily="34" charset="0"/>
              <a:cs typeface="Arial" pitchFamily="34" charset="0"/>
            </a:endParaRPr>
          </a:p>
        </p:txBody>
      </p:sp>
    </p:spTree>
    <p:extLst>
      <p:ext uri="{BB962C8B-B14F-4D97-AF65-F5344CB8AC3E}">
        <p14:creationId xmlns:p14="http://schemas.microsoft.com/office/powerpoint/2010/main" val="1245899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619672" y="1412776"/>
            <a:ext cx="6686129" cy="4102392"/>
          </a:xfrm>
        </p:spPr>
        <p:txBody>
          <a:bodyPr/>
          <a:lstStyle/>
          <a:p>
            <a:pPr algn="ctr"/>
            <a:r>
              <a:rPr lang="pl-PL" sz="2800" dirty="0">
                <a:effectLst/>
                <a:latin typeface="Arial" pitchFamily="34" charset="0"/>
                <a:cs typeface="Arial" pitchFamily="34" charset="0"/>
              </a:rPr>
              <a:t>Skuteczne metody „na rozgrzewkę</a:t>
            </a:r>
            <a:r>
              <a:rPr lang="pl-PL" sz="2800" dirty="0" smtClean="0">
                <a:effectLst/>
                <a:latin typeface="Arial" pitchFamily="34" charset="0"/>
                <a:cs typeface="Arial" pitchFamily="34" charset="0"/>
              </a:rPr>
              <a:t>”:</a:t>
            </a:r>
            <a:br>
              <a:rPr lang="pl-PL" sz="2800" dirty="0" smtClean="0">
                <a:effectLst/>
                <a:latin typeface="Arial" pitchFamily="34" charset="0"/>
                <a:cs typeface="Arial" pitchFamily="34" charset="0"/>
              </a:rPr>
            </a:br>
            <a:r>
              <a:rPr lang="pl-PL" sz="2800" dirty="0" smtClean="0">
                <a:effectLst/>
                <a:latin typeface="Arial" pitchFamily="34" charset="0"/>
                <a:cs typeface="Arial" pitchFamily="34" charset="0"/>
              </a:rPr>
              <a:t/>
            </a:r>
            <a:br>
              <a:rPr lang="pl-PL" sz="2800" dirty="0" smtClean="0">
                <a:effectLst/>
                <a:latin typeface="Arial" pitchFamily="34" charset="0"/>
                <a:cs typeface="Arial" pitchFamily="34" charset="0"/>
              </a:rPr>
            </a:br>
            <a:r>
              <a:rPr lang="pl-PL" sz="2800" b="0" dirty="0" smtClean="0">
                <a:effectLst/>
                <a:latin typeface="Arial" pitchFamily="34" charset="0"/>
                <a:cs typeface="Arial" pitchFamily="34" charset="0"/>
              </a:rPr>
              <a:t>1. Packa na słowa</a:t>
            </a:r>
            <a:br>
              <a:rPr lang="pl-PL" sz="2800" b="0" dirty="0" smtClean="0">
                <a:effectLst/>
                <a:latin typeface="Arial" pitchFamily="34" charset="0"/>
                <a:cs typeface="Arial" pitchFamily="34" charset="0"/>
              </a:rPr>
            </a:br>
            <a:r>
              <a:rPr lang="pl-PL" sz="2800" b="0" dirty="0" smtClean="0">
                <a:effectLst/>
                <a:latin typeface="Arial" pitchFamily="34" charset="0"/>
                <a:cs typeface="Arial" pitchFamily="34" charset="0"/>
              </a:rPr>
              <a:t>2. Worek skarbów</a:t>
            </a:r>
            <a:br>
              <a:rPr lang="pl-PL" sz="2800" b="0" dirty="0" smtClean="0">
                <a:effectLst/>
                <a:latin typeface="Arial" pitchFamily="34" charset="0"/>
                <a:cs typeface="Arial" pitchFamily="34" charset="0"/>
              </a:rPr>
            </a:br>
            <a:r>
              <a:rPr lang="pl-PL" sz="2800" b="0" dirty="0" smtClean="0">
                <a:effectLst/>
                <a:latin typeface="Arial" pitchFamily="34" charset="0"/>
                <a:cs typeface="Arial" pitchFamily="34" charset="0"/>
              </a:rPr>
              <a:t>3. Kółko/krzyżyk</a:t>
            </a:r>
            <a:br>
              <a:rPr lang="pl-PL" sz="2800" b="0" dirty="0" smtClean="0">
                <a:effectLst/>
                <a:latin typeface="Arial" pitchFamily="34" charset="0"/>
                <a:cs typeface="Arial" pitchFamily="34" charset="0"/>
              </a:rPr>
            </a:br>
            <a:r>
              <a:rPr lang="pl-PL" sz="2800" b="0" dirty="0" smtClean="0">
                <a:effectLst/>
                <a:latin typeface="Arial" pitchFamily="34" charset="0"/>
                <a:cs typeface="Arial" pitchFamily="34" charset="0"/>
              </a:rPr>
              <a:t>4. Co widzisz na obrazku?</a:t>
            </a:r>
            <a:br>
              <a:rPr lang="pl-PL" sz="2800" b="0" dirty="0" smtClean="0">
                <a:effectLst/>
                <a:latin typeface="Arial" pitchFamily="34" charset="0"/>
                <a:cs typeface="Arial" pitchFamily="34" charset="0"/>
              </a:rPr>
            </a:br>
            <a:r>
              <a:rPr lang="pl-PL" sz="2800" b="0" dirty="0" smtClean="0">
                <a:effectLst/>
                <a:latin typeface="Arial" pitchFamily="34" charset="0"/>
                <a:cs typeface="Arial" pitchFamily="34" charset="0"/>
              </a:rPr>
              <a:t>5. Słowo – klucz</a:t>
            </a:r>
            <a:br>
              <a:rPr lang="pl-PL" sz="2800" b="0" dirty="0" smtClean="0">
                <a:effectLst/>
                <a:latin typeface="Arial" pitchFamily="34" charset="0"/>
                <a:cs typeface="Arial" pitchFamily="34" charset="0"/>
              </a:rPr>
            </a:br>
            <a:r>
              <a:rPr lang="pl-PL" sz="2800" b="0" dirty="0" smtClean="0">
                <a:effectLst/>
                <a:latin typeface="Arial" pitchFamily="34" charset="0"/>
                <a:cs typeface="Arial" pitchFamily="34" charset="0"/>
              </a:rPr>
              <a:t>6. Komiks</a:t>
            </a:r>
            <a:br>
              <a:rPr lang="pl-PL" sz="2800" b="0" dirty="0" smtClean="0">
                <a:effectLst/>
                <a:latin typeface="Arial" pitchFamily="34" charset="0"/>
                <a:cs typeface="Arial" pitchFamily="34" charset="0"/>
              </a:rPr>
            </a:br>
            <a:r>
              <a:rPr lang="pl-PL" sz="2800" b="0" dirty="0" smtClean="0">
                <a:effectLst/>
                <a:latin typeface="Arial" pitchFamily="34" charset="0"/>
                <a:cs typeface="Arial" pitchFamily="34" charset="0"/>
              </a:rPr>
              <a:t>7. Rebus</a:t>
            </a:r>
            <a:r>
              <a:rPr lang="pl-PL" sz="2800" dirty="0">
                <a:effectLst/>
                <a:latin typeface="Arial" pitchFamily="34" charset="0"/>
                <a:cs typeface="Arial" pitchFamily="34" charset="0"/>
              </a:rPr>
              <a:t/>
            </a:r>
            <a:br>
              <a:rPr lang="pl-PL" sz="2800" dirty="0">
                <a:effectLst/>
                <a:latin typeface="Arial" pitchFamily="34" charset="0"/>
                <a:cs typeface="Arial" pitchFamily="34" charset="0"/>
              </a:rPr>
            </a:br>
            <a:endParaRPr lang="pl-PL" sz="2800" dirty="0">
              <a:latin typeface="Arial" pitchFamily="34" charset="0"/>
              <a:cs typeface="Arial" pitchFamily="34" charset="0"/>
            </a:endParaRPr>
          </a:p>
        </p:txBody>
      </p:sp>
    </p:spTree>
    <p:extLst>
      <p:ext uri="{BB962C8B-B14F-4D97-AF65-F5344CB8AC3E}">
        <p14:creationId xmlns:p14="http://schemas.microsoft.com/office/powerpoint/2010/main" val="21285092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15617" y="836712"/>
            <a:ext cx="7190184" cy="4678456"/>
          </a:xfrm>
        </p:spPr>
        <p:txBody>
          <a:bodyPr/>
          <a:lstStyle/>
          <a:p>
            <a:pPr algn="ctr"/>
            <a:r>
              <a:rPr lang="pl-PL" sz="4000" b="0" dirty="0" smtClean="0">
                <a:latin typeface="Arial" pitchFamily="34" charset="0"/>
                <a:cs typeface="Arial" pitchFamily="34" charset="0"/>
              </a:rPr>
              <a:t>8. 10 pytań do … .</a:t>
            </a:r>
            <a:br>
              <a:rPr lang="pl-PL" sz="4000" b="0" dirty="0" smtClean="0">
                <a:latin typeface="Arial" pitchFamily="34" charset="0"/>
                <a:cs typeface="Arial" pitchFamily="34" charset="0"/>
              </a:rPr>
            </a:br>
            <a:r>
              <a:rPr lang="pl-PL" sz="4000" b="0" dirty="0" smtClean="0">
                <a:latin typeface="Arial" pitchFamily="34" charset="0"/>
                <a:cs typeface="Arial" pitchFamily="34" charset="0"/>
              </a:rPr>
              <a:t>9. Tytuł filmu</a:t>
            </a:r>
            <a:br>
              <a:rPr lang="pl-PL" sz="4000" b="0" dirty="0" smtClean="0">
                <a:latin typeface="Arial" pitchFamily="34" charset="0"/>
                <a:cs typeface="Arial" pitchFamily="34" charset="0"/>
              </a:rPr>
            </a:br>
            <a:r>
              <a:rPr lang="pl-PL" sz="4000" b="0" dirty="0" smtClean="0">
                <a:latin typeface="Arial" pitchFamily="34" charset="0"/>
                <a:cs typeface="Arial" pitchFamily="34" charset="0"/>
              </a:rPr>
              <a:t>10. Gdzie jest błąd?</a:t>
            </a:r>
            <a:br>
              <a:rPr lang="pl-PL" sz="4000" b="0" dirty="0" smtClean="0">
                <a:latin typeface="Arial" pitchFamily="34" charset="0"/>
                <a:cs typeface="Arial" pitchFamily="34" charset="0"/>
              </a:rPr>
            </a:br>
            <a:r>
              <a:rPr lang="pl-PL" sz="4000" b="0" dirty="0" smtClean="0">
                <a:latin typeface="Arial" pitchFamily="34" charset="0"/>
                <a:cs typeface="Arial" pitchFamily="34" charset="0"/>
              </a:rPr>
              <a:t>11. Dyktando</a:t>
            </a:r>
            <a:br>
              <a:rPr lang="pl-PL" sz="4000" b="0" dirty="0" smtClean="0">
                <a:latin typeface="Arial" pitchFamily="34" charset="0"/>
                <a:cs typeface="Arial" pitchFamily="34" charset="0"/>
              </a:rPr>
            </a:br>
            <a:r>
              <a:rPr lang="pl-PL" sz="4000" b="0" dirty="0" smtClean="0">
                <a:latin typeface="Arial" pitchFamily="34" charset="0"/>
                <a:cs typeface="Arial" pitchFamily="34" charset="0"/>
              </a:rPr>
              <a:t>12. Skojarzenia</a:t>
            </a:r>
            <a:br>
              <a:rPr lang="pl-PL" sz="4000" b="0" dirty="0" smtClean="0">
                <a:latin typeface="Arial" pitchFamily="34" charset="0"/>
                <a:cs typeface="Arial" pitchFamily="34" charset="0"/>
              </a:rPr>
            </a:br>
            <a:r>
              <a:rPr lang="pl-PL" sz="4000" b="0" dirty="0" smtClean="0">
                <a:latin typeface="Arial" pitchFamily="34" charset="0"/>
                <a:cs typeface="Arial" pitchFamily="34" charset="0"/>
              </a:rPr>
              <a:t>13. Co sądzisz o … .</a:t>
            </a:r>
            <a:br>
              <a:rPr lang="pl-PL" sz="4000" b="0" dirty="0" smtClean="0">
                <a:latin typeface="Arial" pitchFamily="34" charset="0"/>
                <a:cs typeface="Arial" pitchFamily="34" charset="0"/>
              </a:rPr>
            </a:br>
            <a:r>
              <a:rPr lang="pl-PL" sz="4000" b="0" dirty="0" smtClean="0">
                <a:latin typeface="Arial" pitchFamily="34" charset="0"/>
                <a:cs typeface="Arial" pitchFamily="34" charset="0"/>
              </a:rPr>
              <a:t>14.Pantomima</a:t>
            </a:r>
            <a:endParaRPr lang="pl-PL" sz="4000" b="0" dirty="0">
              <a:latin typeface="Arial" pitchFamily="34" charset="0"/>
              <a:cs typeface="Arial" pitchFamily="34" charset="0"/>
            </a:endParaRPr>
          </a:p>
        </p:txBody>
      </p:sp>
    </p:spTree>
    <p:extLst>
      <p:ext uri="{BB962C8B-B14F-4D97-AF65-F5344CB8AC3E}">
        <p14:creationId xmlns:p14="http://schemas.microsoft.com/office/powerpoint/2010/main" val="6149252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15617" y="836712"/>
            <a:ext cx="7190184" cy="4678456"/>
          </a:xfrm>
        </p:spPr>
        <p:txBody>
          <a:bodyPr/>
          <a:lstStyle/>
          <a:p>
            <a:pPr algn="ctr"/>
            <a:r>
              <a:rPr lang="pl-PL" sz="2800" dirty="0" smtClean="0">
                <a:latin typeface="Arial" pitchFamily="34" charset="0"/>
                <a:cs typeface="Arial" pitchFamily="34" charset="0"/>
              </a:rPr>
              <a:t>14. Pytanie na dobry początek</a:t>
            </a:r>
            <a:br>
              <a:rPr lang="pl-PL" sz="2800" dirty="0" smtClean="0">
                <a:latin typeface="Arial" pitchFamily="34" charset="0"/>
                <a:cs typeface="Arial" pitchFamily="34" charset="0"/>
              </a:rPr>
            </a:br>
            <a:r>
              <a:rPr lang="pl-PL" sz="2800" dirty="0" smtClean="0">
                <a:latin typeface="Arial" pitchFamily="34" charset="0"/>
                <a:cs typeface="Arial" pitchFamily="34" charset="0"/>
              </a:rPr>
              <a:t>15. Stworzenie klimatu tajemniczości, „polonistycznej przygody”</a:t>
            </a:r>
            <a:br>
              <a:rPr lang="pl-PL" sz="2800" dirty="0" smtClean="0">
                <a:latin typeface="Arial" pitchFamily="34" charset="0"/>
                <a:cs typeface="Arial" pitchFamily="34" charset="0"/>
              </a:rPr>
            </a:br>
            <a:r>
              <a:rPr lang="pl-PL" sz="2800" dirty="0" smtClean="0">
                <a:latin typeface="Arial" pitchFamily="34" charset="0"/>
                <a:cs typeface="Arial" pitchFamily="34" charset="0"/>
              </a:rPr>
              <a:t>16. Ukazanie korzyści</a:t>
            </a:r>
            <a:br>
              <a:rPr lang="pl-PL" sz="2800" dirty="0" smtClean="0">
                <a:latin typeface="Arial" pitchFamily="34" charset="0"/>
                <a:cs typeface="Arial" pitchFamily="34" charset="0"/>
              </a:rPr>
            </a:br>
            <a:r>
              <a:rPr lang="pl-PL" sz="2800" dirty="0" smtClean="0">
                <a:latin typeface="Arial" pitchFamily="34" charset="0"/>
                <a:cs typeface="Arial" pitchFamily="34" charset="0"/>
              </a:rPr>
              <a:t>17. Krótki film, przysłowie, sentencja, piosenka</a:t>
            </a:r>
            <a:br>
              <a:rPr lang="pl-PL" sz="2800" dirty="0" smtClean="0">
                <a:latin typeface="Arial" pitchFamily="34" charset="0"/>
                <a:cs typeface="Arial" pitchFamily="34" charset="0"/>
              </a:rPr>
            </a:br>
            <a:r>
              <a:rPr lang="pl-PL" sz="2800" dirty="0" smtClean="0">
                <a:latin typeface="Arial" pitchFamily="34" charset="0"/>
                <a:cs typeface="Arial" pitchFamily="34" charset="0"/>
              </a:rPr>
              <a:t>18. Runda bez przymusu</a:t>
            </a:r>
            <a:br>
              <a:rPr lang="pl-PL" sz="2800" dirty="0" smtClean="0">
                <a:latin typeface="Arial" pitchFamily="34" charset="0"/>
                <a:cs typeface="Arial" pitchFamily="34" charset="0"/>
              </a:rPr>
            </a:br>
            <a:r>
              <a:rPr lang="pl-PL" sz="2800" dirty="0" smtClean="0">
                <a:latin typeface="Arial" pitchFamily="34" charset="0"/>
                <a:cs typeface="Arial" pitchFamily="34" charset="0"/>
              </a:rPr>
              <a:t>19. Burza mózgów lub odwrócona burza mózgów</a:t>
            </a:r>
            <a:br>
              <a:rPr lang="pl-PL" sz="2800" dirty="0" smtClean="0">
                <a:latin typeface="Arial" pitchFamily="34" charset="0"/>
                <a:cs typeface="Arial" pitchFamily="34" charset="0"/>
              </a:rPr>
            </a:br>
            <a:r>
              <a:rPr lang="pl-PL" sz="2800" dirty="0" smtClean="0">
                <a:latin typeface="Arial" pitchFamily="34" charset="0"/>
                <a:cs typeface="Arial" pitchFamily="34" charset="0"/>
              </a:rPr>
              <a:t>20. „Lista gdybania …”</a:t>
            </a:r>
            <a:endParaRPr lang="pl-PL" sz="2800" dirty="0">
              <a:latin typeface="Arial" pitchFamily="34" charset="0"/>
              <a:cs typeface="Arial" pitchFamily="34" charset="0"/>
            </a:endParaRPr>
          </a:p>
        </p:txBody>
      </p:sp>
    </p:spTree>
    <p:extLst>
      <p:ext uri="{BB962C8B-B14F-4D97-AF65-F5344CB8AC3E}">
        <p14:creationId xmlns:p14="http://schemas.microsoft.com/office/powerpoint/2010/main" val="2235668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3609" y="620688"/>
            <a:ext cx="7262192" cy="4894480"/>
          </a:xfrm>
        </p:spPr>
        <p:txBody>
          <a:bodyPr/>
          <a:lstStyle/>
          <a:p>
            <a:pPr algn="ctr"/>
            <a:r>
              <a:rPr lang="pl-PL" sz="3200" dirty="0">
                <a:effectLst/>
                <a:latin typeface="Arial" pitchFamily="34" charset="0"/>
                <a:cs typeface="Arial" pitchFamily="34" charset="0"/>
              </a:rPr>
              <a:t>UKIERUNKOWANIE </a:t>
            </a:r>
            <a:r>
              <a:rPr lang="pl-PL" sz="3200" dirty="0" smtClean="0">
                <a:effectLst/>
                <a:latin typeface="Arial" pitchFamily="34" charset="0"/>
                <a:cs typeface="Arial" pitchFamily="34" charset="0"/>
              </a:rPr>
              <a:t>UWAGI</a:t>
            </a:r>
            <a:r>
              <a:rPr lang="pl-PL" sz="3200" dirty="0">
                <a:effectLst/>
                <a:latin typeface="Arial" pitchFamily="34" charset="0"/>
                <a:cs typeface="Arial" pitchFamily="34" charset="0"/>
              </a:rPr>
              <a:t/>
            </a:r>
            <a:br>
              <a:rPr lang="pl-PL" sz="3200" dirty="0">
                <a:effectLst/>
                <a:latin typeface="Arial" pitchFamily="34" charset="0"/>
                <a:cs typeface="Arial" pitchFamily="34" charset="0"/>
              </a:rPr>
            </a:br>
            <a:r>
              <a:rPr lang="pl-PL" sz="3200" dirty="0">
                <a:effectLst/>
                <a:latin typeface="Arial" pitchFamily="34" charset="0"/>
                <a:cs typeface="Arial" pitchFamily="34" charset="0"/>
              </a:rPr>
              <a:t> </a:t>
            </a:r>
            <a:br>
              <a:rPr lang="pl-PL" sz="3200" dirty="0">
                <a:effectLst/>
                <a:latin typeface="Arial" pitchFamily="34" charset="0"/>
                <a:cs typeface="Arial" pitchFamily="34" charset="0"/>
              </a:rPr>
            </a:br>
            <a:r>
              <a:rPr lang="pl-PL" sz="3200" b="0" dirty="0">
                <a:effectLst/>
                <a:latin typeface="Arial" pitchFamily="34" charset="0"/>
                <a:cs typeface="Arial" pitchFamily="34" charset="0"/>
              </a:rPr>
              <a:t>To moment na prezentację celów lekcji. Podajemy je w sposób interesujący, językiem zrozumiałym dla uczniów. Pamiętajmy, aby były one możliwe do osiągnięcia, wymagały wysiłku, mierzalne.</a:t>
            </a:r>
            <a:br>
              <a:rPr lang="pl-PL" sz="3200" b="0" dirty="0">
                <a:effectLst/>
                <a:latin typeface="Arial" pitchFamily="34" charset="0"/>
                <a:cs typeface="Arial" pitchFamily="34" charset="0"/>
              </a:rPr>
            </a:br>
            <a:endParaRPr lang="pl-PL" sz="3200" b="0" dirty="0">
              <a:latin typeface="Arial" pitchFamily="34" charset="0"/>
              <a:cs typeface="Arial" pitchFamily="34" charset="0"/>
            </a:endParaRPr>
          </a:p>
        </p:txBody>
      </p:sp>
    </p:spTree>
    <p:extLst>
      <p:ext uri="{BB962C8B-B14F-4D97-AF65-F5344CB8AC3E}">
        <p14:creationId xmlns:p14="http://schemas.microsoft.com/office/powerpoint/2010/main" val="8806808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971601" y="764704"/>
            <a:ext cx="7334200" cy="4750464"/>
          </a:xfrm>
        </p:spPr>
        <p:txBody>
          <a:bodyPr/>
          <a:lstStyle/>
          <a:p>
            <a:pPr algn="ctr"/>
            <a:r>
              <a:rPr lang="pl-PL" sz="4000" dirty="0">
                <a:effectLst/>
                <a:latin typeface="Arial" pitchFamily="34" charset="0"/>
                <a:cs typeface="Arial" pitchFamily="34" charset="0"/>
              </a:rPr>
              <a:t>Ciekawym pomysłem na ukierunkowanie uwagi może być wykorzystanie technik planowania: </a:t>
            </a:r>
            <a:r>
              <a:rPr lang="pl-PL" sz="4000" dirty="0" err="1">
                <a:effectLst/>
                <a:latin typeface="Arial" pitchFamily="34" charset="0"/>
                <a:cs typeface="Arial" pitchFamily="34" charset="0"/>
              </a:rPr>
              <a:t>metaplan</a:t>
            </a:r>
            <a:r>
              <a:rPr lang="pl-PL" sz="4000" dirty="0">
                <a:effectLst/>
                <a:latin typeface="Arial" pitchFamily="34" charset="0"/>
                <a:cs typeface="Arial" pitchFamily="34" charset="0"/>
              </a:rPr>
              <a:t>, diagram </a:t>
            </a:r>
            <a:r>
              <a:rPr lang="pl-PL" sz="4000" dirty="0" err="1">
                <a:effectLst/>
                <a:latin typeface="Arial" pitchFamily="34" charset="0"/>
                <a:cs typeface="Arial" pitchFamily="34" charset="0"/>
              </a:rPr>
              <a:t>Ishikawy</a:t>
            </a:r>
            <a:r>
              <a:rPr lang="pl-PL" sz="4000" dirty="0">
                <a:effectLst/>
                <a:latin typeface="Arial" pitchFamily="34" charset="0"/>
                <a:cs typeface="Arial" pitchFamily="34" charset="0"/>
              </a:rPr>
              <a:t> (ości ryby), analiza sił, gwiazda pytań.</a:t>
            </a:r>
            <a:br>
              <a:rPr lang="pl-PL" sz="4000" dirty="0">
                <a:effectLst/>
                <a:latin typeface="Arial" pitchFamily="34" charset="0"/>
                <a:cs typeface="Arial" pitchFamily="34" charset="0"/>
              </a:rPr>
            </a:br>
            <a:r>
              <a:rPr lang="pl-PL" sz="4000" dirty="0">
                <a:effectLst/>
                <a:latin typeface="Arial" pitchFamily="34" charset="0"/>
                <a:cs typeface="Arial" pitchFamily="34" charset="0"/>
              </a:rPr>
              <a:t/>
            </a:r>
            <a:br>
              <a:rPr lang="pl-PL" sz="4000" dirty="0">
                <a:effectLst/>
                <a:latin typeface="Arial" pitchFamily="34" charset="0"/>
                <a:cs typeface="Arial" pitchFamily="34" charset="0"/>
              </a:rPr>
            </a:br>
            <a:endParaRPr lang="pl-PL" sz="4000" dirty="0">
              <a:latin typeface="Arial" pitchFamily="34" charset="0"/>
              <a:cs typeface="Arial" pitchFamily="34" charset="0"/>
            </a:endParaRPr>
          </a:p>
        </p:txBody>
      </p:sp>
    </p:spTree>
    <p:extLst>
      <p:ext uri="{BB962C8B-B14F-4D97-AF65-F5344CB8AC3E}">
        <p14:creationId xmlns:p14="http://schemas.microsoft.com/office/powerpoint/2010/main" val="38151584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83569" y="620688"/>
            <a:ext cx="7622232" cy="4894480"/>
          </a:xfrm>
        </p:spPr>
        <p:txBody>
          <a:bodyPr/>
          <a:lstStyle/>
          <a:p>
            <a:pPr algn="ctr"/>
            <a:r>
              <a:rPr lang="pl-PL" sz="2000" dirty="0">
                <a:effectLst/>
                <a:latin typeface="Arial" pitchFamily="34" charset="0"/>
                <a:cs typeface="Arial" pitchFamily="34" charset="0"/>
              </a:rPr>
              <a:t>UTRZYMANIE </a:t>
            </a:r>
            <a:r>
              <a:rPr lang="pl-PL" sz="2000" dirty="0" smtClean="0">
                <a:effectLst/>
                <a:latin typeface="Arial" pitchFamily="34" charset="0"/>
                <a:cs typeface="Arial" pitchFamily="34" charset="0"/>
              </a:rPr>
              <a:t>UWAGI</a:t>
            </a:r>
            <a:br>
              <a:rPr lang="pl-PL" sz="2000" dirty="0" smtClean="0">
                <a:effectLst/>
                <a:latin typeface="Arial" pitchFamily="34" charset="0"/>
                <a:cs typeface="Arial" pitchFamily="34" charset="0"/>
              </a:rPr>
            </a:br>
            <a:r>
              <a:rPr lang="pl-PL" sz="2000" dirty="0">
                <a:effectLst/>
                <a:latin typeface="Arial" pitchFamily="34" charset="0"/>
                <a:cs typeface="Arial" pitchFamily="34" charset="0"/>
              </a:rPr>
              <a:t/>
            </a:r>
            <a:br>
              <a:rPr lang="pl-PL" sz="2000" dirty="0">
                <a:effectLst/>
                <a:latin typeface="Arial" pitchFamily="34" charset="0"/>
                <a:cs typeface="Arial" pitchFamily="34" charset="0"/>
              </a:rPr>
            </a:br>
            <a:r>
              <a:rPr lang="pl-PL" sz="2000" dirty="0">
                <a:effectLst/>
                <a:latin typeface="Arial" pitchFamily="34" charset="0"/>
                <a:cs typeface="Arial" pitchFamily="34" charset="0"/>
              </a:rPr>
              <a:t/>
            </a:r>
            <a:br>
              <a:rPr lang="pl-PL" sz="2000" dirty="0">
                <a:effectLst/>
                <a:latin typeface="Arial" pitchFamily="34" charset="0"/>
                <a:cs typeface="Arial" pitchFamily="34" charset="0"/>
              </a:rPr>
            </a:br>
            <a:r>
              <a:rPr lang="pl-PL" sz="2400" b="0" dirty="0">
                <a:effectLst/>
                <a:latin typeface="Arial" pitchFamily="34" charset="0"/>
                <a:cs typeface="Arial" pitchFamily="34" charset="0"/>
              </a:rPr>
              <a:t>Ta faza lekcji trwa najdłużej. To podczas tej części uczniowie ćwiczą nowe umiejętności, zdobywają nową wiedzę, oswajają trudne treści i dzielą się swoimi spostrzeżeniami. Utrzymanie uwagi na tym etapie jest trudne, wymaga zmienności bodźców, ponieważ jednostajność </a:t>
            </a:r>
            <a:r>
              <a:rPr lang="pl-PL" sz="2400" b="0" dirty="0" smtClean="0">
                <a:effectLst/>
                <a:latin typeface="Arial" pitchFamily="34" charset="0"/>
                <a:cs typeface="Arial" pitchFamily="34" charset="0"/>
              </a:rPr>
              <a:t>nuży i zniechęca</a:t>
            </a:r>
            <a:r>
              <a:rPr lang="pl-PL" sz="2400" b="0" dirty="0">
                <a:effectLst/>
                <a:latin typeface="Arial" pitchFamily="34" charset="0"/>
                <a:cs typeface="Arial" pitchFamily="34" charset="0"/>
              </a:rPr>
              <a:t>.  Wskazane są zatem metody aktywizujące, które – odpowiednio dobrane – wesprą utrzymanie uwagi. Bardzo przekonującym sposobem dobierania metod jest zasada wędkarza, który idąc na ryby zabiera przynętę, która smakuje rybom, a nie wędkarzowi.</a:t>
            </a:r>
            <a:br>
              <a:rPr lang="pl-PL" sz="2400" b="0" dirty="0">
                <a:effectLst/>
                <a:latin typeface="Arial" pitchFamily="34" charset="0"/>
                <a:cs typeface="Arial" pitchFamily="34" charset="0"/>
              </a:rPr>
            </a:br>
            <a:endParaRPr lang="pl-PL" sz="2400" b="0" dirty="0">
              <a:latin typeface="Arial" pitchFamily="34" charset="0"/>
              <a:cs typeface="Arial" pitchFamily="34" charset="0"/>
            </a:endParaRPr>
          </a:p>
        </p:txBody>
      </p:sp>
    </p:spTree>
    <p:extLst>
      <p:ext uri="{BB962C8B-B14F-4D97-AF65-F5344CB8AC3E}">
        <p14:creationId xmlns:p14="http://schemas.microsoft.com/office/powerpoint/2010/main" val="42055608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89709" y="908720"/>
            <a:ext cx="7516091" cy="4606448"/>
          </a:xfrm>
        </p:spPr>
        <p:txBody>
          <a:bodyPr/>
          <a:lstStyle/>
          <a:p>
            <a:pPr algn="ctr"/>
            <a:r>
              <a:rPr lang="pl-PL" sz="2400" dirty="0">
                <a:effectLst/>
                <a:latin typeface="Arial" pitchFamily="34" charset="0"/>
                <a:cs typeface="Arial" pitchFamily="34" charset="0"/>
              </a:rPr>
              <a:t>W tej części </a:t>
            </a:r>
            <a:r>
              <a:rPr lang="pl-PL" sz="2400" dirty="0" smtClean="0">
                <a:effectLst/>
                <a:latin typeface="Arial" pitchFamily="34" charset="0"/>
                <a:cs typeface="Arial" pitchFamily="34" charset="0"/>
              </a:rPr>
              <a:t>lekcji przydadzą się różne pomoce dydaktyczne i narzędzia.                                                               Warte rozważenia formy i metody pracy, np.:                                   praca </a:t>
            </a:r>
            <a:r>
              <a:rPr lang="pl-PL" sz="2400" dirty="0">
                <a:effectLst/>
                <a:latin typeface="Arial" pitchFamily="34" charset="0"/>
                <a:cs typeface="Arial" pitchFamily="34" charset="0"/>
              </a:rPr>
              <a:t>w parach lub grupach, </a:t>
            </a:r>
            <a:r>
              <a:rPr lang="pl-PL" sz="2400" dirty="0" smtClean="0">
                <a:effectLst/>
                <a:latin typeface="Arial" pitchFamily="34" charset="0"/>
                <a:cs typeface="Arial" pitchFamily="34" charset="0"/>
              </a:rPr>
              <a:t>                                                  elementy </a:t>
            </a:r>
            <a:r>
              <a:rPr lang="pl-PL" sz="2400" dirty="0">
                <a:effectLst/>
                <a:latin typeface="Arial" pitchFamily="34" charset="0"/>
                <a:cs typeface="Arial" pitchFamily="34" charset="0"/>
              </a:rPr>
              <a:t>dramy, </a:t>
            </a:r>
            <a:r>
              <a:rPr lang="pl-PL" sz="2400" dirty="0" smtClean="0">
                <a:effectLst/>
                <a:latin typeface="Arial" pitchFamily="34" charset="0"/>
                <a:cs typeface="Arial" pitchFamily="34" charset="0"/>
              </a:rPr>
              <a:t>                                                                        plakaty</a:t>
            </a:r>
            <a:r>
              <a:rPr lang="pl-PL" sz="2400" dirty="0">
                <a:effectLst/>
                <a:latin typeface="Arial" pitchFamily="34" charset="0"/>
                <a:cs typeface="Arial" pitchFamily="34" charset="0"/>
              </a:rPr>
              <a:t>, </a:t>
            </a:r>
            <a:r>
              <a:rPr lang="pl-PL" sz="2400" dirty="0" smtClean="0">
                <a:effectLst/>
                <a:latin typeface="Arial" pitchFamily="34" charset="0"/>
                <a:cs typeface="Arial" pitchFamily="34" charset="0"/>
              </a:rPr>
              <a:t>                                                                                   różne </a:t>
            </a:r>
            <a:r>
              <a:rPr lang="pl-PL" sz="2400" dirty="0">
                <a:effectLst/>
                <a:latin typeface="Arial" pitchFamily="34" charset="0"/>
                <a:cs typeface="Arial" pitchFamily="34" charset="0"/>
              </a:rPr>
              <a:t>formy dyskusji i debaty, </a:t>
            </a:r>
            <a:r>
              <a:rPr lang="pl-PL" sz="2400" dirty="0" smtClean="0">
                <a:effectLst/>
                <a:latin typeface="Arial" pitchFamily="34" charset="0"/>
                <a:cs typeface="Arial" pitchFamily="34" charset="0"/>
              </a:rPr>
              <a:t>                                                 karty </a:t>
            </a:r>
            <a:r>
              <a:rPr lang="pl-PL" sz="2400" dirty="0">
                <a:effectLst/>
                <a:latin typeface="Arial" pitchFamily="34" charset="0"/>
                <a:cs typeface="Arial" pitchFamily="34" charset="0"/>
              </a:rPr>
              <a:t>pracy i zestawy </a:t>
            </a:r>
            <a:r>
              <a:rPr lang="pl-PL" sz="2400" dirty="0" smtClean="0">
                <a:effectLst/>
                <a:latin typeface="Arial" pitchFamily="34" charset="0"/>
                <a:cs typeface="Arial" pitchFamily="34" charset="0"/>
              </a:rPr>
              <a:t>do ćwiczeń,                                                                                              metoda </a:t>
            </a:r>
            <a:r>
              <a:rPr lang="pl-PL" sz="2400" dirty="0">
                <a:effectLst/>
                <a:latin typeface="Arial" pitchFamily="34" charset="0"/>
                <a:cs typeface="Arial" pitchFamily="34" charset="0"/>
              </a:rPr>
              <a:t>puzzli (Grupa ekspercka), </a:t>
            </a:r>
            <a:r>
              <a:rPr lang="pl-PL" sz="2400" dirty="0" smtClean="0">
                <a:effectLst/>
                <a:latin typeface="Arial" pitchFamily="34" charset="0"/>
                <a:cs typeface="Arial" pitchFamily="34" charset="0"/>
              </a:rPr>
              <a:t>                                           śnieżna </a:t>
            </a:r>
            <a:r>
              <a:rPr lang="pl-PL" sz="2400" dirty="0">
                <a:effectLst/>
                <a:latin typeface="Arial" pitchFamily="34" charset="0"/>
                <a:cs typeface="Arial" pitchFamily="34" charset="0"/>
              </a:rPr>
              <a:t>kula,  </a:t>
            </a:r>
            <a:r>
              <a:rPr lang="pl-PL" sz="2400" dirty="0" smtClean="0">
                <a:effectLst/>
                <a:latin typeface="Arial" pitchFamily="34" charset="0"/>
                <a:cs typeface="Arial" pitchFamily="34" charset="0"/>
              </a:rPr>
              <a:t>                                                                            akwarium </a:t>
            </a:r>
            <a:r>
              <a:rPr lang="pl-PL" sz="2400" dirty="0">
                <a:effectLst/>
                <a:latin typeface="Arial" pitchFamily="34" charset="0"/>
                <a:cs typeface="Arial" pitchFamily="34" charset="0"/>
              </a:rPr>
              <a:t>czy gry dydaktyczne.</a:t>
            </a:r>
            <a:br>
              <a:rPr lang="pl-PL" sz="2400" dirty="0">
                <a:effectLst/>
                <a:latin typeface="Arial" pitchFamily="34" charset="0"/>
                <a:cs typeface="Arial" pitchFamily="34" charset="0"/>
              </a:rPr>
            </a:br>
            <a:endParaRPr lang="pl-PL" sz="2400" dirty="0">
              <a:latin typeface="Arial" pitchFamily="34" charset="0"/>
              <a:cs typeface="Arial" pitchFamily="34" charset="0"/>
            </a:endParaRPr>
          </a:p>
        </p:txBody>
      </p:sp>
    </p:spTree>
    <p:extLst>
      <p:ext uri="{BB962C8B-B14F-4D97-AF65-F5344CB8AC3E}">
        <p14:creationId xmlns:p14="http://schemas.microsoft.com/office/powerpoint/2010/main" val="20304351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27585" y="692696"/>
            <a:ext cx="7478216" cy="4822472"/>
          </a:xfrm>
        </p:spPr>
        <p:txBody>
          <a:bodyPr/>
          <a:lstStyle/>
          <a:p>
            <a:pPr algn="ctr"/>
            <a:r>
              <a:rPr lang="pl-PL" sz="2400" dirty="0" smtClean="0">
                <a:effectLst/>
                <a:latin typeface="Arial" pitchFamily="34" charset="0"/>
                <a:cs typeface="Arial" pitchFamily="34" charset="0"/>
              </a:rPr>
              <a:t>UKOŃCZENIE</a:t>
            </a:r>
            <a:br>
              <a:rPr lang="pl-PL" sz="2400" dirty="0" smtClean="0">
                <a:effectLst/>
                <a:latin typeface="Arial" pitchFamily="34" charset="0"/>
                <a:cs typeface="Arial" pitchFamily="34" charset="0"/>
              </a:rPr>
            </a:br>
            <a:r>
              <a:rPr lang="pl-PL" sz="2400" dirty="0">
                <a:effectLst/>
                <a:latin typeface="Arial" pitchFamily="34" charset="0"/>
                <a:cs typeface="Arial" pitchFamily="34" charset="0"/>
              </a:rPr>
              <a:t/>
            </a:r>
            <a:br>
              <a:rPr lang="pl-PL" sz="2400" dirty="0">
                <a:effectLst/>
                <a:latin typeface="Arial" pitchFamily="34" charset="0"/>
                <a:cs typeface="Arial" pitchFamily="34" charset="0"/>
              </a:rPr>
            </a:br>
            <a:r>
              <a:rPr lang="pl-PL" sz="2400" dirty="0">
                <a:effectLst/>
                <a:latin typeface="Arial" pitchFamily="34" charset="0"/>
                <a:cs typeface="Arial" pitchFamily="34" charset="0"/>
              </a:rPr>
              <a:t/>
            </a:r>
            <a:br>
              <a:rPr lang="pl-PL" sz="2400" dirty="0">
                <a:effectLst/>
                <a:latin typeface="Arial" pitchFamily="34" charset="0"/>
                <a:cs typeface="Arial" pitchFamily="34" charset="0"/>
              </a:rPr>
            </a:br>
            <a:r>
              <a:rPr lang="pl-PL" sz="2400" b="0" dirty="0">
                <a:effectLst/>
                <a:latin typeface="Arial" pitchFamily="34" charset="0"/>
                <a:cs typeface="Arial" pitchFamily="34" charset="0"/>
              </a:rPr>
              <a:t>Jest rzeczą niezmiernie ważną, aby uczeń wychodząc z klasy, miał w głowie „domknięte” treści z lekcji. Pozostawienie otwartej części trzeciej, spowoduje bardzo szybkie zapominanie tego, co się wydarzyło. Część czwarta ma dać uczniowi szansę na refleksję nad tym, czego się dowiedział, co go zdziwiło, </a:t>
            </a:r>
            <a:r>
              <a:rPr lang="pl-PL" sz="2400" b="0" dirty="0" smtClean="0">
                <a:effectLst/>
                <a:latin typeface="Arial" pitchFamily="34" charset="0"/>
                <a:cs typeface="Arial" pitchFamily="34" charset="0"/>
              </a:rPr>
              <a:t>zaskoczyło, zaintrygowało, </a:t>
            </a:r>
            <a:r>
              <a:rPr lang="pl-PL" sz="2400" b="0" dirty="0">
                <a:effectLst/>
                <a:latin typeface="Arial" pitchFamily="34" charset="0"/>
                <a:cs typeface="Arial" pitchFamily="34" charset="0"/>
              </a:rPr>
              <a:t>itd.</a:t>
            </a:r>
            <a:r>
              <a:rPr lang="pl-PL" sz="2400" dirty="0">
                <a:effectLst/>
                <a:latin typeface="Arial" pitchFamily="34" charset="0"/>
                <a:cs typeface="Arial" pitchFamily="34" charset="0"/>
              </a:rPr>
              <a:t/>
            </a:r>
            <a:br>
              <a:rPr lang="pl-PL" sz="2400" dirty="0">
                <a:effectLst/>
                <a:latin typeface="Arial" pitchFamily="34" charset="0"/>
                <a:cs typeface="Arial" pitchFamily="34" charset="0"/>
              </a:rPr>
            </a:br>
            <a:endParaRPr lang="pl-PL" sz="2400" dirty="0">
              <a:latin typeface="Arial" pitchFamily="34" charset="0"/>
              <a:cs typeface="Arial" pitchFamily="34" charset="0"/>
            </a:endParaRPr>
          </a:p>
        </p:txBody>
      </p:sp>
    </p:spTree>
    <p:extLst>
      <p:ext uri="{BB962C8B-B14F-4D97-AF65-F5344CB8AC3E}">
        <p14:creationId xmlns:p14="http://schemas.microsoft.com/office/powerpoint/2010/main" val="39757307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39553" y="548680"/>
            <a:ext cx="7766248" cy="4966488"/>
          </a:xfrm>
        </p:spPr>
        <p:txBody>
          <a:bodyPr/>
          <a:lstStyle/>
          <a:p>
            <a:pPr algn="ctr"/>
            <a:r>
              <a:rPr lang="pl-PL" sz="2400" dirty="0">
                <a:effectLst/>
                <a:latin typeface="Arial" pitchFamily="34" charset="0"/>
                <a:cs typeface="Arial" pitchFamily="34" charset="0"/>
              </a:rPr>
              <a:t>Korzyści dla ucznia wynikające z układu lekcji 4U</a:t>
            </a:r>
            <a:r>
              <a:rPr lang="pl-PL" sz="2400" dirty="0" smtClean="0">
                <a:effectLst/>
                <a:latin typeface="Arial" pitchFamily="34" charset="0"/>
                <a:cs typeface="Arial" pitchFamily="34" charset="0"/>
              </a:rPr>
              <a:t>:</a:t>
            </a:r>
            <a:r>
              <a:rPr lang="pl-PL" sz="2000" dirty="0" smtClean="0">
                <a:effectLst/>
                <a:latin typeface="Arial" pitchFamily="34" charset="0"/>
                <a:cs typeface="Arial" pitchFamily="34" charset="0"/>
              </a:rPr>
              <a:t/>
            </a:r>
            <a:br>
              <a:rPr lang="pl-PL" sz="2000" dirty="0" smtClean="0">
                <a:effectLst/>
                <a:latin typeface="Arial" pitchFamily="34" charset="0"/>
                <a:cs typeface="Arial" pitchFamily="34" charset="0"/>
              </a:rPr>
            </a:br>
            <a:r>
              <a:rPr lang="pl-PL" sz="2000" dirty="0" smtClean="0">
                <a:effectLst/>
                <a:latin typeface="Arial" pitchFamily="34" charset="0"/>
                <a:cs typeface="Arial" pitchFamily="34" charset="0"/>
              </a:rPr>
              <a:t/>
            </a:r>
            <a:br>
              <a:rPr lang="pl-PL" sz="2000" dirty="0" smtClean="0">
                <a:effectLst/>
                <a:latin typeface="Arial" pitchFamily="34" charset="0"/>
                <a:cs typeface="Arial" pitchFamily="34" charset="0"/>
              </a:rPr>
            </a:br>
            <a:r>
              <a:rPr lang="pl-PL" sz="2000" dirty="0">
                <a:effectLst/>
                <a:latin typeface="Arial" pitchFamily="34" charset="0"/>
                <a:cs typeface="Arial" pitchFamily="34" charset="0"/>
              </a:rPr>
              <a:t> </a:t>
            </a:r>
            <a:br>
              <a:rPr lang="pl-PL" sz="2000" dirty="0">
                <a:effectLst/>
                <a:latin typeface="Arial" pitchFamily="34" charset="0"/>
                <a:cs typeface="Arial" pitchFamily="34" charset="0"/>
              </a:rPr>
            </a:br>
            <a:r>
              <a:rPr lang="pl-PL" sz="2400" b="0" dirty="0" smtClean="0">
                <a:effectLst/>
                <a:latin typeface="Arial" pitchFamily="34" charset="0"/>
                <a:cs typeface="Arial" pitchFamily="34" charset="0"/>
              </a:rPr>
              <a:t>Nowa wiedza jest skuteczniej zapisywana w pamięci krótkotrwałej, ponieważ uczniowie pracują w sprzyjającym uczeniu się środowisku (dobra atmosfera, wyznaczony cel</a:t>
            </a:r>
            <a:r>
              <a:rPr lang="pl-PL" sz="2400" b="0" dirty="0">
                <a:effectLst/>
                <a:latin typeface="Arial" pitchFamily="34" charset="0"/>
                <a:cs typeface="Arial" pitchFamily="34" charset="0"/>
              </a:rPr>
              <a:t>, jasne kryteria, podsumowanie).</a:t>
            </a:r>
            <a:br>
              <a:rPr lang="pl-PL" sz="2400" b="0" dirty="0">
                <a:effectLst/>
                <a:latin typeface="Arial" pitchFamily="34" charset="0"/>
                <a:cs typeface="Arial" pitchFamily="34" charset="0"/>
              </a:rPr>
            </a:br>
            <a:r>
              <a:rPr lang="pl-PL" sz="2400" b="0" dirty="0">
                <a:effectLst/>
                <a:latin typeface="Arial" pitchFamily="34" charset="0"/>
                <a:cs typeface="Arial" pitchFamily="34" charset="0"/>
              </a:rPr>
              <a:t>Uczniowie mogą pracować aktywnie, współpracować, włączając w procesy poznawania nowości różne zmysły.</a:t>
            </a:r>
            <a:br>
              <a:rPr lang="pl-PL" sz="2400" b="0" dirty="0">
                <a:effectLst/>
                <a:latin typeface="Arial" pitchFamily="34" charset="0"/>
                <a:cs typeface="Arial" pitchFamily="34" charset="0"/>
              </a:rPr>
            </a:br>
            <a:r>
              <a:rPr lang="pl-PL" sz="2400" b="0" dirty="0">
                <a:effectLst/>
                <a:latin typeface="Arial" pitchFamily="34" charset="0"/>
                <a:cs typeface="Arial" pitchFamily="34" charset="0"/>
              </a:rPr>
              <a:t>Wzmacniają samoocenę i wzrasta ich poczucie </a:t>
            </a:r>
            <a:r>
              <a:rPr lang="pl-PL" sz="2400" b="0" dirty="0" smtClean="0">
                <a:effectLst/>
                <a:latin typeface="Arial" pitchFamily="34" charset="0"/>
                <a:cs typeface="Arial" pitchFamily="34" charset="0"/>
              </a:rPr>
              <a:t>wartości</a:t>
            </a:r>
            <a:r>
              <a:rPr lang="pl-PL" sz="2400" b="0" dirty="0">
                <a:effectLst/>
                <a:latin typeface="Arial" pitchFamily="34" charset="0"/>
                <a:cs typeface="Arial" pitchFamily="34" charset="0"/>
              </a:rPr>
              <a:t>.</a:t>
            </a:r>
            <a:br>
              <a:rPr lang="pl-PL" sz="2400" b="0" dirty="0">
                <a:effectLst/>
                <a:latin typeface="Arial" pitchFamily="34" charset="0"/>
                <a:cs typeface="Arial" pitchFamily="34" charset="0"/>
              </a:rPr>
            </a:br>
            <a:r>
              <a:rPr lang="pl-PL" sz="2400" b="0" dirty="0">
                <a:effectLst/>
                <a:latin typeface="Arial" pitchFamily="34" charset="0"/>
                <a:cs typeface="Arial" pitchFamily="34" charset="0"/>
              </a:rPr>
              <a:t>Poprawia się integracja grupy. </a:t>
            </a:r>
            <a:br>
              <a:rPr lang="pl-PL" sz="2400" b="0" dirty="0">
                <a:effectLst/>
                <a:latin typeface="Arial" pitchFamily="34" charset="0"/>
                <a:cs typeface="Arial" pitchFamily="34" charset="0"/>
              </a:rPr>
            </a:br>
            <a:endParaRPr lang="pl-PL" sz="2400" b="0" dirty="0">
              <a:latin typeface="Arial" pitchFamily="34" charset="0"/>
              <a:cs typeface="Arial" pitchFamily="34" charset="0"/>
            </a:endParaRPr>
          </a:p>
        </p:txBody>
      </p:sp>
    </p:spTree>
    <p:extLst>
      <p:ext uri="{BB962C8B-B14F-4D97-AF65-F5344CB8AC3E}">
        <p14:creationId xmlns:p14="http://schemas.microsoft.com/office/powerpoint/2010/main" val="26655854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971601" y="764704"/>
            <a:ext cx="7334200" cy="4750464"/>
          </a:xfrm>
        </p:spPr>
        <p:txBody>
          <a:bodyPr/>
          <a:lstStyle/>
          <a:p>
            <a:pPr algn="ctr"/>
            <a:r>
              <a:rPr lang="pl-PL" sz="2400" dirty="0">
                <a:effectLst/>
                <a:latin typeface="Arial" pitchFamily="34" charset="0"/>
                <a:cs typeface="Arial" pitchFamily="34" charset="0"/>
              </a:rPr>
              <a:t>Korzyści dla nauczyciela wynikające z układu lekcji 4U</a:t>
            </a:r>
            <a:r>
              <a:rPr lang="pl-PL" sz="2400" dirty="0" smtClean="0">
                <a:effectLst/>
                <a:latin typeface="Arial" pitchFamily="34" charset="0"/>
                <a:cs typeface="Arial" pitchFamily="34" charset="0"/>
              </a:rPr>
              <a:t>:</a:t>
            </a:r>
            <a:r>
              <a:rPr lang="pl-PL" sz="2400" dirty="0">
                <a:effectLst/>
                <a:latin typeface="Arial" pitchFamily="34" charset="0"/>
                <a:cs typeface="Arial" pitchFamily="34" charset="0"/>
              </a:rPr>
              <a:t> </a:t>
            </a:r>
            <a:r>
              <a:rPr lang="pl-PL" sz="2400" dirty="0" smtClean="0">
                <a:effectLst/>
                <a:latin typeface="Arial" pitchFamily="34" charset="0"/>
                <a:cs typeface="Arial" pitchFamily="34" charset="0"/>
              </a:rPr>
              <a:t/>
            </a:r>
            <a:br>
              <a:rPr lang="pl-PL" sz="2400" dirty="0" smtClean="0">
                <a:effectLst/>
                <a:latin typeface="Arial" pitchFamily="34" charset="0"/>
                <a:cs typeface="Arial" pitchFamily="34" charset="0"/>
              </a:rPr>
            </a:br>
            <a:r>
              <a:rPr lang="pl-PL" sz="2400" dirty="0">
                <a:effectLst/>
                <a:latin typeface="Arial" pitchFamily="34" charset="0"/>
                <a:cs typeface="Arial" pitchFamily="34" charset="0"/>
              </a:rPr>
              <a:t/>
            </a:r>
            <a:br>
              <a:rPr lang="pl-PL" sz="2400" dirty="0">
                <a:effectLst/>
                <a:latin typeface="Arial" pitchFamily="34" charset="0"/>
                <a:cs typeface="Arial" pitchFamily="34" charset="0"/>
              </a:rPr>
            </a:br>
            <a:r>
              <a:rPr lang="pl-PL" sz="2000" dirty="0">
                <a:effectLst/>
                <a:latin typeface="Arial" pitchFamily="34" charset="0"/>
                <a:cs typeface="Arial" pitchFamily="34" charset="0"/>
              </a:rPr>
              <a:t>Jest profesjonalnym specjalistą w swych działaniach. </a:t>
            </a:r>
            <a:br>
              <a:rPr lang="pl-PL" sz="2000" dirty="0">
                <a:effectLst/>
                <a:latin typeface="Arial" pitchFamily="34" charset="0"/>
                <a:cs typeface="Arial" pitchFamily="34" charset="0"/>
              </a:rPr>
            </a:br>
            <a:r>
              <a:rPr lang="pl-PL" sz="2000" dirty="0">
                <a:effectLst/>
                <a:latin typeface="Arial" pitchFamily="34" charset="0"/>
                <a:cs typeface="Arial" pitchFamily="34" charset="0"/>
              </a:rPr>
              <a:t>Wykorzystuje efektywnie czas lekcji, wprowadza atmosferę spokoju i porządku, która sprzyja efektywnemu uczeniu się. </a:t>
            </a:r>
            <a:br>
              <a:rPr lang="pl-PL" sz="2000" dirty="0">
                <a:effectLst/>
                <a:latin typeface="Arial" pitchFamily="34" charset="0"/>
                <a:cs typeface="Arial" pitchFamily="34" charset="0"/>
              </a:rPr>
            </a:br>
            <a:r>
              <a:rPr lang="pl-PL" sz="2000" dirty="0">
                <a:effectLst/>
                <a:latin typeface="Arial" pitchFamily="34" charset="0"/>
                <a:cs typeface="Arial" pitchFamily="34" charset="0"/>
              </a:rPr>
              <a:t>Układ 4U pozwala na dużą swobodę </a:t>
            </a:r>
            <a:r>
              <a:rPr lang="pl-PL" sz="2000" dirty="0" smtClean="0">
                <a:effectLst/>
                <a:latin typeface="Arial" pitchFamily="34" charset="0"/>
                <a:cs typeface="Arial" pitchFamily="34" charset="0"/>
              </a:rPr>
              <a:t>w </a:t>
            </a:r>
            <a:r>
              <a:rPr lang="pl-PL" sz="2000" dirty="0">
                <a:effectLst/>
                <a:latin typeface="Arial" pitchFamily="34" charset="0"/>
                <a:cs typeface="Arial" pitchFamily="34" charset="0"/>
              </a:rPr>
              <a:t>dobieraniu metod i technik </a:t>
            </a:r>
            <a:r>
              <a:rPr lang="pl-PL" sz="2000" dirty="0" smtClean="0">
                <a:effectLst/>
                <a:latin typeface="Arial" pitchFamily="34" charset="0"/>
                <a:cs typeface="Arial" pitchFamily="34" charset="0"/>
              </a:rPr>
              <a:t>aktywnych, </a:t>
            </a:r>
            <a:r>
              <a:rPr lang="pl-PL" sz="2000" dirty="0">
                <a:effectLst/>
                <a:latin typeface="Arial" pitchFamily="34" charset="0"/>
                <a:cs typeface="Arial" pitchFamily="34" charset="0"/>
              </a:rPr>
              <a:t>utrzymując stały rytm lekcji</a:t>
            </a:r>
            <a:r>
              <a:rPr lang="pl-PL" sz="2000" dirty="0" smtClean="0">
                <a:effectLst/>
                <a:latin typeface="Arial" pitchFamily="34" charset="0"/>
                <a:cs typeface="Arial" pitchFamily="34" charset="0"/>
              </a:rPr>
              <a:t>.</a:t>
            </a:r>
            <a:br>
              <a:rPr lang="pl-PL" sz="2000" dirty="0" smtClean="0">
                <a:effectLst/>
                <a:latin typeface="Arial" pitchFamily="34" charset="0"/>
                <a:cs typeface="Arial" pitchFamily="34" charset="0"/>
              </a:rPr>
            </a:br>
            <a:r>
              <a:rPr lang="pl-PL" sz="2000" dirty="0" smtClean="0">
                <a:effectLst/>
                <a:latin typeface="Arial" pitchFamily="34" charset="0"/>
                <a:cs typeface="Arial" pitchFamily="34" charset="0"/>
              </a:rPr>
              <a:t/>
            </a:r>
            <a:br>
              <a:rPr lang="pl-PL" sz="2000" dirty="0" smtClean="0">
                <a:effectLst/>
                <a:latin typeface="Arial" pitchFamily="34" charset="0"/>
                <a:cs typeface="Arial" pitchFamily="34" charset="0"/>
              </a:rPr>
            </a:br>
            <a:r>
              <a:rPr lang="pl-PL" sz="1100" dirty="0" smtClean="0">
                <a:effectLst/>
                <a:latin typeface="Arial" pitchFamily="34" charset="0"/>
                <a:cs typeface="Arial" pitchFamily="34" charset="0"/>
              </a:rPr>
              <a:t>Opracowano </a:t>
            </a:r>
            <a:r>
              <a:rPr lang="pl-PL" sz="1100" dirty="0">
                <a:effectLst/>
                <a:latin typeface="Arial" pitchFamily="34" charset="0"/>
                <a:cs typeface="Arial" pitchFamily="34" charset="0"/>
              </a:rPr>
              <a:t>na podstawie: </a:t>
            </a:r>
            <a:br>
              <a:rPr lang="pl-PL" sz="1100" dirty="0">
                <a:effectLst/>
                <a:latin typeface="Arial" pitchFamily="34" charset="0"/>
                <a:cs typeface="Arial" pitchFamily="34" charset="0"/>
              </a:rPr>
            </a:br>
            <a:r>
              <a:rPr lang="pl-PL" sz="1100" dirty="0">
                <a:effectLst/>
                <a:latin typeface="Arial" pitchFamily="34" charset="0"/>
                <a:cs typeface="Arial" pitchFamily="34" charset="0"/>
              </a:rPr>
              <a:t>Merrill Harmin, Jak motywować uczniów do nauki, CIVITAS, </a:t>
            </a:r>
            <a:r>
              <a:rPr lang="pl-PL" sz="1100" dirty="0" smtClean="0">
                <a:effectLst/>
                <a:latin typeface="Arial" pitchFamily="34" charset="0"/>
                <a:cs typeface="Arial" pitchFamily="34" charset="0"/>
              </a:rPr>
              <a:t>2015 i artykułu Marii Tuchowskiej</a:t>
            </a:r>
            <a:r>
              <a:rPr lang="pl-PL" sz="1100" dirty="0">
                <a:effectLst/>
                <a:latin typeface="Arial" pitchFamily="34" charset="0"/>
                <a:cs typeface="Arial" pitchFamily="34" charset="0"/>
              </a:rPr>
              <a:t/>
            </a:r>
            <a:br>
              <a:rPr lang="pl-PL" sz="1100" dirty="0">
                <a:effectLst/>
                <a:latin typeface="Arial" pitchFamily="34" charset="0"/>
                <a:cs typeface="Arial" pitchFamily="34" charset="0"/>
              </a:rPr>
            </a:br>
            <a:r>
              <a:rPr lang="pl-PL" sz="2400" dirty="0">
                <a:effectLst/>
                <a:latin typeface="Arial" pitchFamily="34" charset="0"/>
                <a:cs typeface="Arial" pitchFamily="34" charset="0"/>
              </a:rPr>
              <a:t> </a:t>
            </a:r>
            <a:br>
              <a:rPr lang="pl-PL" sz="2400" dirty="0">
                <a:effectLst/>
                <a:latin typeface="Arial" pitchFamily="34" charset="0"/>
                <a:cs typeface="Arial" pitchFamily="34" charset="0"/>
              </a:rPr>
            </a:br>
            <a:endParaRPr lang="pl-PL" sz="2400" b="0" dirty="0">
              <a:latin typeface="Arial" pitchFamily="34" charset="0"/>
              <a:cs typeface="Arial" pitchFamily="34" charset="0"/>
            </a:endParaRPr>
          </a:p>
        </p:txBody>
      </p:sp>
    </p:spTree>
    <p:extLst>
      <p:ext uri="{BB962C8B-B14F-4D97-AF65-F5344CB8AC3E}">
        <p14:creationId xmlns:p14="http://schemas.microsoft.com/office/powerpoint/2010/main" val="35033258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331641" y="908720"/>
            <a:ext cx="6974160" cy="4606448"/>
          </a:xfrm>
        </p:spPr>
        <p:txBody>
          <a:bodyPr/>
          <a:lstStyle/>
          <a:p>
            <a:r>
              <a:rPr lang="pl-PL" sz="2400" dirty="0" smtClean="0">
                <a:latin typeface="Arial" pitchFamily="34" charset="0"/>
                <a:cs typeface="Arial" pitchFamily="34" charset="0"/>
              </a:rPr>
              <a:t/>
            </a:r>
            <a:br>
              <a:rPr lang="pl-PL" sz="2400" dirty="0" smtClean="0">
                <a:latin typeface="Arial" pitchFamily="34" charset="0"/>
                <a:cs typeface="Arial" pitchFamily="34" charset="0"/>
              </a:rPr>
            </a:br>
            <a:r>
              <a:rPr lang="pl-PL" sz="2400" dirty="0">
                <a:latin typeface="Arial" pitchFamily="34" charset="0"/>
                <a:cs typeface="Arial" pitchFamily="34" charset="0"/>
              </a:rPr>
              <a:t/>
            </a:r>
            <a:br>
              <a:rPr lang="pl-PL" sz="2400" dirty="0">
                <a:latin typeface="Arial" pitchFamily="34" charset="0"/>
                <a:cs typeface="Arial" pitchFamily="34" charset="0"/>
              </a:rPr>
            </a:br>
            <a:r>
              <a:rPr lang="pl-PL" sz="2400" dirty="0" smtClean="0">
                <a:latin typeface="Arial" pitchFamily="34" charset="0"/>
                <a:cs typeface="Arial" pitchFamily="34" charset="0"/>
              </a:rPr>
              <a:t/>
            </a:r>
            <a:br>
              <a:rPr lang="pl-PL" sz="2400" dirty="0" smtClean="0">
                <a:latin typeface="Arial" pitchFamily="34" charset="0"/>
                <a:cs typeface="Arial" pitchFamily="34" charset="0"/>
              </a:rPr>
            </a:br>
            <a:r>
              <a:rPr lang="pl-PL" sz="2400" dirty="0">
                <a:latin typeface="Arial" pitchFamily="34" charset="0"/>
                <a:cs typeface="Arial" pitchFamily="34" charset="0"/>
              </a:rPr>
              <a:t/>
            </a:r>
            <a:br>
              <a:rPr lang="pl-PL" sz="2400" dirty="0">
                <a:latin typeface="Arial" pitchFamily="34" charset="0"/>
                <a:cs typeface="Arial" pitchFamily="34" charset="0"/>
              </a:rPr>
            </a:br>
            <a:r>
              <a:rPr lang="pl-PL" sz="2400" dirty="0" smtClean="0">
                <a:latin typeface="Arial" pitchFamily="34" charset="0"/>
                <a:cs typeface="Arial" pitchFamily="34" charset="0"/>
              </a:rPr>
              <a:t/>
            </a:r>
            <a:br>
              <a:rPr lang="pl-PL" sz="2400" dirty="0" smtClean="0">
                <a:latin typeface="Arial" pitchFamily="34" charset="0"/>
                <a:cs typeface="Arial" pitchFamily="34" charset="0"/>
              </a:rPr>
            </a:br>
            <a:r>
              <a:rPr lang="pl-PL" sz="2400" dirty="0">
                <a:latin typeface="Arial" pitchFamily="34" charset="0"/>
                <a:cs typeface="Arial" pitchFamily="34" charset="0"/>
              </a:rPr>
              <a:t/>
            </a:r>
            <a:br>
              <a:rPr lang="pl-PL" sz="2400" dirty="0">
                <a:latin typeface="Arial" pitchFamily="34" charset="0"/>
                <a:cs typeface="Arial" pitchFamily="34" charset="0"/>
              </a:rPr>
            </a:br>
            <a:r>
              <a:rPr lang="pl-PL" sz="2400" dirty="0" smtClean="0">
                <a:latin typeface="Arial" pitchFamily="34" charset="0"/>
                <a:cs typeface="Arial" pitchFamily="34" charset="0"/>
              </a:rPr>
              <a:t/>
            </a:r>
            <a:br>
              <a:rPr lang="pl-PL" sz="2400" dirty="0" smtClean="0">
                <a:latin typeface="Arial" pitchFamily="34" charset="0"/>
                <a:cs typeface="Arial" pitchFamily="34" charset="0"/>
              </a:rPr>
            </a:br>
            <a:r>
              <a:rPr lang="pl-PL" sz="2400" dirty="0">
                <a:latin typeface="Arial" pitchFamily="34" charset="0"/>
                <a:cs typeface="Arial" pitchFamily="34" charset="0"/>
              </a:rPr>
              <a:t/>
            </a:r>
            <a:br>
              <a:rPr lang="pl-PL" sz="2400" dirty="0">
                <a:latin typeface="Arial" pitchFamily="34" charset="0"/>
                <a:cs typeface="Arial" pitchFamily="34" charset="0"/>
              </a:rPr>
            </a:br>
            <a:r>
              <a:rPr lang="pl-PL" sz="2400" dirty="0" smtClean="0">
                <a:latin typeface="Arial" pitchFamily="34" charset="0"/>
                <a:cs typeface="Arial" pitchFamily="34" charset="0"/>
              </a:rPr>
              <a:t>Dziękuję za uwagę!</a:t>
            </a:r>
            <a:endParaRPr lang="pl-PL" sz="2400" dirty="0">
              <a:latin typeface="Arial" pitchFamily="34" charset="0"/>
              <a:cs typeface="Arial" pitchFamily="34" charset="0"/>
            </a:endParaRPr>
          </a:p>
        </p:txBody>
      </p:sp>
    </p:spTree>
    <p:extLst>
      <p:ext uri="{BB962C8B-B14F-4D97-AF65-F5344CB8AC3E}">
        <p14:creationId xmlns:p14="http://schemas.microsoft.com/office/powerpoint/2010/main" val="3071084680"/>
      </p:ext>
    </p:extLst>
  </p:cSld>
  <p:clrMapOvr>
    <a:masterClrMapping/>
  </p:clrMapOvr>
</p:sld>
</file>

<file path=ppt/theme/theme1.xml><?xml version="1.0" encoding="utf-8"?>
<a:theme xmlns:a="http://schemas.openxmlformats.org/drawingml/2006/main" name="Aerodynamiczny">
  <a:themeElements>
    <a:clrScheme name="Aerodynamiczny">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Aerodynamiczny">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erodynamiczny">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156</TotalTime>
  <Words>468</Words>
  <Application>Microsoft Office PowerPoint</Application>
  <PresentationFormat>Pokaz na ekranie (4:3)</PresentationFormat>
  <Paragraphs>43</Paragraphs>
  <Slides>38</Slides>
  <Notes>1</Notes>
  <HiddenSlides>0</HiddenSlides>
  <MMClips>0</MMClips>
  <ScaleCrop>false</ScaleCrop>
  <HeadingPairs>
    <vt:vector size="4" baseType="variant">
      <vt:variant>
        <vt:lpstr>Motyw</vt:lpstr>
      </vt:variant>
      <vt:variant>
        <vt:i4>1</vt:i4>
      </vt:variant>
      <vt:variant>
        <vt:lpstr>Tytuły slajdów</vt:lpstr>
      </vt:variant>
      <vt:variant>
        <vt:i4>38</vt:i4>
      </vt:variant>
    </vt:vector>
  </HeadingPairs>
  <TitlesOfParts>
    <vt:vector size="39" baseType="lpstr">
      <vt:lpstr>Aerodynamiczny</vt:lpstr>
      <vt:lpstr> Efektywna lekcja języka polskiego w praktyce    Opracowanie i prowadzenie: Krzysztof Śmietanka </vt:lpstr>
      <vt:lpstr>Prezentacja programu PowerPoint</vt:lpstr>
      <vt:lpstr>Efektywna = zrealizowane cele, przyrost wiedzy, umiejętności i postaw. </vt:lpstr>
      <vt:lpstr>Efektowna = ciekawa, kreatywna, twórcza, inspirująca, zróżnicowane metody, formy pracy, narzędzia. </vt:lpstr>
      <vt:lpstr> Pełna satysfakcja nauczyciela i ucznia.</vt:lpstr>
      <vt:lpstr>Czy to możliwe?</vt:lpstr>
      <vt:lpstr>Jak to osiągnąć?   W jaki sposób cele przełożyć                na sukces? </vt:lpstr>
      <vt:lpstr>Cel kształcenia to zamierzony, planowany, końcowy EFEKT, czyli rezultat podjętych działań.                                   Pełni kluczową rolę w planowaniu                           i organizacji procesu dydaktycznego, stanowi o doborze i układzie materiału kształcenia, środków i metod, które są wykorzystywane w procesie dydaktycznym, zawiera wskazówki dotyczące czasu kształcenia. </vt:lpstr>
      <vt:lpstr>Klasyfikacja celów kształcenia  Cele ogólne   • wyznaczają kierunki dążeń; są projekcją wizji przyszłości; mają postać ogólną, zwięzłą, sugestywną, ale mało konkretną    Cele szczegółowe                                                                                                                                                • wyznaczają końcowy wynik, jaki uczeń ma uzyskać w procesie uczenia się; opisują wykonywane przez niego czynności;                                  są sprecyzowane, uszczegółowione, skonkretyzowane </vt:lpstr>
      <vt:lpstr>Model treści kształcenia w ujęciu dynamicznym                                                                                  Treść planowana - Treść opanowywana - Treść opanowana </vt:lpstr>
      <vt:lpstr>Prezentacja programu PowerPoint</vt:lpstr>
      <vt:lpstr>Lekcja powinna być: przemyślana = pomysł, dobrze zaplanowana, mistrzowsko przeprowadzona, cele przełożone na efekty, ewaluacja, przemyślenia (autorefleksja)</vt:lpstr>
      <vt:lpstr>Efektywność nauczania oceniana jest we współczesnej szkole na podstawie wyników, jakie uzyskują uczniowie na egzaminach ósmoklasisty. Niestety, efektem ubocznym bywa często stygmatyzowanie szkół i prowadzenie rankingów. </vt:lpstr>
      <vt:lpstr>Czy zawsze oddają one rzeczywisty obraz szkoły?                                                                                         Czy na ich podstawie można określić Edukacyjną Wartość Dodaną?      Czy ktokolwiek zastanawia się nad kondycją ucznia „na wejściu” i na zakończenie kolejnego etapu edukacyjnego?</vt:lpstr>
      <vt:lpstr>  Egzaminy zewnętrzne nie sprawdzają wielu umiejętności, które powinna kształtować nowoczesna szkoła: pracy        w zespole, komunikacji interpersonalnej, umiejętności uczenia się. Egzaminy zewnętrzne nie są w stanie zweryfikować postaw, których kształtowanie przyświeca podejmowanym działaniom edukacyjnym nauczyciela.</vt:lpstr>
      <vt:lpstr>Nikt i nic nie sprawdzi „Ducha klasy”!</vt:lpstr>
      <vt:lpstr>„Dobra lekcja” polega na tym, aby skutecznie przygotować uczniów do egzaminów, ale również, aby nie zatracić jej innych zadań                                  i powinności.     Sukces edukacyjny  = połączenie aspektu dydaktycznego  z wychowawczym.</vt:lpstr>
      <vt:lpstr>Do samodzielnej refleksji:  Dobry nauczyciel to nie ten, kto dysponuje większym zasobem informacji, ale ten, który więcej z tych samych informacji rozumie, potrafi je lepiej zinterpretować, ma więcej wątpliwości i refleksyjności                                  (Morbitzer 2012, 9). </vt:lpstr>
      <vt:lpstr>  Polska szkoła jest offline, a uczniowie są online. Ten paradoks polega na tym, że szkoła utrwala dziś już przestarzały model klasowo-lekcyjny. (…) szkodliwy i dla ucznia, i nauczyciela, ponieważ wpycha ich w sztuczny – nieprzystający do przyspieszonego rozwoju młodych ludzi – schemat. (…) Szkoła powinna być nie tylko środowiskiem edukacyjnym, ale także siecią komunikacji i miejscem treningu kulturowego dla ucznia i jego rodziców (Śliwerski 2012, 24).</vt:lpstr>
      <vt:lpstr> Sieć nie jest dla nas czymś zewnętrznym wobec rzeczywistości, ale jej elementem. My nie korzystamy z sieci, my w niej i z nią żyjemy (Manifest Dzieci Sieci, 2012).</vt:lpstr>
      <vt:lpstr>   Ta metoda dobra, która skuteczna. </vt:lpstr>
      <vt:lpstr>  4U, czyli efektywne 45 minut </vt:lpstr>
      <vt:lpstr>Coraz większa liczba uczniów przejawia trudności w skupieniu uwagi. Przyczyn tego stanu rzeczy jest wiele i są one różnorodne. Jednak każde dziecko zasiada w szkolnej ławce. Czasami rozkojarzone, zmęczone, niedospane,                  a może mające trudności z poziomem cukru we krwi? Nauczyciele skarżą się, że coraz trudniej uczyć. Uczniowie we współczesnej szkole mają różne oczekiwania, potrzeby i zainteresowania. </vt:lpstr>
      <vt:lpstr>Nauczyciel musi pamiętać o tym, że na efektywność nauczania wpływa również znajomość dominującego stylu uczenia się. Pamiętajmy o wzrokowcach, kinestetykach, słuchowcach. Wiedza na temat pracy mózgu pomaga wybrać właściwe dla wszystkich rozwiązania organizacyjne na lekcji. Pomóc w tym może układ 4xU.  </vt:lpstr>
      <vt:lpstr> Fazy lekcji w układzie 4 U w sposób przejrzysty porządkują sposób pracy            i sprzyjają uczeniu się. Dają też nauczycielowi swobodę w doborze aktywnych metod pracy, pozwalają dopasować treści do potrzeb                             i możliwości konkretnego zespołu klasowego. </vt:lpstr>
      <vt:lpstr>  Czas poszczególnych faz lekcji:  1. Uruchamianie uwagi – 3 min. 2. Ukierunkowanie uwagi – 3 min. 3. Utrzymanie uwagi – 35 min. 4. Ukończenie – ok. 4 min. </vt:lpstr>
      <vt:lpstr> Jak uruchomić uwagę uczniów?    Zaintrygować Skłonić do refleksji Zaciekawić Zbudować relacje Wprowadzić uczniów w dobry nastrój Stworzyć poczucie bezpieczeństwa Ukierunkować na cel lekcji </vt:lpstr>
      <vt:lpstr>Skuteczne metody „na rozgrzewkę”:  1. Packa na słowa 2. Worek skarbów 3. Kółko/krzyżyk 4. Co widzisz na obrazku? 5. Słowo – klucz 6. Komiks 7. Rebus </vt:lpstr>
      <vt:lpstr>8. 10 pytań do … . 9. Tytuł filmu 10. Gdzie jest błąd? 11. Dyktando 12. Skojarzenia 13. Co sądzisz o … . 14.Pantomima</vt:lpstr>
      <vt:lpstr>14. Pytanie na dobry początek 15. Stworzenie klimatu tajemniczości, „polonistycznej przygody” 16. Ukazanie korzyści 17. Krótki film, przysłowie, sentencja, piosenka 18. Runda bez przymusu 19. Burza mózgów lub odwrócona burza mózgów 20. „Lista gdybania …”</vt:lpstr>
      <vt:lpstr>UKIERUNKOWANIE UWAGI   To moment na prezentację celów lekcji. Podajemy je w sposób interesujący, językiem zrozumiałym dla uczniów. Pamiętajmy, aby były one możliwe do osiągnięcia, wymagały wysiłku, mierzalne. </vt:lpstr>
      <vt:lpstr>Ciekawym pomysłem na ukierunkowanie uwagi może być wykorzystanie technik planowania: metaplan, diagram Ishikawy (ości ryby), analiza sił, gwiazda pytań.  </vt:lpstr>
      <vt:lpstr>UTRZYMANIE UWAGI   Ta faza lekcji trwa najdłużej. To podczas tej części uczniowie ćwiczą nowe umiejętności, zdobywają nową wiedzę, oswajają trudne treści i dzielą się swoimi spostrzeżeniami. Utrzymanie uwagi na tym etapie jest trudne, wymaga zmienności bodźców, ponieważ jednostajność nuży i zniechęca.  Wskazane są zatem metody aktywizujące, które – odpowiednio dobrane – wesprą utrzymanie uwagi. Bardzo przekonującym sposobem dobierania metod jest zasada wędkarza, który idąc na ryby zabiera przynętę, która smakuje rybom, a nie wędkarzowi. </vt:lpstr>
      <vt:lpstr>W tej części lekcji przydadzą się różne pomoce dydaktyczne i narzędzia.                                                               Warte rozważenia formy i metody pracy, np.:                                   praca w parach lub grupach,                                                   elementy dramy,                                                                         plakaty,                                                                                    różne formy dyskusji i debaty,                                                  karty pracy i zestawy do ćwiczeń,                                                                                              metoda puzzli (Grupa ekspercka),                                            śnieżna kula,                                                                              akwarium czy gry dydaktyczne. </vt:lpstr>
      <vt:lpstr>UKOŃCZENIE   Jest rzeczą niezmiernie ważną, aby uczeń wychodząc z klasy, miał w głowie „domknięte” treści z lekcji. Pozostawienie otwartej części trzeciej, spowoduje bardzo szybkie zapominanie tego, co się wydarzyło. Część czwarta ma dać uczniowi szansę na refleksję nad tym, czego się dowiedział, co go zdziwiło, zaskoczyło, zaintrygowało, itd. </vt:lpstr>
      <vt:lpstr>Korzyści dla ucznia wynikające z układu lekcji 4U:    Nowa wiedza jest skuteczniej zapisywana w pamięci krótkotrwałej, ponieważ uczniowie pracują w sprzyjającym uczeniu się środowisku (dobra atmosfera, wyznaczony cel, jasne kryteria, podsumowanie). Uczniowie mogą pracować aktywnie, współpracować, włączając w procesy poznawania nowości różne zmysły. Wzmacniają samoocenę i wzrasta ich poczucie wartości. Poprawia się integracja grupy.  </vt:lpstr>
      <vt:lpstr>Korzyści dla nauczyciela wynikające z układu lekcji 4U:   Jest profesjonalnym specjalistą w swych działaniach.  Wykorzystuje efektywnie czas lekcji, wprowadza atmosferę spokoju i porządku, która sprzyja efektywnemu uczeniu się.  Układ 4U pozwala na dużą swobodę w dobieraniu metod i technik aktywnych, utrzymując stały rytm lekcji.  Opracowano na podstawie:  Merrill Harmin, Jak motywować uczniów do nauki, CIVITAS, 2015 i artykułu Marii Tuchowskiej   </vt:lpstr>
      <vt:lpstr>        Dziękuję za uwagę!</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Efektywna lekcja języka polskiego w praktyce</dc:title>
  <dc:creator>Admin</dc:creator>
  <cp:lastModifiedBy>Krzysztof Śmietanka</cp:lastModifiedBy>
  <cp:revision>22</cp:revision>
  <dcterms:created xsi:type="dcterms:W3CDTF">2020-05-18T18:50:12Z</dcterms:created>
  <dcterms:modified xsi:type="dcterms:W3CDTF">2025-11-10T17:30:40Z</dcterms:modified>
</cp:coreProperties>
</file>