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4" y="-91"/>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t>26.02.2025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extLst>
      <p:ext uri="{BB962C8B-B14F-4D97-AF65-F5344CB8AC3E}">
        <p14:creationId xmlns:p14="http://schemas.microsoft.com/office/powerpoint/2010/main" val="3044014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t>26.02.2025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extLst>
      <p:ext uri="{BB962C8B-B14F-4D97-AF65-F5344CB8AC3E}">
        <p14:creationId xmlns:p14="http://schemas.microsoft.com/office/powerpoint/2010/main" val="1101807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FD17FA3B-C404-4317-B0BC-953931111309}" type="datetimeFigureOut">
              <a:rPr lang="pl-PL" smtClean="0"/>
              <a:t>26.02.2025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extLst>
      <p:ext uri="{BB962C8B-B14F-4D97-AF65-F5344CB8AC3E}">
        <p14:creationId xmlns:p14="http://schemas.microsoft.com/office/powerpoint/2010/main" val="3843620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FD17FA3B-C404-4317-B0BC-953931111309}" type="datetimeFigureOut">
              <a:rPr lang="pl-PL" smtClean="0"/>
              <a:t>26.02.2025</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931897F-8F23-433E-A660-EFF8D3EDA506}" type="slidenum">
              <a:rPr lang="pl-PL" smtClean="0"/>
              <a:t>‹#›</a:t>
            </a:fld>
            <a:endParaRPr lang="pl-PL"/>
          </a:p>
        </p:txBody>
      </p:sp>
    </p:spTree>
    <p:extLst>
      <p:ext uri="{BB962C8B-B14F-4D97-AF65-F5344CB8AC3E}">
        <p14:creationId xmlns:p14="http://schemas.microsoft.com/office/powerpoint/2010/main" val="2114406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FD17FA3B-C404-4317-B0BC-953931111309}" type="datetimeFigureOut">
              <a:rPr lang="pl-PL" smtClean="0"/>
              <a:t>26.02.2025</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0931897F-8F23-433E-A660-EFF8D3EDA506}" type="slidenum">
              <a:rPr lang="pl-PL" smtClean="0"/>
              <a:t>‹#›</a:t>
            </a:fld>
            <a:endParaRPr lang="pl-PL"/>
          </a:p>
        </p:txBody>
      </p:sp>
    </p:spTree>
    <p:extLst>
      <p:ext uri="{BB962C8B-B14F-4D97-AF65-F5344CB8AC3E}">
        <p14:creationId xmlns:p14="http://schemas.microsoft.com/office/powerpoint/2010/main" val="2934124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FD17FA3B-C404-4317-B0BC-953931111309}" type="datetimeFigureOut">
              <a:rPr lang="pl-PL" smtClean="0"/>
              <a:t>26.02.2025</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0931897F-8F23-433E-A660-EFF8D3EDA506}" type="slidenum">
              <a:rPr lang="pl-PL" smtClean="0"/>
              <a:t>‹#›</a:t>
            </a:fld>
            <a:endParaRPr lang="pl-PL"/>
          </a:p>
        </p:txBody>
      </p:sp>
    </p:spTree>
    <p:extLst>
      <p:ext uri="{BB962C8B-B14F-4D97-AF65-F5344CB8AC3E}">
        <p14:creationId xmlns:p14="http://schemas.microsoft.com/office/powerpoint/2010/main" val="1337105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FD17FA3B-C404-4317-B0BC-953931111309}" type="datetimeFigureOut">
              <a:rPr lang="pl-PL" smtClean="0"/>
              <a:t>26.02.2025</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0931897F-8F23-433E-A660-EFF8D3EDA506}" type="slidenum">
              <a:rPr lang="pl-PL" smtClean="0"/>
              <a:t>‹#›</a:t>
            </a:fld>
            <a:endParaRPr lang="pl-PL"/>
          </a:p>
        </p:txBody>
      </p:sp>
    </p:spTree>
    <p:extLst>
      <p:ext uri="{BB962C8B-B14F-4D97-AF65-F5344CB8AC3E}">
        <p14:creationId xmlns:p14="http://schemas.microsoft.com/office/powerpoint/2010/main" val="3393240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FD17FA3B-C404-4317-B0BC-953931111309}" type="datetimeFigureOut">
              <a:rPr lang="pl-PL" smtClean="0"/>
              <a:t>26.02.2025</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931897F-8F23-433E-A660-EFF8D3EDA506}" type="slidenum">
              <a:rPr lang="pl-PL" smtClean="0"/>
              <a:t>‹#›</a:t>
            </a:fld>
            <a:endParaRPr lang="pl-PL"/>
          </a:p>
        </p:txBody>
      </p:sp>
    </p:spTree>
    <p:extLst>
      <p:ext uri="{BB962C8B-B14F-4D97-AF65-F5344CB8AC3E}">
        <p14:creationId xmlns:p14="http://schemas.microsoft.com/office/powerpoint/2010/main" val="1087466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FD17FA3B-C404-4317-B0BC-953931111309}" type="datetimeFigureOut">
              <a:rPr lang="pl-PL" smtClean="0"/>
              <a:t>26.02.2025</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931897F-8F23-433E-A660-EFF8D3EDA506}" type="slidenum">
              <a:rPr lang="pl-PL" smtClean="0"/>
              <a:t>‹#›</a:t>
            </a:fld>
            <a:endParaRPr lang="pl-PL"/>
          </a:p>
        </p:txBody>
      </p:sp>
    </p:spTree>
    <p:extLst>
      <p:ext uri="{BB962C8B-B14F-4D97-AF65-F5344CB8AC3E}">
        <p14:creationId xmlns:p14="http://schemas.microsoft.com/office/powerpoint/2010/main" val="553212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t>26.02.2025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extLst>
      <p:ext uri="{BB962C8B-B14F-4D97-AF65-F5344CB8AC3E}">
        <p14:creationId xmlns:p14="http://schemas.microsoft.com/office/powerpoint/2010/main" val="168464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t>26.02.2025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extLst>
      <p:ext uri="{BB962C8B-B14F-4D97-AF65-F5344CB8AC3E}">
        <p14:creationId xmlns:p14="http://schemas.microsoft.com/office/powerpoint/2010/main" val="1282694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17FA3B-C404-4317-B0BC-953931111309}" type="datetimeFigureOut">
              <a:rPr lang="pl-PL" smtClean="0"/>
              <a:t>26.02.2025</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31897F-8F23-433E-A660-EFF8D3EDA506}" type="slidenum">
              <a:rPr lang="pl-PL" smtClean="0"/>
              <a:t>‹#›</a:t>
            </a:fld>
            <a:endParaRPr lang="pl-PL"/>
          </a:p>
        </p:txBody>
      </p:sp>
    </p:spTree>
    <p:extLst>
      <p:ext uri="{BB962C8B-B14F-4D97-AF65-F5344CB8AC3E}">
        <p14:creationId xmlns:p14="http://schemas.microsoft.com/office/powerpoint/2010/main" val="40144119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idx="4294967295"/>
          </p:nvPr>
        </p:nvSpPr>
        <p:spPr>
          <a:xfrm>
            <a:off x="251520" y="404664"/>
            <a:ext cx="7454205" cy="5400824"/>
          </a:xfrm>
        </p:spPr>
        <p:txBody>
          <a:bodyPr>
            <a:normAutofit/>
          </a:bodyPr>
          <a:lstStyle/>
          <a:p>
            <a:pPr lvl="0"/>
            <a:r>
              <a:rPr lang="pl-PL" sz="3200" b="1" dirty="0">
                <a:latin typeface="Calibri" pitchFamily="34" charset="0"/>
                <a:ea typeface="Calibri" pitchFamily="34" charset="0"/>
                <a:cs typeface="Calibri" pitchFamily="34" charset="0"/>
              </a:rPr>
              <a:t>Czytać czy nie czytać. Oto jest pytanie!</a:t>
            </a:r>
            <a:r>
              <a:rPr lang="pl-PL" sz="3200" dirty="0">
                <a:latin typeface="Calibri" pitchFamily="34" charset="0"/>
                <a:ea typeface="Calibri" pitchFamily="34" charset="0"/>
                <a:cs typeface="Calibri" pitchFamily="34" charset="0"/>
              </a:rPr>
              <a:t/>
            </a:r>
            <a:br>
              <a:rPr lang="pl-PL" sz="3200" dirty="0">
                <a:latin typeface="Calibri" pitchFamily="34" charset="0"/>
                <a:ea typeface="Calibri" pitchFamily="34" charset="0"/>
                <a:cs typeface="Calibri" pitchFamily="34" charset="0"/>
              </a:rPr>
            </a:br>
            <a:r>
              <a:rPr lang="pl-PL" sz="1400" dirty="0">
                <a:latin typeface="Calibri" pitchFamily="34" charset="0"/>
                <a:ea typeface="Calibri" pitchFamily="34" charset="0"/>
                <a:cs typeface="Calibri" pitchFamily="34" charset="0"/>
              </a:rPr>
              <a:t>Konferencja przygotowana we współpracy z Biblioteką Pedagogiczną w Radomiu </a:t>
            </a:r>
            <a:r>
              <a:rPr lang="pl-PL" sz="1400" dirty="0" smtClean="0">
                <a:latin typeface="Calibri" pitchFamily="34" charset="0"/>
                <a:ea typeface="Calibri" pitchFamily="34" charset="0"/>
                <a:cs typeface="Calibri" pitchFamily="34" charset="0"/>
              </a:rPr>
              <a:t>Filia w </a:t>
            </a:r>
            <a:r>
              <a:rPr lang="pl-PL" sz="1400" dirty="0">
                <a:latin typeface="Calibri" pitchFamily="34" charset="0"/>
                <a:ea typeface="Calibri" pitchFamily="34" charset="0"/>
                <a:cs typeface="Calibri" pitchFamily="34" charset="0"/>
              </a:rPr>
              <a:t>Zwoleniu                  w ramach realizacji projektu „Promujemy czytanie w epoce cyfrowej</a:t>
            </a:r>
            <a:r>
              <a:rPr lang="pl-PL" sz="1400" dirty="0" smtClean="0">
                <a:latin typeface="Calibri" pitchFamily="34" charset="0"/>
                <a:ea typeface="Calibri" pitchFamily="34" charset="0"/>
                <a:cs typeface="Calibri" pitchFamily="34" charset="0"/>
              </a:rPr>
              <a:t>”.</a:t>
            </a:r>
            <a:r>
              <a:rPr lang="pl-PL" sz="2200" dirty="0" smtClean="0">
                <a:latin typeface="Calibri" pitchFamily="34" charset="0"/>
                <a:ea typeface="Calibri" pitchFamily="34" charset="0"/>
                <a:cs typeface="Calibri" pitchFamily="34" charset="0"/>
              </a:rPr>
              <a:t/>
            </a:r>
            <a:br>
              <a:rPr lang="pl-PL" sz="2200" dirty="0" smtClean="0">
                <a:latin typeface="Calibri" pitchFamily="34" charset="0"/>
                <a:ea typeface="Calibri" pitchFamily="34" charset="0"/>
                <a:cs typeface="Calibri" pitchFamily="34" charset="0"/>
              </a:rPr>
            </a:br>
            <a:r>
              <a:rPr lang="pl-PL" sz="2200" dirty="0" smtClean="0">
                <a:latin typeface="Calibri" pitchFamily="34" charset="0"/>
                <a:ea typeface="Calibri" pitchFamily="34" charset="0"/>
                <a:cs typeface="Calibri" pitchFamily="34" charset="0"/>
              </a:rPr>
              <a:t/>
            </a:r>
            <a:br>
              <a:rPr lang="pl-PL" sz="2200" dirty="0" smtClean="0">
                <a:latin typeface="Calibri" pitchFamily="34" charset="0"/>
                <a:ea typeface="Calibri" pitchFamily="34" charset="0"/>
                <a:cs typeface="Calibri" pitchFamily="34" charset="0"/>
              </a:rPr>
            </a:br>
            <a:r>
              <a:rPr lang="pl-PL" sz="2400" dirty="0">
                <a:solidFill>
                  <a:srgbClr val="FF0000"/>
                </a:solidFill>
                <a:latin typeface="Calibri" pitchFamily="34" charset="0"/>
                <a:ea typeface="Calibri" pitchFamily="34" charset="0"/>
                <a:cs typeface="Calibri" pitchFamily="34" charset="0"/>
              </a:rPr>
              <a:t>„Nauczycielu, nie bądź nudny!” – dobre praktyki w pracy </a:t>
            </a:r>
            <a:r>
              <a:rPr lang="pl-PL" sz="2400" dirty="0" smtClean="0">
                <a:solidFill>
                  <a:srgbClr val="FF0000"/>
                </a:solidFill>
                <a:latin typeface="Calibri" pitchFamily="34" charset="0"/>
                <a:ea typeface="Calibri" pitchFamily="34" charset="0"/>
                <a:cs typeface="Calibri" pitchFamily="34" charset="0"/>
              </a:rPr>
              <a:t>               z lekturą</a:t>
            </a:r>
            <a:r>
              <a:rPr lang="pl-PL" sz="2400" dirty="0">
                <a:solidFill>
                  <a:srgbClr val="FF0000"/>
                </a:solidFill>
                <a:latin typeface="Calibri" pitchFamily="34" charset="0"/>
                <a:ea typeface="Calibri" pitchFamily="34" charset="0"/>
                <a:cs typeface="Calibri" pitchFamily="34" charset="0"/>
              </a:rPr>
              <a:t/>
            </a:r>
            <a:br>
              <a:rPr lang="pl-PL" sz="2400" dirty="0">
                <a:solidFill>
                  <a:srgbClr val="FF0000"/>
                </a:solidFill>
                <a:latin typeface="Calibri" pitchFamily="34" charset="0"/>
                <a:ea typeface="Calibri" pitchFamily="34" charset="0"/>
                <a:cs typeface="Calibri" pitchFamily="34" charset="0"/>
              </a:rPr>
            </a:br>
            <a:r>
              <a:rPr lang="pl-PL" sz="2200" dirty="0" smtClean="0">
                <a:latin typeface="Calibri" pitchFamily="34" charset="0"/>
                <a:ea typeface="Calibri" pitchFamily="34" charset="0"/>
                <a:cs typeface="Calibri" pitchFamily="34" charset="0"/>
              </a:rPr>
              <a:t/>
            </a:r>
            <a:br>
              <a:rPr lang="pl-PL" sz="2200" dirty="0" smtClean="0">
                <a:latin typeface="Calibri" pitchFamily="34" charset="0"/>
                <a:ea typeface="Calibri" pitchFamily="34" charset="0"/>
                <a:cs typeface="Calibri" pitchFamily="34" charset="0"/>
              </a:rPr>
            </a:br>
            <a:r>
              <a:rPr lang="pl-PL" sz="2200" dirty="0">
                <a:latin typeface="Calibri" pitchFamily="34" charset="0"/>
                <a:ea typeface="Calibri" pitchFamily="34" charset="0"/>
                <a:cs typeface="Calibri" pitchFamily="34" charset="0"/>
              </a:rPr>
              <a:t/>
            </a:r>
            <a:br>
              <a:rPr lang="pl-PL" sz="2200" dirty="0">
                <a:latin typeface="Calibri" pitchFamily="34" charset="0"/>
                <a:ea typeface="Calibri" pitchFamily="34" charset="0"/>
                <a:cs typeface="Calibri" pitchFamily="34" charset="0"/>
              </a:rPr>
            </a:br>
            <a:r>
              <a:rPr lang="pl-PL" sz="2200" b="1" dirty="0" smtClean="0">
                <a:latin typeface="Calibri" pitchFamily="34" charset="0"/>
                <a:ea typeface="Calibri" pitchFamily="34" charset="0"/>
                <a:cs typeface="Calibri" pitchFamily="34" charset="0"/>
              </a:rPr>
              <a:t>Krzysztof Śmietanka</a:t>
            </a:r>
            <a:r>
              <a:rPr lang="pl-PL" sz="2200" dirty="0" smtClean="0">
                <a:latin typeface="Calibri" pitchFamily="34" charset="0"/>
                <a:ea typeface="Calibri" pitchFamily="34" charset="0"/>
                <a:cs typeface="Calibri" pitchFamily="34" charset="0"/>
              </a:rPr>
              <a:t/>
            </a:r>
            <a:br>
              <a:rPr lang="pl-PL" sz="2200" dirty="0" smtClean="0">
                <a:latin typeface="Calibri" pitchFamily="34" charset="0"/>
                <a:ea typeface="Calibri" pitchFamily="34" charset="0"/>
                <a:cs typeface="Calibri" pitchFamily="34" charset="0"/>
              </a:rPr>
            </a:br>
            <a:r>
              <a:rPr lang="pl-PL" sz="1800" dirty="0" smtClean="0">
                <a:latin typeface="Calibri" pitchFamily="34" charset="0"/>
                <a:ea typeface="Calibri" pitchFamily="34" charset="0"/>
                <a:cs typeface="Calibri" pitchFamily="34" charset="0"/>
              </a:rPr>
              <a:t>doradca metodyczny języka polskiego</a:t>
            </a:r>
            <a:br>
              <a:rPr lang="pl-PL" sz="1800" dirty="0" smtClean="0">
                <a:latin typeface="Calibri" pitchFamily="34" charset="0"/>
                <a:ea typeface="Calibri" pitchFamily="34" charset="0"/>
                <a:cs typeface="Calibri" pitchFamily="34" charset="0"/>
              </a:rPr>
            </a:br>
            <a:r>
              <a:rPr lang="pl-PL" sz="1800" dirty="0" smtClean="0">
                <a:latin typeface="Calibri" pitchFamily="34" charset="0"/>
                <a:ea typeface="Calibri" pitchFamily="34" charset="0"/>
                <a:cs typeface="Calibri" pitchFamily="34" charset="0"/>
              </a:rPr>
              <a:t>MSCDN Wydział w Radomiu</a:t>
            </a:r>
            <a:r>
              <a:rPr lang="pl-PL" sz="1800" dirty="0">
                <a:latin typeface="Calibri" pitchFamily="34" charset="0"/>
                <a:ea typeface="Calibri" pitchFamily="34" charset="0"/>
                <a:cs typeface="Calibri" pitchFamily="34" charset="0"/>
              </a:rPr>
              <a:t/>
            </a:r>
            <a:br>
              <a:rPr lang="pl-PL" sz="1800" dirty="0">
                <a:latin typeface="Calibri" pitchFamily="34" charset="0"/>
                <a:ea typeface="Calibri" pitchFamily="34" charset="0"/>
                <a:cs typeface="Calibri" pitchFamily="34" charset="0"/>
              </a:rPr>
            </a:br>
            <a:endParaRPr lang="pl-PL" sz="1800" dirty="0">
              <a:latin typeface="Calibri" pitchFamily="34" charset="0"/>
              <a:ea typeface="Calibri" pitchFamily="34" charset="0"/>
              <a:cs typeface="Calibri" pitchFamily="34" charset="0"/>
            </a:endParaRPr>
          </a:p>
        </p:txBody>
      </p:sp>
      <p:sp>
        <p:nvSpPr>
          <p:cNvPr id="3" name="Podtytuł 2"/>
          <p:cNvSpPr>
            <a:spLocks noGrp="1"/>
          </p:cNvSpPr>
          <p:nvPr>
            <p:ph type="subTitle" idx="4294967295"/>
          </p:nvPr>
        </p:nvSpPr>
        <p:spPr>
          <a:xfrm>
            <a:off x="323528" y="692696"/>
            <a:ext cx="7920880" cy="5400129"/>
          </a:xfrm>
        </p:spPr>
        <p:txBody>
          <a:bodyPr/>
          <a:lstStyle/>
          <a:p>
            <a:pPr marL="0" indent="0">
              <a:buNone/>
            </a:pPr>
            <a:r>
              <a:rPr lang="pl-PL" dirty="0" smtClean="0"/>
              <a:t>   </a:t>
            </a:r>
          </a:p>
          <a:p>
            <a:endParaRPr lang="pl-PL" dirty="0" smtClean="0"/>
          </a:p>
          <a:p>
            <a:pPr marL="0" indent="0">
              <a:buNone/>
            </a:pPr>
            <a:endParaRPr lang="pl-PL" dirty="0"/>
          </a:p>
        </p:txBody>
      </p:sp>
    </p:spTree>
    <p:extLst>
      <p:ext uri="{BB962C8B-B14F-4D97-AF65-F5344CB8AC3E}">
        <p14:creationId xmlns:p14="http://schemas.microsoft.com/office/powerpoint/2010/main" val="3313831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331640" y="1268760"/>
            <a:ext cx="6768752" cy="4524315"/>
          </a:xfrm>
          <a:prstGeom prst="rect">
            <a:avLst/>
          </a:prstGeom>
        </p:spPr>
        <p:txBody>
          <a:bodyPr wrap="square">
            <a:spAutoFit/>
          </a:bodyPr>
          <a:lstStyle/>
          <a:p>
            <a:endParaRPr lang="pl-PL" sz="3200" dirty="0"/>
          </a:p>
          <a:p>
            <a:r>
              <a:rPr lang="pl-PL" sz="3200" dirty="0"/>
              <a:t>Ilu Polaków nie czyta książek w ogóle?</a:t>
            </a:r>
          </a:p>
          <a:p>
            <a:r>
              <a:rPr lang="pl-PL" sz="3200" dirty="0"/>
              <a:t>a) 2 na 10</a:t>
            </a:r>
          </a:p>
          <a:p>
            <a:r>
              <a:rPr lang="pl-PL" sz="3200" dirty="0"/>
              <a:t>b) 4 na 10</a:t>
            </a:r>
          </a:p>
          <a:p>
            <a:r>
              <a:rPr lang="pl-PL" sz="3200" dirty="0"/>
              <a:t>c) 8 na 10</a:t>
            </a:r>
          </a:p>
          <a:p>
            <a:r>
              <a:rPr lang="pl-PL" sz="3200" dirty="0"/>
              <a:t>4 na 10 Polaków nie czyta książek </a:t>
            </a:r>
            <a:r>
              <a:rPr lang="pl-PL" sz="3200" dirty="0" smtClean="0"/>
              <a:t>                 w ogóle</a:t>
            </a:r>
            <a:r>
              <a:rPr lang="pl-PL" sz="3200" dirty="0"/>
              <a:t>.</a:t>
            </a:r>
          </a:p>
          <a:p>
            <a:r>
              <a:rPr lang="pl-PL" sz="3200" dirty="0"/>
              <a:t>Połowa Polaków nie sięgnęła w ciągu</a:t>
            </a:r>
          </a:p>
          <a:p>
            <a:r>
              <a:rPr lang="pl-PL" sz="3200" dirty="0"/>
              <a:t>roku po tekst dłuższy niż 3 strony.</a:t>
            </a:r>
          </a:p>
        </p:txBody>
      </p:sp>
    </p:spTree>
    <p:extLst>
      <p:ext uri="{BB962C8B-B14F-4D97-AF65-F5344CB8AC3E}">
        <p14:creationId xmlns:p14="http://schemas.microsoft.com/office/powerpoint/2010/main" val="2170452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208923" y="1556792"/>
            <a:ext cx="6624736" cy="4154984"/>
          </a:xfrm>
          <a:prstGeom prst="rect">
            <a:avLst/>
          </a:prstGeom>
        </p:spPr>
        <p:txBody>
          <a:bodyPr wrap="square">
            <a:spAutoFit/>
          </a:bodyPr>
          <a:lstStyle/>
          <a:p>
            <a:r>
              <a:rPr lang="pl-PL" sz="2400" b="1" dirty="0"/>
              <a:t>A co z uczniami?</a:t>
            </a:r>
          </a:p>
          <a:p>
            <a:r>
              <a:rPr lang="pl-PL" sz="2400" b="1" dirty="0"/>
              <a:t>Lata 70’ </a:t>
            </a:r>
            <a:r>
              <a:rPr lang="pl-PL" sz="2400" dirty="0"/>
              <a:t>– na pytanie: „Czy zawsze czytasz lekturę</a:t>
            </a:r>
          </a:p>
          <a:p>
            <a:r>
              <a:rPr lang="pl-PL" sz="2400" dirty="0"/>
              <a:t>szkolną?”- TAK odpowiedziało</a:t>
            </a:r>
          </a:p>
          <a:p>
            <a:r>
              <a:rPr lang="pl-PL" sz="2400" dirty="0"/>
              <a:t>70% </a:t>
            </a:r>
            <a:r>
              <a:rPr lang="pl-PL" sz="2400" dirty="0" smtClean="0"/>
              <a:t>uczniów</a:t>
            </a:r>
          </a:p>
          <a:p>
            <a:endParaRPr lang="pl-PL" sz="2400" dirty="0"/>
          </a:p>
          <a:p>
            <a:r>
              <a:rPr lang="pl-PL" sz="2400" b="1" dirty="0"/>
              <a:t>Koniec lat 90</a:t>
            </a:r>
            <a:r>
              <a:rPr lang="pl-PL" sz="2400" dirty="0"/>
              <a:t>’- TAK </a:t>
            </a:r>
            <a:r>
              <a:rPr lang="pl-PL" sz="2400" dirty="0" smtClean="0"/>
              <a:t>odpowiedziało 35</a:t>
            </a:r>
            <a:r>
              <a:rPr lang="pl-PL" sz="2400" dirty="0"/>
              <a:t>% </a:t>
            </a:r>
            <a:r>
              <a:rPr lang="pl-PL" sz="2400" dirty="0" smtClean="0"/>
              <a:t>uczniów</a:t>
            </a:r>
          </a:p>
          <a:p>
            <a:endParaRPr lang="pl-PL" sz="2400" dirty="0"/>
          </a:p>
          <a:p>
            <a:r>
              <a:rPr lang="pl-PL" sz="2400" b="1" dirty="0"/>
              <a:t>Obecnie</a:t>
            </a:r>
            <a:r>
              <a:rPr lang="pl-PL" sz="2400" dirty="0"/>
              <a:t> –</a:t>
            </a:r>
          </a:p>
          <a:p>
            <a:r>
              <a:rPr lang="pl-PL" sz="2400" dirty="0"/>
              <a:t>50% do 80% czyta lektury obowiązkowe-</a:t>
            </a:r>
          </a:p>
          <a:p>
            <a:r>
              <a:rPr lang="pl-PL" sz="2400" b="1" dirty="0" smtClean="0"/>
              <a:t>(w </a:t>
            </a:r>
            <a:r>
              <a:rPr lang="pl-PL" sz="2400" b="1" dirty="0"/>
              <a:t>opinii </a:t>
            </a:r>
            <a:r>
              <a:rPr lang="pl-PL" sz="2400" b="1" dirty="0" smtClean="0"/>
              <a:t>nauczycieli)</a:t>
            </a:r>
            <a:endParaRPr lang="pl-PL" sz="2400" b="1" dirty="0"/>
          </a:p>
          <a:p>
            <a:r>
              <a:rPr lang="pl-PL" sz="2400" dirty="0"/>
              <a:t>Według deklaracji nastolatków </a:t>
            </a:r>
            <a:r>
              <a:rPr lang="pl-PL" sz="2400" dirty="0" smtClean="0"/>
              <a:t>– 10</a:t>
            </a:r>
            <a:r>
              <a:rPr lang="pl-PL" sz="2400" dirty="0"/>
              <a:t>% do 30%</a:t>
            </a:r>
          </a:p>
        </p:txBody>
      </p:sp>
    </p:spTree>
    <p:extLst>
      <p:ext uri="{BB962C8B-B14F-4D97-AF65-F5344CB8AC3E}">
        <p14:creationId xmlns:p14="http://schemas.microsoft.com/office/powerpoint/2010/main" val="1938810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403648" y="1052736"/>
            <a:ext cx="6336704" cy="4524315"/>
          </a:xfrm>
          <a:prstGeom prst="rect">
            <a:avLst/>
          </a:prstGeom>
        </p:spPr>
        <p:txBody>
          <a:bodyPr wrap="square">
            <a:spAutoFit/>
          </a:bodyPr>
          <a:lstStyle/>
          <a:p>
            <a:r>
              <a:rPr lang="pl-PL" sz="2400" b="1" dirty="0"/>
              <a:t>Przyczyny masakry</a:t>
            </a:r>
          </a:p>
          <a:p>
            <a:r>
              <a:rPr lang="pl-PL" sz="2400" dirty="0"/>
              <a:t>Literatura utraciła pierwszeństwo na rzecz innych</a:t>
            </a:r>
          </a:p>
          <a:p>
            <a:r>
              <a:rPr lang="pl-PL" sz="2400" dirty="0"/>
              <a:t>sposobów wypowiadania się</a:t>
            </a:r>
            <a:r>
              <a:rPr lang="pl-PL" sz="2400" dirty="0" smtClean="0"/>
              <a:t>!</a:t>
            </a:r>
          </a:p>
          <a:p>
            <a:endParaRPr lang="pl-PL" sz="2400" dirty="0"/>
          </a:p>
          <a:p>
            <a:r>
              <a:rPr lang="pl-PL" sz="2400" dirty="0"/>
              <a:t>- Programy telewizyjne</a:t>
            </a:r>
          </a:p>
          <a:p>
            <a:r>
              <a:rPr lang="pl-PL" sz="2400" dirty="0"/>
              <a:t>- Portale </a:t>
            </a:r>
            <a:r>
              <a:rPr lang="pl-PL" sz="2400" dirty="0" err="1"/>
              <a:t>społecznościowe</a:t>
            </a:r>
            <a:endParaRPr lang="pl-PL" sz="2400" dirty="0"/>
          </a:p>
          <a:p>
            <a:r>
              <a:rPr lang="pl-PL" sz="2400" dirty="0"/>
              <a:t>- Gry komputerowe</a:t>
            </a:r>
          </a:p>
          <a:p>
            <a:pPr marL="342900" indent="-342900">
              <a:buFontTx/>
              <a:buChar char="-"/>
            </a:pPr>
            <a:r>
              <a:rPr lang="pl-PL" sz="2400" dirty="0" smtClean="0"/>
              <a:t>Internet</a:t>
            </a:r>
          </a:p>
          <a:p>
            <a:endParaRPr lang="pl-PL" sz="2400" dirty="0"/>
          </a:p>
          <a:p>
            <a:r>
              <a:rPr lang="pl-PL" sz="2400" dirty="0"/>
              <a:t>Masowa kultura, tańcząc z gwiazdami, przyciąga</a:t>
            </a:r>
          </a:p>
          <a:p>
            <a:r>
              <a:rPr lang="pl-PL" sz="2400" dirty="0"/>
              <a:t>inaczej!</a:t>
            </a:r>
          </a:p>
          <a:p>
            <a:r>
              <a:rPr lang="pl-PL" sz="2400" b="1" dirty="0"/>
              <a:t>Pisarze stracili moc wieszczenia!</a:t>
            </a:r>
          </a:p>
        </p:txBody>
      </p:sp>
    </p:spTree>
    <p:extLst>
      <p:ext uri="{BB962C8B-B14F-4D97-AF65-F5344CB8AC3E}">
        <p14:creationId xmlns:p14="http://schemas.microsoft.com/office/powerpoint/2010/main" val="3238950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335846"/>
            <a:ext cx="4572000" cy="6186309"/>
          </a:xfrm>
          <a:prstGeom prst="rect">
            <a:avLst/>
          </a:prstGeom>
        </p:spPr>
        <p:txBody>
          <a:bodyPr>
            <a:spAutoFit/>
          </a:bodyPr>
          <a:lstStyle/>
          <a:p>
            <a:r>
              <a:rPr lang="pl-PL" b="1" dirty="0"/>
              <a:t>Zalety czytania</a:t>
            </a:r>
          </a:p>
          <a:p>
            <a:r>
              <a:rPr lang="pl-PL" dirty="0"/>
              <a:t>- Stymuluje rozwój</a:t>
            </a:r>
          </a:p>
          <a:p>
            <a:r>
              <a:rPr lang="pl-PL" dirty="0"/>
              <a:t>mowy</a:t>
            </a:r>
          </a:p>
          <a:p>
            <a:r>
              <a:rPr lang="pl-PL" dirty="0"/>
              <a:t>- Rozwija myślenie</a:t>
            </a:r>
          </a:p>
          <a:p>
            <a:r>
              <a:rPr lang="pl-PL" dirty="0"/>
              <a:t>- Pobudza fantazję</a:t>
            </a:r>
          </a:p>
          <a:p>
            <a:r>
              <a:rPr lang="pl-PL" dirty="0"/>
              <a:t>- Dostarcza wiedzy</a:t>
            </a:r>
          </a:p>
          <a:p>
            <a:r>
              <a:rPr lang="pl-PL" dirty="0"/>
              <a:t>- Uczy etyki</a:t>
            </a:r>
          </a:p>
          <a:p>
            <a:r>
              <a:rPr lang="pl-PL" dirty="0"/>
              <a:t>- Rozwija zdolność</a:t>
            </a:r>
          </a:p>
          <a:p>
            <a:r>
              <a:rPr lang="pl-PL" dirty="0"/>
              <a:t>empatii</a:t>
            </a:r>
          </a:p>
          <a:p>
            <a:r>
              <a:rPr lang="pl-PL" dirty="0"/>
              <a:t>- Wspomaga</a:t>
            </a:r>
          </a:p>
          <a:p>
            <a:r>
              <a:rPr lang="pl-PL" dirty="0"/>
              <a:t>oddziaływania</a:t>
            </a:r>
          </a:p>
          <a:p>
            <a:r>
              <a:rPr lang="pl-PL" dirty="0"/>
              <a:t>wychowawcze</a:t>
            </a:r>
          </a:p>
          <a:p>
            <a:r>
              <a:rPr lang="pl-PL" dirty="0"/>
              <a:t>- Pomaga zrozumieć</a:t>
            </a:r>
          </a:p>
          <a:p>
            <a:r>
              <a:rPr lang="pl-PL" dirty="0"/>
              <a:t>i poznać siebie</a:t>
            </a:r>
          </a:p>
          <a:p>
            <a:r>
              <a:rPr lang="pl-PL" dirty="0"/>
              <a:t>- Dodaje sił i zapału</a:t>
            </a:r>
          </a:p>
          <a:p>
            <a:r>
              <a:rPr lang="pl-PL" dirty="0"/>
              <a:t>- Jest towarzyszem</a:t>
            </a:r>
          </a:p>
          <a:p>
            <a:r>
              <a:rPr lang="pl-PL" dirty="0"/>
              <a:t>w samotności</a:t>
            </a:r>
          </a:p>
          <a:p>
            <a:r>
              <a:rPr lang="pl-PL" dirty="0"/>
              <a:t>- Uczy samodzielnego</a:t>
            </a:r>
          </a:p>
          <a:p>
            <a:r>
              <a:rPr lang="pl-PL" dirty="0"/>
              <a:t>myślenia</a:t>
            </a:r>
          </a:p>
          <a:p>
            <a:r>
              <a:rPr lang="pl-PL" dirty="0"/>
              <a:t>- Poprawia koncentrację</a:t>
            </a:r>
          </a:p>
          <a:p>
            <a:r>
              <a:rPr lang="pl-PL" dirty="0"/>
              <a:t>- Jest rozrywką</a:t>
            </a:r>
          </a:p>
          <a:p>
            <a:r>
              <a:rPr lang="pl-PL" dirty="0"/>
              <a:t>- Ćwiczy pamięć</a:t>
            </a:r>
          </a:p>
        </p:txBody>
      </p:sp>
    </p:spTree>
    <p:extLst>
      <p:ext uri="{BB962C8B-B14F-4D97-AF65-F5344CB8AC3E}">
        <p14:creationId xmlns:p14="http://schemas.microsoft.com/office/powerpoint/2010/main" val="3992479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1028343"/>
            <a:ext cx="4572000" cy="4801314"/>
          </a:xfrm>
          <a:prstGeom prst="rect">
            <a:avLst/>
          </a:prstGeom>
        </p:spPr>
        <p:txBody>
          <a:bodyPr>
            <a:spAutoFit/>
          </a:bodyPr>
          <a:lstStyle/>
          <a:p>
            <a:r>
              <a:rPr lang="pl-PL" b="1" dirty="0"/>
              <a:t>Jak zachęcić dziecko do czytania,</a:t>
            </a:r>
          </a:p>
          <a:p>
            <a:r>
              <a:rPr lang="pl-PL" b="1" dirty="0"/>
              <a:t>czyli kilka faktów, o których powinien</a:t>
            </a:r>
          </a:p>
          <a:p>
            <a:r>
              <a:rPr lang="pl-PL" b="1" dirty="0"/>
              <a:t>wiedzieć rodzic naszego ucznia!</a:t>
            </a:r>
          </a:p>
          <a:p>
            <a:r>
              <a:rPr lang="pl-PL" dirty="0"/>
              <a:t>1. Sami </a:t>
            </a:r>
            <a:r>
              <a:rPr lang="pl-PL" dirty="0" smtClean="0"/>
              <a:t>czytamy.</a:t>
            </a:r>
            <a:endParaRPr lang="pl-PL" dirty="0"/>
          </a:p>
          <a:p>
            <a:r>
              <a:rPr lang="pl-PL" dirty="0"/>
              <a:t>2. Wprowadzamy „czas na czytanie</a:t>
            </a:r>
            <a:r>
              <a:rPr lang="pl-PL" dirty="0" smtClean="0"/>
              <a:t>”.</a:t>
            </a:r>
            <a:endParaRPr lang="pl-PL" dirty="0"/>
          </a:p>
          <a:p>
            <a:r>
              <a:rPr lang="pl-PL" dirty="0"/>
              <a:t>3. Kieszonkowe na </a:t>
            </a:r>
            <a:r>
              <a:rPr lang="pl-PL" dirty="0" smtClean="0"/>
              <a:t>książki.</a:t>
            </a:r>
            <a:endParaRPr lang="pl-PL" dirty="0"/>
          </a:p>
          <a:p>
            <a:r>
              <a:rPr lang="pl-PL" dirty="0"/>
              <a:t>4. Prowadzimy </a:t>
            </a:r>
            <a:r>
              <a:rPr lang="pl-PL" dirty="0" smtClean="0"/>
              <a:t>prenumeratę.</a:t>
            </a:r>
            <a:endParaRPr lang="pl-PL" dirty="0"/>
          </a:p>
          <a:p>
            <a:r>
              <a:rPr lang="pl-PL" dirty="0"/>
              <a:t>5. Czytamy dziecku na </a:t>
            </a:r>
            <a:r>
              <a:rPr lang="pl-PL" dirty="0" smtClean="0"/>
              <a:t>głos.</a:t>
            </a:r>
            <a:endParaRPr lang="pl-PL" dirty="0"/>
          </a:p>
          <a:p>
            <a:r>
              <a:rPr lang="pl-PL" dirty="0"/>
              <a:t>6. Domowa </a:t>
            </a:r>
            <a:r>
              <a:rPr lang="pl-PL" dirty="0" smtClean="0"/>
              <a:t>biblioteczka.</a:t>
            </a:r>
            <a:endParaRPr lang="pl-PL" dirty="0"/>
          </a:p>
          <a:p>
            <a:r>
              <a:rPr lang="pl-PL" dirty="0"/>
              <a:t>7. Odwiedzamy </a:t>
            </a:r>
            <a:r>
              <a:rPr lang="pl-PL" dirty="0" smtClean="0"/>
              <a:t>bibliotekę.</a:t>
            </a:r>
            <a:endParaRPr lang="pl-PL" dirty="0"/>
          </a:p>
          <a:p>
            <a:r>
              <a:rPr lang="pl-PL" dirty="0"/>
              <a:t>8. Nie każda książka musi być przeczytana do </a:t>
            </a:r>
            <a:r>
              <a:rPr lang="pl-PL" dirty="0" smtClean="0"/>
              <a:t>końca.</a:t>
            </a:r>
            <a:endParaRPr lang="pl-PL" dirty="0"/>
          </a:p>
          <a:p>
            <a:r>
              <a:rPr lang="pl-PL" dirty="0"/>
              <a:t>9. Kupujemy sobie </a:t>
            </a:r>
            <a:r>
              <a:rPr lang="pl-PL" dirty="0" smtClean="0"/>
              <a:t>książki.</a:t>
            </a:r>
            <a:endParaRPr lang="pl-PL" dirty="0"/>
          </a:p>
          <a:p>
            <a:r>
              <a:rPr lang="pl-PL" dirty="0"/>
              <a:t>10. Słuchamy jak dziecko </a:t>
            </a:r>
            <a:r>
              <a:rPr lang="pl-PL" dirty="0" smtClean="0"/>
              <a:t>czyta.</a:t>
            </a:r>
            <a:endParaRPr lang="pl-PL" dirty="0"/>
          </a:p>
          <a:p>
            <a:r>
              <a:rPr lang="pl-PL" dirty="0"/>
              <a:t>11. Artykuły w Internecie lub </a:t>
            </a:r>
            <a:r>
              <a:rPr lang="pl-PL" dirty="0" smtClean="0"/>
              <a:t>e-</a:t>
            </a:r>
            <a:r>
              <a:rPr lang="pl-PL" dirty="0" err="1" smtClean="0"/>
              <a:t>booki</a:t>
            </a:r>
            <a:r>
              <a:rPr lang="pl-PL" dirty="0" smtClean="0"/>
              <a:t>.</a:t>
            </a:r>
            <a:endParaRPr lang="pl-PL" dirty="0"/>
          </a:p>
          <a:p>
            <a:r>
              <a:rPr lang="pl-PL" dirty="0"/>
              <a:t>12. Oprawa </a:t>
            </a:r>
            <a:r>
              <a:rPr lang="pl-PL" dirty="0" smtClean="0"/>
              <a:t>graficzna.</a:t>
            </a:r>
            <a:endParaRPr lang="pl-PL" dirty="0"/>
          </a:p>
          <a:p>
            <a:r>
              <a:rPr lang="pl-PL" dirty="0"/>
              <a:t>13. Czytanie nie może być </a:t>
            </a:r>
            <a:r>
              <a:rPr lang="pl-PL" dirty="0" smtClean="0"/>
              <a:t>karą.</a:t>
            </a:r>
            <a:endParaRPr lang="pl-PL" dirty="0"/>
          </a:p>
        </p:txBody>
      </p:sp>
    </p:spTree>
    <p:extLst>
      <p:ext uri="{BB962C8B-B14F-4D97-AF65-F5344CB8AC3E}">
        <p14:creationId xmlns:p14="http://schemas.microsoft.com/office/powerpoint/2010/main" val="2035319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1997839"/>
            <a:ext cx="4572000" cy="3139321"/>
          </a:xfrm>
          <a:prstGeom prst="rect">
            <a:avLst/>
          </a:prstGeom>
        </p:spPr>
        <p:txBody>
          <a:bodyPr>
            <a:spAutoFit/>
          </a:bodyPr>
          <a:lstStyle/>
          <a:p>
            <a:r>
              <a:rPr lang="pl-PL" b="1" dirty="0" smtClean="0"/>
              <a:t>Jak </a:t>
            </a:r>
            <a:r>
              <a:rPr lang="pl-PL" b="1" dirty="0"/>
              <a:t>zachęcić uczniów do</a:t>
            </a:r>
          </a:p>
          <a:p>
            <a:r>
              <a:rPr lang="pl-PL" b="1" dirty="0"/>
              <a:t>czytania</a:t>
            </a:r>
            <a:r>
              <a:rPr lang="pl-PL" b="1" dirty="0" smtClean="0"/>
              <a:t>?</a:t>
            </a:r>
          </a:p>
          <a:p>
            <a:endParaRPr lang="pl-PL" b="1" dirty="0"/>
          </a:p>
          <a:p>
            <a:r>
              <a:rPr lang="pl-PL" b="1" dirty="0"/>
              <a:t>KLASY I-III</a:t>
            </a:r>
          </a:p>
          <a:p>
            <a:r>
              <a:rPr lang="pl-PL" dirty="0"/>
              <a:t>- Doskonalenie techniki czytania;</a:t>
            </a:r>
          </a:p>
          <a:p>
            <a:r>
              <a:rPr lang="pl-PL" dirty="0"/>
              <a:t>- Czytanie wspólnie z dziećmi;</a:t>
            </a:r>
          </a:p>
          <a:p>
            <a:r>
              <a:rPr lang="pl-PL" dirty="0"/>
              <a:t>- Wspominanie książek czytanych</a:t>
            </a:r>
          </a:p>
          <a:p>
            <a:r>
              <a:rPr lang="pl-PL" dirty="0"/>
              <a:t>w dzieciństwie;</a:t>
            </a:r>
          </a:p>
          <a:p>
            <a:r>
              <a:rPr lang="pl-PL" dirty="0"/>
              <a:t>- Godzina z ciekawą książką;</a:t>
            </a:r>
          </a:p>
          <a:p>
            <a:r>
              <a:rPr lang="pl-PL" dirty="0"/>
              <a:t>- Konkursy czytelnicze;</a:t>
            </a:r>
          </a:p>
          <a:p>
            <a:r>
              <a:rPr lang="pl-PL" dirty="0"/>
              <a:t>- Zeszyty lektur.</a:t>
            </a:r>
          </a:p>
        </p:txBody>
      </p:sp>
    </p:spTree>
    <p:extLst>
      <p:ext uri="{BB962C8B-B14F-4D97-AF65-F5344CB8AC3E}">
        <p14:creationId xmlns:p14="http://schemas.microsoft.com/office/powerpoint/2010/main" val="507320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1720840"/>
            <a:ext cx="4572000" cy="3416320"/>
          </a:xfrm>
          <a:prstGeom prst="rect">
            <a:avLst/>
          </a:prstGeom>
        </p:spPr>
        <p:txBody>
          <a:bodyPr>
            <a:spAutoFit/>
          </a:bodyPr>
          <a:lstStyle/>
          <a:p>
            <a:r>
              <a:rPr lang="pl-PL" b="1" dirty="0"/>
              <a:t>KLASY </a:t>
            </a:r>
            <a:r>
              <a:rPr lang="pl-PL" b="1" dirty="0" smtClean="0"/>
              <a:t>IV-VIII</a:t>
            </a:r>
            <a:endParaRPr lang="pl-PL" b="1" dirty="0"/>
          </a:p>
          <a:p>
            <a:r>
              <a:rPr lang="pl-PL" dirty="0"/>
              <a:t>- Organizowanie wystaw książek;</a:t>
            </a:r>
          </a:p>
          <a:p>
            <a:r>
              <a:rPr lang="pl-PL" dirty="0"/>
              <a:t>- Upowszechnianie recenzji o książkach, np. </a:t>
            </a:r>
            <a:r>
              <a:rPr lang="pl-PL" dirty="0" smtClean="0"/>
              <a:t>         </a:t>
            </a:r>
            <a:r>
              <a:rPr lang="pl-PL" dirty="0"/>
              <a:t>w</a:t>
            </a:r>
            <a:r>
              <a:rPr lang="pl-PL" dirty="0" smtClean="0"/>
              <a:t> postaci </a:t>
            </a:r>
            <a:r>
              <a:rPr lang="pl-PL" dirty="0"/>
              <a:t>recenzji umieszczanych na gazetkach</a:t>
            </a:r>
          </a:p>
          <a:p>
            <a:r>
              <a:rPr lang="pl-PL" dirty="0"/>
              <a:t>klasowych;</a:t>
            </a:r>
          </a:p>
          <a:p>
            <a:r>
              <a:rPr lang="pl-PL" dirty="0"/>
              <a:t>- Tworzenie recenzji przez dzieci;</a:t>
            </a:r>
          </a:p>
          <a:p>
            <a:r>
              <a:rPr lang="pl-PL" dirty="0"/>
              <a:t>- Zajęcia z udziałem rodziców, podczas których</a:t>
            </a:r>
          </a:p>
          <a:p>
            <a:r>
              <a:rPr lang="pl-PL" dirty="0"/>
              <a:t>uczniowie muszą udowodnić, że umieją czytać;</a:t>
            </a:r>
          </a:p>
          <a:p>
            <a:r>
              <a:rPr lang="pl-PL" dirty="0"/>
              <a:t>- Przygotowanie konkursu, krzyżówki;</a:t>
            </a:r>
          </a:p>
          <a:p>
            <a:r>
              <a:rPr lang="pl-PL" dirty="0"/>
              <a:t>- Udział w konkursach organizowanych przez</a:t>
            </a:r>
          </a:p>
          <a:p>
            <a:r>
              <a:rPr lang="pl-PL" dirty="0"/>
              <a:t>bibliotekę szkolną;</a:t>
            </a:r>
          </a:p>
          <a:p>
            <a:r>
              <a:rPr lang="pl-PL" dirty="0"/>
              <a:t>- Wspólne wizyty w bibliotece szkolnej.</a:t>
            </a:r>
          </a:p>
        </p:txBody>
      </p:sp>
    </p:spTree>
    <p:extLst>
      <p:ext uri="{BB962C8B-B14F-4D97-AF65-F5344CB8AC3E}">
        <p14:creationId xmlns:p14="http://schemas.microsoft.com/office/powerpoint/2010/main" val="1003330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1443841"/>
            <a:ext cx="4572000" cy="3139321"/>
          </a:xfrm>
          <a:prstGeom prst="rect">
            <a:avLst/>
          </a:prstGeom>
        </p:spPr>
        <p:txBody>
          <a:bodyPr>
            <a:spAutoFit/>
          </a:bodyPr>
          <a:lstStyle/>
          <a:p>
            <a:endParaRPr lang="pl-PL" dirty="0"/>
          </a:p>
          <a:p>
            <a:r>
              <a:rPr lang="pl-PL" b="1" dirty="0"/>
              <a:t>- Zasada</a:t>
            </a:r>
            <a:r>
              <a:rPr lang="pl-PL" dirty="0"/>
              <a:t>: „Czytając głośno nigdy nie czytamy </a:t>
            </a:r>
            <a:r>
              <a:rPr lang="pl-PL" dirty="0" smtClean="0"/>
              <a:t>byle jak</a:t>
            </a:r>
            <a:r>
              <a:rPr lang="pl-PL" dirty="0"/>
              <a:t>”;</a:t>
            </a:r>
          </a:p>
          <a:p>
            <a:r>
              <a:rPr lang="pl-PL" dirty="0"/>
              <a:t>- Akcje typu „Czytające szkoły”;</a:t>
            </a:r>
          </a:p>
          <a:p>
            <a:r>
              <a:rPr lang="pl-PL" dirty="0"/>
              <a:t>- Rozpoznać rozmiary nieczytania i wyspy</a:t>
            </a:r>
          </a:p>
          <a:p>
            <a:r>
              <a:rPr lang="pl-PL" dirty="0"/>
              <a:t>czytelnicze;</a:t>
            </a:r>
          </a:p>
          <a:p>
            <a:r>
              <a:rPr lang="pl-PL" dirty="0"/>
              <a:t>- Podpisać z klasą umowę czytelniczą;</a:t>
            </a:r>
          </a:p>
          <a:p>
            <a:r>
              <a:rPr lang="pl-PL" dirty="0"/>
              <a:t>- Przygotować do odbioru lektury;</a:t>
            </a:r>
          </a:p>
          <a:p>
            <a:r>
              <a:rPr lang="pl-PL" dirty="0"/>
              <a:t>- Organizować prezentację ulubionych książek</a:t>
            </a:r>
            <a:r>
              <a:rPr lang="pl-PL" dirty="0" smtClean="0"/>
              <a:t>;</a:t>
            </a:r>
            <a:endParaRPr lang="pl-PL" dirty="0"/>
          </a:p>
          <a:p>
            <a:r>
              <a:rPr lang="pl-PL" dirty="0"/>
              <a:t>- Przeprowadzenie ankiety na temat </a:t>
            </a:r>
            <a:r>
              <a:rPr lang="pl-PL" dirty="0" smtClean="0"/>
              <a:t>interesujących pozycji </a:t>
            </a:r>
            <a:r>
              <a:rPr lang="pl-PL" dirty="0"/>
              <a:t>książkowych.</a:t>
            </a:r>
          </a:p>
        </p:txBody>
      </p:sp>
    </p:spTree>
    <p:extLst>
      <p:ext uri="{BB962C8B-B14F-4D97-AF65-F5344CB8AC3E}">
        <p14:creationId xmlns:p14="http://schemas.microsoft.com/office/powerpoint/2010/main" val="3367549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320037" y="3244334"/>
            <a:ext cx="5954900" cy="461665"/>
          </a:xfrm>
          <a:prstGeom prst="rect">
            <a:avLst/>
          </a:prstGeom>
        </p:spPr>
        <p:txBody>
          <a:bodyPr wrap="none">
            <a:spAutoFit/>
          </a:bodyPr>
          <a:lstStyle/>
          <a:p>
            <a:r>
              <a:rPr lang="pl-PL" sz="2400" b="1" dirty="0"/>
              <a:t>Pudełko lekturowe – sposób na każdą książkę</a:t>
            </a:r>
            <a:endParaRPr lang="pl-PL" sz="2400" dirty="0"/>
          </a:p>
        </p:txBody>
      </p:sp>
    </p:spTree>
    <p:extLst>
      <p:ext uri="{BB962C8B-B14F-4D97-AF65-F5344CB8AC3E}">
        <p14:creationId xmlns:p14="http://schemas.microsoft.com/office/powerpoint/2010/main" val="3014076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889844"/>
            <a:ext cx="4572000" cy="5078313"/>
          </a:xfrm>
          <a:prstGeom prst="rect">
            <a:avLst/>
          </a:prstGeom>
        </p:spPr>
        <p:txBody>
          <a:bodyPr>
            <a:spAutoFit/>
          </a:bodyPr>
          <a:lstStyle/>
          <a:p>
            <a:r>
              <a:rPr lang="pl-PL" b="1" dirty="0"/>
              <a:t>Pudełko z lekturą</a:t>
            </a:r>
            <a:r>
              <a:rPr lang="pl-PL" dirty="0"/>
              <a:t> to nic innego jak karton dowolnej wielkości, np. po butach, wypełniony przedmiotami codziennego użytku, które wiążą się z treścią konkretnej lektury szkolnej. Pudełko w wersji tradycyjnej tworzą dzieci na etapie czytania tekstu w domu. Wraz z kolejnymi rozdziałami, wkładają do niego rzeczy, które kojarzą im się (wprost lub pośrednio) z danym wątkiem fabuły, postacią, miejscem akcji itd. W dniu, kiedy omawiana jest lektura, dzieci przynoszą do szkoły swoje pudełka. Podczas zajęć każdy z uczniów ma szansę opowiedzieć o zawartości swojego kuferka, co powoli innym dzieciom poznać różne sposoby rozumienia tekstu, czy też zidentyfikować wspólne postrzeganie wybranych zagadnień i utrwalić je podczas wykonywanych zadań.</a:t>
            </a:r>
          </a:p>
        </p:txBody>
      </p:sp>
    </p:spTree>
    <p:extLst>
      <p:ext uri="{BB962C8B-B14F-4D97-AF65-F5344CB8AC3E}">
        <p14:creationId xmlns:p14="http://schemas.microsoft.com/office/powerpoint/2010/main" val="3475338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1720840"/>
            <a:ext cx="4572000" cy="3416320"/>
          </a:xfrm>
          <a:prstGeom prst="rect">
            <a:avLst/>
          </a:prstGeom>
        </p:spPr>
        <p:txBody>
          <a:bodyPr>
            <a:spAutoFit/>
          </a:bodyPr>
          <a:lstStyle/>
          <a:p>
            <a:r>
              <a:rPr lang="pl-PL" b="1" dirty="0"/>
              <a:t>Pudełko odwrócone</a:t>
            </a:r>
            <a:r>
              <a:rPr lang="pl-PL" dirty="0"/>
              <a:t> tworzy nauczyciel </a:t>
            </a:r>
            <a:r>
              <a:rPr lang="pl-PL" dirty="0" smtClean="0"/>
              <a:t>                     i </a:t>
            </a:r>
            <a:r>
              <a:rPr lang="pl-PL" dirty="0"/>
              <a:t>przynosi je do klasy, jako punkt wyjścia </a:t>
            </a:r>
            <a:r>
              <a:rPr lang="pl-PL" dirty="0" smtClean="0"/>
              <a:t>              do </a:t>
            </a:r>
            <a:r>
              <a:rPr lang="pl-PL" dirty="0"/>
              <a:t>pracy podczas lekcji. Może być ono doskonałym narzędziem zapoznającym dzieci </a:t>
            </a:r>
            <a:r>
              <a:rPr lang="pl-PL" dirty="0" smtClean="0"/>
              <a:t>         z </a:t>
            </a:r>
            <a:r>
              <a:rPr lang="pl-PL" dirty="0"/>
              <a:t>tą metodą i wstępem do tworzenia przez uczniów własnych pudełek lekturowych przy innych omawianych tekstach. Co więcej, konstruując swoje pudełko, nauczyciel może nadać lekcji określony tok, podkreślić wybrane wątki czy zwrócić uwagę na określone aspekty analizowanego tekstu, co ułatwi także ich zapamiętanie.</a:t>
            </a:r>
          </a:p>
        </p:txBody>
      </p:sp>
    </p:spTree>
    <p:extLst>
      <p:ext uri="{BB962C8B-B14F-4D97-AF65-F5344CB8AC3E}">
        <p14:creationId xmlns:p14="http://schemas.microsoft.com/office/powerpoint/2010/main" val="2297567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1305342"/>
            <a:ext cx="4572000" cy="4247317"/>
          </a:xfrm>
          <a:prstGeom prst="rect">
            <a:avLst/>
          </a:prstGeom>
        </p:spPr>
        <p:txBody>
          <a:bodyPr>
            <a:spAutoFit/>
          </a:bodyPr>
          <a:lstStyle/>
          <a:p>
            <a:r>
              <a:rPr lang="pl-PL" b="1" dirty="0"/>
              <a:t>Sposobów na pracę z odwróconym pudełkiem</a:t>
            </a:r>
            <a:r>
              <a:rPr lang="pl-PL" dirty="0"/>
              <a:t> jest bardzo wiele – mogą to być np. </a:t>
            </a:r>
            <a:r>
              <a:rPr lang="pl-PL" b="1" dirty="0"/>
              <a:t>kalambury</a:t>
            </a:r>
            <a:r>
              <a:rPr lang="pl-PL" dirty="0"/>
              <a:t>, gdy uczniowie jedynie za pomocą gestów mają „opisać” swoim kolegom wybrany przedmiot </a:t>
            </a:r>
            <a:r>
              <a:rPr lang="pl-PL" dirty="0"/>
              <a:t> </a:t>
            </a:r>
            <a:r>
              <a:rPr lang="pl-PL" dirty="0" smtClean="0"/>
              <a:t>z </a:t>
            </a:r>
            <a:r>
              <a:rPr lang="pl-PL" dirty="0"/>
              <a:t>pudełka i powiązać go z treścią lektury. Może to być </a:t>
            </a:r>
            <a:r>
              <a:rPr lang="pl-PL" b="1" dirty="0"/>
              <a:t>ciuciubabka</a:t>
            </a:r>
            <a:r>
              <a:rPr lang="pl-PL" dirty="0"/>
              <a:t>, gdy </a:t>
            </a:r>
            <a:r>
              <a:rPr lang="pl-PL" dirty="0" smtClean="0"/>
              <a:t>                     z </a:t>
            </a:r>
            <a:r>
              <a:rPr lang="pl-PL" dirty="0"/>
              <a:t>zasłoniętymi oczami, dotykając wybranego przedmiotu uczniowie muszą odgadnąć o jaką rzecz chodzi i następnie opowiedzieć, jaki jest jej związek z omawianym tekstem. Więcej inspiracji na pracę z odwróconym pudełkiem można znaleźć na wybranych kartach pracy </a:t>
            </a:r>
            <a:r>
              <a:rPr lang="pl-PL" dirty="0" smtClean="0"/>
              <a:t>          w </a:t>
            </a:r>
            <a:r>
              <a:rPr lang="pl-PL" dirty="0"/>
              <a:t>serwisie „ZmalujmyRazem.pl” – wystarczy </a:t>
            </a:r>
            <a:r>
              <a:rPr lang="pl-PL" dirty="0" smtClean="0"/>
              <a:t>          w </a:t>
            </a:r>
            <a:r>
              <a:rPr lang="pl-PL" dirty="0"/>
              <a:t>wyszukiwarkę wpisać hasło: pudełko lekturowe.</a:t>
            </a:r>
          </a:p>
        </p:txBody>
      </p:sp>
    </p:spTree>
    <p:extLst>
      <p:ext uri="{BB962C8B-B14F-4D97-AF65-F5344CB8AC3E}">
        <p14:creationId xmlns:p14="http://schemas.microsoft.com/office/powerpoint/2010/main" val="2341462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1720840"/>
            <a:ext cx="4572000" cy="3416320"/>
          </a:xfrm>
          <a:prstGeom prst="rect">
            <a:avLst/>
          </a:prstGeom>
        </p:spPr>
        <p:txBody>
          <a:bodyPr>
            <a:spAutoFit/>
          </a:bodyPr>
          <a:lstStyle/>
          <a:p>
            <a:r>
              <a:rPr lang="pl-PL" b="1" dirty="0"/>
              <a:t>Jakie przedmioty powinny znaleźć się w pudełku lekturowym? </a:t>
            </a:r>
            <a:r>
              <a:rPr lang="pl-PL" dirty="0"/>
              <a:t>(wybrane przykłady)</a:t>
            </a:r>
          </a:p>
          <a:p>
            <a:r>
              <a:rPr lang="pl-PL" dirty="0"/>
              <a:t>·        Rekwizyty, które pozwolą opowiedzieć fabułę, oddać jej problematykę, scharakteryzować bohaterów czy ułożyć plan wydarzeń.</a:t>
            </a:r>
          </a:p>
          <a:p>
            <a:r>
              <a:rPr lang="pl-PL" dirty="0"/>
              <a:t>·        Przedmioty angażujące jak najwięcej zmysłów (dotyk, słuch, węch i in.).</a:t>
            </a:r>
          </a:p>
          <a:p>
            <a:r>
              <a:rPr lang="pl-PL" dirty="0"/>
              <a:t>·        Gotowe przedmioty codziennego użytku, ale także wykonane własnoręcznie z papieru, plasteliny, klocków, czy też rysunki, wyklejanki, ilustracje wycięte z czasopism.</a:t>
            </a:r>
          </a:p>
        </p:txBody>
      </p:sp>
    </p:spTree>
    <p:extLst>
      <p:ext uri="{BB962C8B-B14F-4D97-AF65-F5344CB8AC3E}">
        <p14:creationId xmlns:p14="http://schemas.microsoft.com/office/powerpoint/2010/main" val="1072811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1859340"/>
            <a:ext cx="4572000" cy="3139321"/>
          </a:xfrm>
          <a:prstGeom prst="rect">
            <a:avLst/>
          </a:prstGeom>
        </p:spPr>
        <p:txBody>
          <a:bodyPr>
            <a:spAutoFit/>
          </a:bodyPr>
          <a:lstStyle/>
          <a:p>
            <a:r>
              <a:rPr lang="pl-PL" dirty="0"/>
              <a:t>·        W pudełku nauczyciela mogą znaleźć się gotowe zadania do wykonania czy dodatkowe treści i wskazówki, które ukierunkują dalsze działania.</a:t>
            </a:r>
          </a:p>
          <a:p>
            <a:r>
              <a:rPr lang="pl-PL" dirty="0"/>
              <a:t>·        Warto ozdobić pudełko w dowolny, kreatywny sposób wewnątrz i na zewnątrz, </a:t>
            </a:r>
            <a:r>
              <a:rPr lang="pl-PL" dirty="0" smtClean="0"/>
              <a:t>         by </a:t>
            </a:r>
            <a:r>
              <a:rPr lang="pl-PL" dirty="0"/>
              <a:t>swoim wyglądem nawiązywało do treści lektury.</a:t>
            </a:r>
          </a:p>
          <a:p>
            <a:r>
              <a:rPr lang="pl-PL" dirty="0"/>
              <a:t>·        Liczba rekwizytów w pudełku może być dowolna lub ściśle określona wcześniej przez nauczyciela.</a:t>
            </a:r>
          </a:p>
        </p:txBody>
      </p:sp>
    </p:spTree>
    <p:extLst>
      <p:ext uri="{BB962C8B-B14F-4D97-AF65-F5344CB8AC3E}">
        <p14:creationId xmlns:p14="http://schemas.microsoft.com/office/powerpoint/2010/main" val="21637282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2274838"/>
            <a:ext cx="4572000" cy="2308324"/>
          </a:xfrm>
          <a:prstGeom prst="rect">
            <a:avLst/>
          </a:prstGeom>
        </p:spPr>
        <p:txBody>
          <a:bodyPr>
            <a:spAutoFit/>
          </a:bodyPr>
          <a:lstStyle/>
          <a:p>
            <a:r>
              <a:rPr lang="pl-PL" b="1" dirty="0"/>
              <a:t>Pudełko lekturowe sprawdza się najlepiej, </a:t>
            </a:r>
            <a:r>
              <a:rPr lang="pl-PL" b="1" dirty="0" smtClean="0"/>
              <a:t> gdy </a:t>
            </a:r>
            <a:r>
              <a:rPr lang="pl-PL" b="1" dirty="0"/>
              <a:t>chcemy:</a:t>
            </a:r>
            <a:endParaRPr lang="pl-PL" dirty="0"/>
          </a:p>
          <a:p>
            <a:r>
              <a:rPr lang="pl-PL" dirty="0"/>
              <a:t>·        omówić, utrwalić lub sprawdzić znajomość treści omawianej lektury,</a:t>
            </a:r>
          </a:p>
          <a:p>
            <a:r>
              <a:rPr lang="pl-PL" dirty="0"/>
              <a:t>·        ćwiczyć kreatywność,</a:t>
            </a:r>
          </a:p>
          <a:p>
            <a:r>
              <a:rPr lang="pl-PL" dirty="0"/>
              <a:t>·        rozwijać wyobraźnię i kompetencje komunikacyjne,</a:t>
            </a:r>
          </a:p>
          <a:p>
            <a:r>
              <a:rPr lang="pl-PL" dirty="0"/>
              <a:t>·        rozbudzić ciekawość,</a:t>
            </a:r>
          </a:p>
        </p:txBody>
      </p:sp>
    </p:spTree>
    <p:extLst>
      <p:ext uri="{BB962C8B-B14F-4D97-AF65-F5344CB8AC3E}">
        <p14:creationId xmlns:p14="http://schemas.microsoft.com/office/powerpoint/2010/main" val="10452801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2967335"/>
            <a:ext cx="4572000" cy="923330"/>
          </a:xfrm>
          <a:prstGeom prst="rect">
            <a:avLst/>
          </a:prstGeom>
        </p:spPr>
        <p:txBody>
          <a:bodyPr>
            <a:spAutoFit/>
          </a:bodyPr>
          <a:lstStyle/>
          <a:p>
            <a:r>
              <a:rPr lang="pl-PL" dirty="0"/>
              <a:t>·        doskonalić twórcze myślenie,</a:t>
            </a:r>
          </a:p>
          <a:p>
            <a:r>
              <a:rPr lang="pl-PL" dirty="0"/>
              <a:t>·        kształtować umiejętności argumentowania i budowania wypowiedzi.</a:t>
            </a:r>
          </a:p>
        </p:txBody>
      </p:sp>
    </p:spTree>
    <p:extLst>
      <p:ext uri="{BB962C8B-B14F-4D97-AF65-F5344CB8AC3E}">
        <p14:creationId xmlns:p14="http://schemas.microsoft.com/office/powerpoint/2010/main" val="28134544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1166843"/>
            <a:ext cx="4572000" cy="4524315"/>
          </a:xfrm>
          <a:prstGeom prst="rect">
            <a:avLst/>
          </a:prstGeom>
        </p:spPr>
        <p:txBody>
          <a:bodyPr>
            <a:spAutoFit/>
          </a:bodyPr>
          <a:lstStyle/>
          <a:p>
            <a:r>
              <a:rPr lang="pl-PL" b="1" dirty="0" err="1"/>
              <a:t>Grywalizacja</a:t>
            </a:r>
            <a:r>
              <a:rPr lang="pl-PL" b="1" dirty="0"/>
              <a:t> jako metoda nauczania</a:t>
            </a:r>
          </a:p>
          <a:p>
            <a:r>
              <a:rPr lang="pl-PL" dirty="0" err="1"/>
              <a:t>Grywalizacja</a:t>
            </a:r>
            <a:r>
              <a:rPr lang="pl-PL" dirty="0"/>
              <a:t> (in. </a:t>
            </a:r>
            <a:r>
              <a:rPr lang="pl-PL" dirty="0" err="1"/>
              <a:t>gamifikacja</a:t>
            </a:r>
            <a:r>
              <a:rPr lang="pl-PL" dirty="0"/>
              <a:t> lub </a:t>
            </a:r>
            <a:r>
              <a:rPr lang="pl-PL" dirty="0" err="1"/>
              <a:t>gryfikacja</a:t>
            </a:r>
            <a:r>
              <a:rPr lang="pl-PL" dirty="0"/>
              <a:t>) polega na zastosowaniu</a:t>
            </a:r>
          </a:p>
          <a:p>
            <a:r>
              <a:rPr lang="pl-PL" dirty="0"/>
              <a:t>mechanizmów gier komputerowych, planszowych czy sportowych, które</a:t>
            </a:r>
          </a:p>
          <a:p>
            <a:r>
              <a:rPr lang="pl-PL" dirty="0"/>
              <a:t>pobudzają do działania, zwiększają zaangażowanie i uatrakcyjniają</a:t>
            </a:r>
          </a:p>
          <a:p>
            <a:r>
              <a:rPr lang="pl-PL" dirty="0"/>
              <a:t>nieciekawe, powtarzane rutynowo czynności, czyli naukę, nudną dla</a:t>
            </a:r>
          </a:p>
          <a:p>
            <a:r>
              <a:rPr lang="pl-PL" dirty="0"/>
              <a:t>większości uczniów.</a:t>
            </a:r>
          </a:p>
          <a:p>
            <a:r>
              <a:rPr lang="pl-PL" dirty="0" err="1"/>
              <a:t>Grywalizacja</a:t>
            </a:r>
            <a:r>
              <a:rPr lang="pl-PL" dirty="0"/>
              <a:t> w edukacji stanowi metodę motywującą uczniów do</a:t>
            </a:r>
          </a:p>
          <a:p>
            <a:r>
              <a:rPr lang="pl-PL" dirty="0"/>
              <a:t>zaangażowania w proces uczenia się poprzez objęcie pewnych działań</a:t>
            </a:r>
          </a:p>
          <a:p>
            <a:r>
              <a:rPr lang="pl-PL" dirty="0"/>
              <a:t>dydaktycznych systemem naśladującym przebieg gry.</a:t>
            </a:r>
          </a:p>
        </p:txBody>
      </p:sp>
    </p:spTree>
    <p:extLst>
      <p:ext uri="{BB962C8B-B14F-4D97-AF65-F5344CB8AC3E}">
        <p14:creationId xmlns:p14="http://schemas.microsoft.com/office/powerpoint/2010/main" val="891074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2136339"/>
            <a:ext cx="4572000" cy="2308324"/>
          </a:xfrm>
          <a:prstGeom prst="rect">
            <a:avLst/>
          </a:prstGeom>
        </p:spPr>
        <p:txBody>
          <a:bodyPr>
            <a:spAutoFit/>
          </a:bodyPr>
          <a:lstStyle/>
          <a:p>
            <a:r>
              <a:rPr lang="pl-PL" dirty="0"/>
              <a:t>Jednym z najważniejszych elementów </a:t>
            </a:r>
            <a:r>
              <a:rPr lang="pl-PL" dirty="0" err="1"/>
              <a:t>grywalizacji</a:t>
            </a:r>
            <a:r>
              <a:rPr lang="pl-PL" dirty="0"/>
              <a:t> jest przyznawanie</a:t>
            </a:r>
          </a:p>
          <a:p>
            <a:r>
              <a:rPr lang="pl-PL" dirty="0"/>
              <a:t>nagród (odznak, punktów) za zdobyte osiągnięcia. W szkole zastępuje się</a:t>
            </a:r>
          </a:p>
          <a:p>
            <a:r>
              <a:rPr lang="pl-PL" dirty="0"/>
              <a:t>je oczywiście ocenami. Wszystkie powyższe walory </a:t>
            </a:r>
            <a:r>
              <a:rPr lang="pl-PL" dirty="0" err="1"/>
              <a:t>grywalizacji</a:t>
            </a:r>
            <a:r>
              <a:rPr lang="pl-PL" dirty="0"/>
              <a:t> prowadzą</a:t>
            </a:r>
          </a:p>
          <a:p>
            <a:r>
              <a:rPr lang="pl-PL" dirty="0"/>
              <a:t>do odczuwania satysfakcji przez ucznia, nawet przy </a:t>
            </a:r>
            <a:r>
              <a:rPr lang="pl-PL" dirty="0" smtClean="0"/>
              <a:t>najmniejszym sukcesie</a:t>
            </a:r>
            <a:r>
              <a:rPr lang="pl-PL" dirty="0"/>
              <a:t>.</a:t>
            </a:r>
          </a:p>
        </p:txBody>
      </p:sp>
    </p:spTree>
    <p:extLst>
      <p:ext uri="{BB962C8B-B14F-4D97-AF65-F5344CB8AC3E}">
        <p14:creationId xmlns:p14="http://schemas.microsoft.com/office/powerpoint/2010/main" val="1710091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1166843"/>
            <a:ext cx="4572000" cy="4524315"/>
          </a:xfrm>
          <a:prstGeom prst="rect">
            <a:avLst/>
          </a:prstGeom>
        </p:spPr>
        <p:txBody>
          <a:bodyPr>
            <a:spAutoFit/>
          </a:bodyPr>
          <a:lstStyle/>
          <a:p>
            <a:r>
              <a:rPr lang="pl-PL" b="1" dirty="0"/>
              <a:t>Burza mózgów</a:t>
            </a:r>
            <a:r>
              <a:rPr lang="pl-PL" dirty="0"/>
              <a:t>- swobodna, wstępna prezentacja hipotez, skojarzeń, niepoddanych</a:t>
            </a:r>
          </a:p>
          <a:p>
            <a:r>
              <a:rPr lang="pl-PL" dirty="0"/>
              <a:t>jeszcze weryfikacji. W wersji rozwiniętej może przebiegać w następujący sposób:</a:t>
            </a:r>
          </a:p>
          <a:p>
            <a:r>
              <a:rPr lang="pl-PL" dirty="0"/>
              <a:t>1. Wybór słowa kluczowego.</a:t>
            </a:r>
          </a:p>
          <a:p>
            <a:r>
              <a:rPr lang="pl-PL" dirty="0"/>
              <a:t>2. Prezentacja skojarzeń ( każdy uczeń jedno skojarzenie ).</a:t>
            </a:r>
          </a:p>
          <a:p>
            <a:r>
              <a:rPr lang="pl-PL" dirty="0"/>
              <a:t>3. Rozwinięcie skojarzeń przez uczniów.</a:t>
            </a:r>
          </a:p>
          <a:p>
            <a:r>
              <a:rPr lang="pl-PL" dirty="0"/>
              <a:t>4. Zadawania pytań na temat zapisanych skojarzeń ( uczniowie zadają sobie</a:t>
            </a:r>
          </a:p>
          <a:p>
            <a:r>
              <a:rPr lang="pl-PL" dirty="0"/>
              <a:t>pytania ) .</a:t>
            </a:r>
          </a:p>
          <a:p>
            <a:r>
              <a:rPr lang="pl-PL" dirty="0"/>
              <a:t>5. Wybór przez nauczyciela niektórych odpowiedzi uczniowskich, prośba </a:t>
            </a:r>
            <a:r>
              <a:rPr lang="pl-PL" dirty="0" smtClean="0"/>
              <a:t>o</a:t>
            </a:r>
            <a:r>
              <a:rPr lang="pl-PL" dirty="0"/>
              <a:t> </a:t>
            </a:r>
            <a:r>
              <a:rPr lang="pl-PL" dirty="0" smtClean="0"/>
              <a:t>wyjaśnienie </a:t>
            </a:r>
            <a:r>
              <a:rPr lang="pl-PL" dirty="0"/>
              <a:t>: np. Co skłoniło Cię do myślenia </a:t>
            </a:r>
            <a:r>
              <a:rPr lang="pl-PL" dirty="0" smtClean="0"/>
              <a:t>       o </a:t>
            </a:r>
            <a:r>
              <a:rPr lang="pl-PL" dirty="0"/>
              <a:t>tym ....?</a:t>
            </a:r>
          </a:p>
          <a:p>
            <a:r>
              <a:rPr lang="pl-PL" dirty="0"/>
              <a:t>6. Zanotowanie definicji pojęcia.</a:t>
            </a:r>
          </a:p>
        </p:txBody>
      </p:sp>
    </p:spTree>
    <p:extLst>
      <p:ext uri="{BB962C8B-B14F-4D97-AF65-F5344CB8AC3E}">
        <p14:creationId xmlns:p14="http://schemas.microsoft.com/office/powerpoint/2010/main" val="1206534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1997839"/>
            <a:ext cx="4572000" cy="2862322"/>
          </a:xfrm>
          <a:prstGeom prst="rect">
            <a:avLst/>
          </a:prstGeom>
        </p:spPr>
        <p:txBody>
          <a:bodyPr>
            <a:spAutoFit/>
          </a:bodyPr>
          <a:lstStyle/>
          <a:p>
            <a:r>
              <a:rPr lang="pl-PL" dirty="0"/>
              <a:t>Tablica pytań- uczeń lub uczniowie w grupach odpowiadają na pytania, które</a:t>
            </a:r>
          </a:p>
          <a:p>
            <a:r>
              <a:rPr lang="pl-PL" dirty="0"/>
              <a:t>wcześniej sformułowali ( mogą być utworzone w drodze burzy mózgów, a potem</a:t>
            </a:r>
          </a:p>
          <a:p>
            <a:r>
              <a:rPr lang="pl-PL" dirty="0"/>
              <a:t>poddane selekcji ) lub które przygotował nauczyciel, konfrontują swoją wiedzę na</a:t>
            </a:r>
          </a:p>
          <a:p>
            <a:r>
              <a:rPr lang="pl-PL" dirty="0"/>
              <a:t>dany temat z różnymi źródłami. Może być wykorzystywana na jednej lekcji lub</a:t>
            </a:r>
          </a:p>
          <a:p>
            <a:r>
              <a:rPr lang="pl-PL" dirty="0"/>
              <a:t>wyznaczyć kierunek pracy samodzielnej uczniów podczas cyklu lekcji ( zał. nr 3. ).</a:t>
            </a:r>
          </a:p>
        </p:txBody>
      </p:sp>
    </p:spTree>
    <p:extLst>
      <p:ext uri="{BB962C8B-B14F-4D97-AF65-F5344CB8AC3E}">
        <p14:creationId xmlns:p14="http://schemas.microsoft.com/office/powerpoint/2010/main" val="41668723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1720840"/>
            <a:ext cx="4572000" cy="3416320"/>
          </a:xfrm>
          <a:prstGeom prst="rect">
            <a:avLst/>
          </a:prstGeom>
        </p:spPr>
        <p:txBody>
          <a:bodyPr>
            <a:spAutoFit/>
          </a:bodyPr>
          <a:lstStyle/>
          <a:p>
            <a:r>
              <a:rPr lang="pl-PL" dirty="0"/>
              <a:t>Dywanik pomysłów, ustaleń- każdy uczeń otrzymuje dwie, trzy kartki, na których</a:t>
            </a:r>
          </a:p>
          <a:p>
            <a:r>
              <a:rPr lang="pl-PL" dirty="0"/>
              <a:t>zwięźle zapisuje swoje pomysły, ustalenia ( 1 kartka- 1 pomysł, 1 ustalenie ) i</a:t>
            </a:r>
          </a:p>
          <a:p>
            <a:r>
              <a:rPr lang="pl-PL" dirty="0"/>
              <a:t>uprzednio odczytawszy, zawiesza je na dużym plakacie, na którym zapisany jest</a:t>
            </a:r>
          </a:p>
          <a:p>
            <a:r>
              <a:rPr lang="pl-PL" dirty="0"/>
              <a:t>rozważany problem bądź zagadnienie. Następnie dochodzi do eliminacji propozycji</a:t>
            </a:r>
          </a:p>
          <a:p>
            <a:r>
              <a:rPr lang="pl-PL" dirty="0"/>
              <a:t>powtarzających się, błędnych oraz ewentualnego porządkowania pomysłów, ustaleń w</a:t>
            </a:r>
          </a:p>
          <a:p>
            <a:r>
              <a:rPr lang="pl-PL" dirty="0"/>
              <a:t>kręgi tematyczne.</a:t>
            </a:r>
          </a:p>
        </p:txBody>
      </p:sp>
    </p:spTree>
    <p:extLst>
      <p:ext uri="{BB962C8B-B14F-4D97-AF65-F5344CB8AC3E}">
        <p14:creationId xmlns:p14="http://schemas.microsoft.com/office/powerpoint/2010/main" val="34473958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2690336"/>
            <a:ext cx="4572000" cy="1477328"/>
          </a:xfrm>
          <a:prstGeom prst="rect">
            <a:avLst/>
          </a:prstGeom>
        </p:spPr>
        <p:txBody>
          <a:bodyPr>
            <a:spAutoFit/>
          </a:bodyPr>
          <a:lstStyle/>
          <a:p>
            <a:r>
              <a:rPr lang="pl-PL" b="1" dirty="0"/>
              <a:t>Graffiti</a:t>
            </a:r>
            <a:r>
              <a:rPr lang="pl-PL" dirty="0"/>
              <a:t>- pozwala na dzielenie się z innymi wiedzą i refleksjami. Nauczyciel wywiesza</a:t>
            </a:r>
          </a:p>
          <a:p>
            <a:r>
              <a:rPr lang="pl-PL" dirty="0"/>
              <a:t>kilka plakatów z rozpoczętymi zdaniami i prosi o dopisanie indywidualnych</a:t>
            </a:r>
          </a:p>
          <a:p>
            <a:r>
              <a:rPr lang="pl-PL" dirty="0"/>
              <a:t>zakończeń.</a:t>
            </a:r>
          </a:p>
        </p:txBody>
      </p:sp>
    </p:spTree>
    <p:extLst>
      <p:ext uri="{BB962C8B-B14F-4D97-AF65-F5344CB8AC3E}">
        <p14:creationId xmlns:p14="http://schemas.microsoft.com/office/powerpoint/2010/main" val="11107287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2690336"/>
            <a:ext cx="4572000" cy="1200329"/>
          </a:xfrm>
          <a:prstGeom prst="rect">
            <a:avLst/>
          </a:prstGeom>
        </p:spPr>
        <p:txBody>
          <a:bodyPr>
            <a:spAutoFit/>
          </a:bodyPr>
          <a:lstStyle/>
          <a:p>
            <a:r>
              <a:rPr lang="pl-PL" b="1" dirty="0"/>
              <a:t>Bliźniaki</a:t>
            </a:r>
            <a:r>
              <a:rPr lang="pl-PL" dirty="0"/>
              <a:t>- zasada analogii- szukanie podobieństw i różnic między nowym pojęciem </a:t>
            </a:r>
            <a:r>
              <a:rPr lang="pl-PL" dirty="0" smtClean="0"/>
              <a:t>a pojęciem</a:t>
            </a:r>
            <a:r>
              <a:rPr lang="pl-PL" dirty="0"/>
              <a:t>, zagadnieniem, rzeczywistością dobrze </a:t>
            </a:r>
            <a:r>
              <a:rPr lang="pl-PL" dirty="0" smtClean="0"/>
              <a:t>znaną.</a:t>
            </a:r>
            <a:endParaRPr lang="pl-PL" dirty="0"/>
          </a:p>
        </p:txBody>
      </p:sp>
    </p:spTree>
    <p:extLst>
      <p:ext uri="{BB962C8B-B14F-4D97-AF65-F5344CB8AC3E}">
        <p14:creationId xmlns:p14="http://schemas.microsoft.com/office/powerpoint/2010/main" val="20565716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2828836"/>
            <a:ext cx="4572000" cy="923330"/>
          </a:xfrm>
          <a:prstGeom prst="rect">
            <a:avLst/>
          </a:prstGeom>
        </p:spPr>
        <p:txBody>
          <a:bodyPr>
            <a:spAutoFit/>
          </a:bodyPr>
          <a:lstStyle/>
          <a:p>
            <a:r>
              <a:rPr lang="pl-PL" b="1" dirty="0"/>
              <a:t>Piramida priorytetów </a:t>
            </a:r>
            <a:r>
              <a:rPr lang="pl-PL" dirty="0"/>
              <a:t>i diamentowy ranking- hierarchizacja elementów np. według</a:t>
            </a:r>
          </a:p>
          <a:p>
            <a:r>
              <a:rPr lang="pl-PL" dirty="0"/>
              <a:t>kryterium ważności, preferencji, </a:t>
            </a:r>
            <a:r>
              <a:rPr lang="pl-PL" dirty="0" smtClean="0"/>
              <a:t>kolejności.</a:t>
            </a:r>
            <a:endParaRPr lang="pl-PL" dirty="0"/>
          </a:p>
        </p:txBody>
      </p:sp>
    </p:spTree>
    <p:extLst>
      <p:ext uri="{BB962C8B-B14F-4D97-AF65-F5344CB8AC3E}">
        <p14:creationId xmlns:p14="http://schemas.microsoft.com/office/powerpoint/2010/main" val="11669455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2136339"/>
            <a:ext cx="4572000" cy="2585323"/>
          </a:xfrm>
          <a:prstGeom prst="rect">
            <a:avLst/>
          </a:prstGeom>
        </p:spPr>
        <p:txBody>
          <a:bodyPr>
            <a:spAutoFit/>
          </a:bodyPr>
          <a:lstStyle/>
          <a:p>
            <a:r>
              <a:rPr lang="pl-PL" b="1" dirty="0"/>
              <a:t>Mapa mentalna </a:t>
            </a:r>
            <a:r>
              <a:rPr lang="pl-PL" dirty="0"/>
              <a:t>( pojęciowa )- wizualne przedstawienie problemu za pomocą</a:t>
            </a:r>
          </a:p>
          <a:p>
            <a:r>
              <a:rPr lang="pl-PL" dirty="0"/>
              <a:t>schematów, rysunków, haseł, symboli, </a:t>
            </a:r>
            <a:r>
              <a:rPr lang="pl-PL" dirty="0" smtClean="0"/>
              <a:t>                   z </a:t>
            </a:r>
            <a:r>
              <a:rPr lang="pl-PL" dirty="0"/>
              <a:t>uwzględnieniem związków między treściami.</a:t>
            </a:r>
          </a:p>
          <a:p>
            <a:r>
              <a:rPr lang="pl-PL" dirty="0"/>
              <a:t>Na środku arkusza, kartki zapisuje się główną treść, będącą przedmiotem analizy,</a:t>
            </a:r>
          </a:p>
          <a:p>
            <a:r>
              <a:rPr lang="pl-PL" dirty="0"/>
              <a:t>następnie wpisuje się dookoła niej treści z niej wynikające, związane z nią, grupując</a:t>
            </a:r>
          </a:p>
          <a:p>
            <a:r>
              <a:rPr lang="pl-PL" dirty="0"/>
              <a:t>zagadnienia w kręgi </a:t>
            </a:r>
            <a:r>
              <a:rPr lang="pl-PL" dirty="0" smtClean="0"/>
              <a:t>tematyczne.</a:t>
            </a:r>
            <a:endParaRPr lang="pl-PL" dirty="0"/>
          </a:p>
        </p:txBody>
      </p:sp>
    </p:spTree>
    <p:extLst>
      <p:ext uri="{BB962C8B-B14F-4D97-AF65-F5344CB8AC3E}">
        <p14:creationId xmlns:p14="http://schemas.microsoft.com/office/powerpoint/2010/main" val="38802059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1305342"/>
            <a:ext cx="4572000" cy="4247317"/>
          </a:xfrm>
          <a:prstGeom prst="rect">
            <a:avLst/>
          </a:prstGeom>
        </p:spPr>
        <p:txBody>
          <a:bodyPr>
            <a:spAutoFit/>
          </a:bodyPr>
          <a:lstStyle/>
          <a:p>
            <a:r>
              <a:rPr lang="pl-PL" b="1" dirty="0"/>
              <a:t>Poster-</a:t>
            </a:r>
            <a:r>
              <a:rPr lang="pl-PL" dirty="0"/>
              <a:t> plakat naukowy, stałe części posteru to: tytuł wyraźnie określający problem,</a:t>
            </a:r>
          </a:p>
          <a:p>
            <a:r>
              <a:rPr lang="pl-PL" dirty="0"/>
              <a:t>prezentacja autora, wstęp uzasadniający podjęcie tematu, streszczenie, opis badanego</a:t>
            </a:r>
          </a:p>
          <a:p>
            <a:r>
              <a:rPr lang="pl-PL" dirty="0"/>
              <a:t>materiału i metod pracy, wyniki ( w formie tabel, wykresów ), dyskusja- porównanie</a:t>
            </a:r>
          </a:p>
          <a:p>
            <a:r>
              <a:rPr lang="pl-PL" dirty="0"/>
              <a:t>danych przedstawionych przez autora </a:t>
            </a:r>
            <a:r>
              <a:rPr lang="pl-PL" dirty="0" smtClean="0"/>
              <a:t>                     z </a:t>
            </a:r>
            <a:r>
              <a:rPr lang="pl-PL" dirty="0"/>
              <a:t>literaturą przedmiotu, bibliografia. Autor</a:t>
            </a:r>
          </a:p>
          <a:p>
            <a:r>
              <a:rPr lang="pl-PL" dirty="0"/>
              <a:t>powinien zaprezentować swoją pracę na specjalnej sesji i w czasie dyskusji obronić</a:t>
            </a:r>
          </a:p>
          <a:p>
            <a:r>
              <a:rPr lang="pl-PL" dirty="0"/>
              <a:t>postawione w niej tezy lub udowodnić wyniki badań. Struktura posterów szkolnych</a:t>
            </a:r>
          </a:p>
          <a:p>
            <a:r>
              <a:rPr lang="pl-PL" dirty="0"/>
              <a:t>może być inna, dostosowana do wymogów przedmiotu. Postery mogą odznaczać się</a:t>
            </a:r>
          </a:p>
          <a:p>
            <a:r>
              <a:rPr lang="pl-PL" dirty="0"/>
              <a:t>różną </a:t>
            </a:r>
            <a:r>
              <a:rPr lang="pl-PL" dirty="0" smtClean="0"/>
              <a:t>kompozycją.</a:t>
            </a:r>
            <a:endParaRPr lang="pl-PL" dirty="0"/>
          </a:p>
        </p:txBody>
      </p:sp>
    </p:spTree>
    <p:extLst>
      <p:ext uri="{BB962C8B-B14F-4D97-AF65-F5344CB8AC3E}">
        <p14:creationId xmlns:p14="http://schemas.microsoft.com/office/powerpoint/2010/main" val="41024712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2690336"/>
            <a:ext cx="4572000" cy="1200329"/>
          </a:xfrm>
          <a:prstGeom prst="rect">
            <a:avLst/>
          </a:prstGeom>
        </p:spPr>
        <p:txBody>
          <a:bodyPr>
            <a:spAutoFit/>
          </a:bodyPr>
          <a:lstStyle/>
          <a:p>
            <a:r>
              <a:rPr lang="pl-PL" b="1" dirty="0"/>
              <a:t>Drzewo decyzyjne- </a:t>
            </a:r>
            <a:r>
              <a:rPr lang="pl-PL" dirty="0"/>
              <a:t>graficzne przedstawienie wyborów bohaterów i ich konsekwencji,</a:t>
            </a:r>
          </a:p>
          <a:p>
            <a:r>
              <a:rPr lang="pl-PL" dirty="0"/>
              <a:t>zarówno pozytywnych, jak i negatywnych oraz osiągniętych w ten sposób </a:t>
            </a:r>
            <a:r>
              <a:rPr lang="pl-PL" dirty="0" smtClean="0"/>
              <a:t>celów, wartości.</a:t>
            </a:r>
            <a:endParaRPr lang="pl-PL" dirty="0"/>
          </a:p>
        </p:txBody>
      </p:sp>
    </p:spTree>
    <p:extLst>
      <p:ext uri="{BB962C8B-B14F-4D97-AF65-F5344CB8AC3E}">
        <p14:creationId xmlns:p14="http://schemas.microsoft.com/office/powerpoint/2010/main" val="37851035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2967335"/>
            <a:ext cx="4572000" cy="923330"/>
          </a:xfrm>
          <a:prstGeom prst="rect">
            <a:avLst/>
          </a:prstGeom>
        </p:spPr>
        <p:txBody>
          <a:bodyPr>
            <a:spAutoFit/>
          </a:bodyPr>
          <a:lstStyle/>
          <a:p>
            <a:r>
              <a:rPr lang="pl-PL" b="1" dirty="0"/>
              <a:t>Analiza SWOT </a:t>
            </a:r>
            <a:r>
              <a:rPr lang="pl-PL" dirty="0"/>
              <a:t>– rozpatrywanie słabych </a:t>
            </a:r>
            <a:r>
              <a:rPr lang="pl-PL" dirty="0" smtClean="0"/>
              <a:t>                    i </a:t>
            </a:r>
            <a:r>
              <a:rPr lang="pl-PL" dirty="0"/>
              <a:t>mocnych stron zjawiska, wypływających</a:t>
            </a:r>
          </a:p>
          <a:p>
            <a:r>
              <a:rPr lang="pl-PL" dirty="0"/>
              <a:t>z nich zagrożeń i możliwości</a:t>
            </a:r>
            <a:r>
              <a:rPr lang="pl-PL" dirty="0" smtClean="0"/>
              <a:t>.</a:t>
            </a:r>
            <a:endParaRPr lang="pl-PL" dirty="0"/>
          </a:p>
        </p:txBody>
      </p:sp>
    </p:spTree>
    <p:extLst>
      <p:ext uri="{BB962C8B-B14F-4D97-AF65-F5344CB8AC3E}">
        <p14:creationId xmlns:p14="http://schemas.microsoft.com/office/powerpoint/2010/main" val="15774908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2136339"/>
            <a:ext cx="4572000" cy="2308324"/>
          </a:xfrm>
          <a:prstGeom prst="rect">
            <a:avLst/>
          </a:prstGeom>
        </p:spPr>
        <p:txBody>
          <a:bodyPr>
            <a:spAutoFit/>
          </a:bodyPr>
          <a:lstStyle/>
          <a:p>
            <a:r>
              <a:rPr lang="pl-PL" b="1" dirty="0"/>
              <a:t>Tropem bohatera</a:t>
            </a:r>
            <a:r>
              <a:rPr lang="pl-PL" dirty="0"/>
              <a:t>-uczniowie po ukierunkowanej lekturze wypełniają diagram analizy postaci zwracając uwagę na: główny </a:t>
            </a:r>
            <a:r>
              <a:rPr lang="pl-PL" dirty="0" smtClean="0"/>
              <a:t>problem związany </a:t>
            </a:r>
            <a:r>
              <a:rPr lang="pl-PL" dirty="0"/>
              <a:t>z bohaterem, jego działania, wypowiedzi i myśli, sądy innych ( również narratora ) o bohaterze, zmiany, które nastąpiły</a:t>
            </a:r>
          </a:p>
          <a:p>
            <a:r>
              <a:rPr lang="pl-PL" dirty="0"/>
              <a:t>w bohaterze, powiązanie kreacji postaci </a:t>
            </a:r>
            <a:r>
              <a:rPr lang="pl-PL" dirty="0" smtClean="0"/>
              <a:t>                 z </a:t>
            </a:r>
            <a:r>
              <a:rPr lang="pl-PL" dirty="0"/>
              <a:t>główną myślą utworu. </a:t>
            </a:r>
          </a:p>
        </p:txBody>
      </p:sp>
    </p:spTree>
    <p:extLst>
      <p:ext uri="{BB962C8B-B14F-4D97-AF65-F5344CB8AC3E}">
        <p14:creationId xmlns:p14="http://schemas.microsoft.com/office/powerpoint/2010/main" val="34755244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2690336"/>
            <a:ext cx="4572000" cy="1477328"/>
          </a:xfrm>
          <a:prstGeom prst="rect">
            <a:avLst/>
          </a:prstGeom>
        </p:spPr>
        <p:txBody>
          <a:bodyPr>
            <a:spAutoFit/>
          </a:bodyPr>
          <a:lstStyle/>
          <a:p>
            <a:r>
              <a:rPr lang="pl-PL" b="1" dirty="0"/>
              <a:t>Gwiazda pytań- </a:t>
            </a:r>
            <a:r>
              <a:rPr lang="pl-PL" dirty="0"/>
              <a:t>graficznie zobrazowany </a:t>
            </a:r>
            <a:r>
              <a:rPr lang="pl-PL" dirty="0" smtClean="0"/>
              <a:t>                w </a:t>
            </a:r>
            <a:r>
              <a:rPr lang="pl-PL" dirty="0"/>
              <a:t>postaci gwiazdy zestaw podstawowych pytań dotyczących dzieła literackiego: Kto?</a:t>
            </a:r>
          </a:p>
          <a:p>
            <a:r>
              <a:rPr lang="pl-PL" dirty="0"/>
              <a:t>Gdzie?, Kiedy?, Co się zdarzyło? Jak to się kończy? </a:t>
            </a:r>
          </a:p>
        </p:txBody>
      </p:sp>
    </p:spTree>
    <p:extLst>
      <p:ext uri="{BB962C8B-B14F-4D97-AF65-F5344CB8AC3E}">
        <p14:creationId xmlns:p14="http://schemas.microsoft.com/office/powerpoint/2010/main" val="7213129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2413338"/>
            <a:ext cx="4572000" cy="1754326"/>
          </a:xfrm>
          <a:prstGeom prst="rect">
            <a:avLst/>
          </a:prstGeom>
        </p:spPr>
        <p:txBody>
          <a:bodyPr>
            <a:spAutoFit/>
          </a:bodyPr>
          <a:lstStyle/>
          <a:p>
            <a:r>
              <a:rPr lang="pl-PL" b="1" dirty="0"/>
              <a:t>Szablon taśmy filmowej- </a:t>
            </a:r>
            <a:r>
              <a:rPr lang="pl-PL" dirty="0"/>
              <a:t>może być wykorzystany przy wprowadzeniu do analizy tekstów, które mają konstrukcję </a:t>
            </a:r>
            <a:r>
              <a:rPr lang="pl-PL" dirty="0" err="1" smtClean="0"/>
              <a:t>filmową-można</a:t>
            </a:r>
            <a:r>
              <a:rPr lang="pl-PL" dirty="0"/>
              <a:t> </a:t>
            </a:r>
            <a:r>
              <a:rPr lang="pl-PL" dirty="0" smtClean="0"/>
              <a:t>wyodrębnić </a:t>
            </a:r>
            <a:r>
              <a:rPr lang="pl-PL" dirty="0"/>
              <a:t>w nich poszczególne sceny, sekwencje, wnioskować o stosowanych przez autora planach, </a:t>
            </a:r>
            <a:r>
              <a:rPr lang="pl-PL" dirty="0" smtClean="0"/>
              <a:t>ujęciach.</a:t>
            </a:r>
            <a:endParaRPr lang="pl-PL" dirty="0"/>
          </a:p>
        </p:txBody>
      </p:sp>
    </p:spTree>
    <p:extLst>
      <p:ext uri="{BB962C8B-B14F-4D97-AF65-F5344CB8AC3E}">
        <p14:creationId xmlns:p14="http://schemas.microsoft.com/office/powerpoint/2010/main" val="2546614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2136339"/>
            <a:ext cx="4572000" cy="2585323"/>
          </a:xfrm>
          <a:prstGeom prst="rect">
            <a:avLst/>
          </a:prstGeom>
        </p:spPr>
        <p:txBody>
          <a:bodyPr>
            <a:spAutoFit/>
          </a:bodyPr>
          <a:lstStyle/>
          <a:p>
            <a:r>
              <a:rPr lang="pl-PL" b="1" dirty="0"/>
              <a:t>Magnetyzm słów- </a:t>
            </a:r>
            <a:r>
              <a:rPr lang="pl-PL" dirty="0"/>
              <a:t>technika polegająca na wyszukiwaniu w tekście „słów- magnesów”( na przykład w obrębie poszczególnych</a:t>
            </a:r>
          </a:p>
          <a:p>
            <a:r>
              <a:rPr lang="pl-PL" dirty="0"/>
              <a:t>akapitów tekstu ), towarzyszących im informacji kluczowych oraz redagowaniu zdań zawierających najistotniejsze treści skupione</a:t>
            </a:r>
          </a:p>
          <a:p>
            <a:r>
              <a:rPr lang="pl-PL" dirty="0"/>
              <a:t>wokół „słowa- magnesu”. Działania te mogą prowadzić do zredagowania streszczenia tekstu. </a:t>
            </a:r>
          </a:p>
        </p:txBody>
      </p:sp>
    </p:spTree>
    <p:extLst>
      <p:ext uri="{BB962C8B-B14F-4D97-AF65-F5344CB8AC3E}">
        <p14:creationId xmlns:p14="http://schemas.microsoft.com/office/powerpoint/2010/main" val="3368323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1166843"/>
            <a:ext cx="4572000" cy="4247317"/>
          </a:xfrm>
          <a:prstGeom prst="rect">
            <a:avLst/>
          </a:prstGeom>
        </p:spPr>
        <p:txBody>
          <a:bodyPr>
            <a:spAutoFit/>
          </a:bodyPr>
          <a:lstStyle/>
          <a:p>
            <a:r>
              <a:rPr lang="pl-PL" b="1" dirty="0"/>
              <a:t>Jasnowidz</a:t>
            </a:r>
            <a:r>
              <a:rPr lang="pl-PL" dirty="0"/>
              <a:t>- nauczyciel tworzy „przewodnik </a:t>
            </a:r>
            <a:r>
              <a:rPr lang="pl-PL" dirty="0" smtClean="0"/>
              <a:t>                 w </a:t>
            </a:r>
            <a:r>
              <a:rPr lang="pl-PL" dirty="0"/>
              <a:t>przewidywaniu” zawierający trzy do sześciu zdań ( na kartkach-praca indywidualna;</a:t>
            </a:r>
          </a:p>
          <a:p>
            <a:r>
              <a:rPr lang="pl-PL" dirty="0"/>
              <a:t>grupowa lub na tablicy ) odnoszących się do dotychczasowej wiedzy uczniów, ale wzbogaconych również o nowe treści ( wśród </a:t>
            </a:r>
            <a:r>
              <a:rPr lang="pl-PL" dirty="0" smtClean="0"/>
              <a:t>zdań mogą </a:t>
            </a:r>
            <a:r>
              <a:rPr lang="pl-PL" dirty="0"/>
              <a:t>znajdować się również stwierdzenia fałszywe).Uczniowie przed przeczytaniem tekstu na podstawie dotychczasowej wiedzy</a:t>
            </a:r>
          </a:p>
          <a:p>
            <a:r>
              <a:rPr lang="pl-PL" dirty="0"/>
              <a:t>określają prawdziwość, bądź fałszywość przedstawionych przez nauczyciela zdań </a:t>
            </a:r>
            <a:r>
              <a:rPr lang="pl-PL" dirty="0" smtClean="0"/>
              <a:t>                 i </a:t>
            </a:r>
            <a:r>
              <a:rPr lang="pl-PL" dirty="0"/>
              <a:t>udowadniają swoje sądy. Następnie, po</a:t>
            </a:r>
          </a:p>
          <a:p>
            <a:r>
              <a:rPr lang="pl-PL" dirty="0"/>
              <a:t>przeczytaniu tekstu, weryfikują swoje uprzednie stwierdzenia, powołując się na konkretne argumenty pochodzące z tekstu.</a:t>
            </a:r>
          </a:p>
        </p:txBody>
      </p:sp>
    </p:spTree>
    <p:extLst>
      <p:ext uri="{BB962C8B-B14F-4D97-AF65-F5344CB8AC3E}">
        <p14:creationId xmlns:p14="http://schemas.microsoft.com/office/powerpoint/2010/main" val="41291149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1443841"/>
            <a:ext cx="4572000" cy="3970318"/>
          </a:xfrm>
          <a:prstGeom prst="rect">
            <a:avLst/>
          </a:prstGeom>
        </p:spPr>
        <p:txBody>
          <a:bodyPr>
            <a:spAutoFit/>
          </a:bodyPr>
          <a:lstStyle/>
          <a:p>
            <a:r>
              <a:rPr lang="pl-PL" b="1" dirty="0"/>
              <a:t>Wzajemne odpytywanie- </a:t>
            </a:r>
            <a:r>
              <a:rPr lang="pl-PL" dirty="0"/>
              <a:t>uczniowie w grupach czytają tekst i formułują do niego pytania </a:t>
            </a:r>
            <a:r>
              <a:rPr lang="pl-PL" dirty="0" smtClean="0"/>
              <a:t>                   ( </a:t>
            </a:r>
            <a:r>
              <a:rPr lang="pl-PL" dirty="0"/>
              <a:t>w zależności od tekstu 3 do 6 pytań ) oraz</a:t>
            </a:r>
          </a:p>
          <a:p>
            <a:r>
              <a:rPr lang="pl-PL" dirty="0"/>
              <a:t>odpowiedzi. Każdy uczeń zapisuje uzgodniony przez grupę zestaw pytań oraz odpowiedzi. Następnie nauczyciel tworzy nowe grupy</a:t>
            </a:r>
          </a:p>
          <a:p>
            <a:r>
              <a:rPr lang="pl-PL" dirty="0"/>
              <a:t>tak, aby w każdej z nich znalazł się uczeń </a:t>
            </a:r>
            <a:r>
              <a:rPr lang="pl-PL" dirty="0" smtClean="0"/>
              <a:t>               z </a:t>
            </a:r>
            <a:r>
              <a:rPr lang="pl-PL" dirty="0"/>
              <a:t>poprzedniego zgrupowania ( np. w każdej grupie uczniowie odliczają do 6 i w nowych</a:t>
            </a:r>
          </a:p>
          <a:p>
            <a:r>
              <a:rPr lang="pl-PL" dirty="0"/>
              <a:t>grupach spotykają się wszyscy uczniowie z nr 1, wszyscy uczniowie z nr 2 … itd. ). W nowych grupach uczniowie po kolei prezentują</a:t>
            </a:r>
          </a:p>
          <a:p>
            <a:r>
              <a:rPr lang="pl-PL" dirty="0"/>
              <a:t>pytania, pozostali odpowiadają na nie, odbywa się ewentualnie korekta odpowiedzi.</a:t>
            </a:r>
          </a:p>
        </p:txBody>
      </p:sp>
    </p:spTree>
    <p:extLst>
      <p:ext uri="{BB962C8B-B14F-4D97-AF65-F5344CB8AC3E}">
        <p14:creationId xmlns:p14="http://schemas.microsoft.com/office/powerpoint/2010/main" val="2658282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1443841"/>
            <a:ext cx="4572000" cy="3970318"/>
          </a:xfrm>
          <a:prstGeom prst="rect">
            <a:avLst/>
          </a:prstGeom>
        </p:spPr>
        <p:txBody>
          <a:bodyPr>
            <a:spAutoFit/>
          </a:bodyPr>
          <a:lstStyle/>
          <a:p>
            <a:r>
              <a:rPr lang="pl-PL" b="1" dirty="0"/>
              <a:t>Składanka</a:t>
            </a:r>
            <a:r>
              <a:rPr lang="pl-PL" dirty="0"/>
              <a:t> – nauczyciel dzieli tekst ( zazwyczaj obszerny; może to być również rozdział </a:t>
            </a:r>
            <a:r>
              <a:rPr lang="pl-PL" dirty="0" smtClean="0"/>
              <a:t>                   z </a:t>
            </a:r>
            <a:r>
              <a:rPr lang="pl-PL" dirty="0"/>
              <a:t>podręcznika ) na części i każdą z nich</a:t>
            </a:r>
          </a:p>
          <a:p>
            <a:r>
              <a:rPr lang="pl-PL" dirty="0"/>
              <a:t>przydziela do opracowania odrębnej grupie. Uczniowie indywidualnie czytają wyznaczony fragment, sporządzają notatkę, plan, lub</a:t>
            </a:r>
          </a:p>
          <a:p>
            <a:r>
              <a:rPr lang="pl-PL" dirty="0"/>
              <a:t>zapisują słowa kluczowe, odzwierciedlające najistotniejsze treści, następnie ustalają </a:t>
            </a:r>
            <a:r>
              <a:rPr lang="pl-PL" dirty="0" smtClean="0"/>
              <a:t>              w </a:t>
            </a:r>
            <a:r>
              <a:rPr lang="pl-PL" dirty="0"/>
              <a:t>obrębie grupy, które z treści tekstu są</a:t>
            </a:r>
          </a:p>
          <a:p>
            <a:r>
              <a:rPr lang="pl-PL" dirty="0"/>
              <a:t>najistotniejsze. Nauczyciel tworzy nowe grupy na podobnej zasadzie jak przy „wzajemnym odpytywaniu”. Uczniowie w nowych</a:t>
            </a:r>
          </a:p>
          <a:p>
            <a:r>
              <a:rPr lang="pl-PL" dirty="0"/>
              <a:t>grupach relacjonują to, czego się nauczyli, jednocześnie ucząc się od siebie.</a:t>
            </a:r>
          </a:p>
        </p:txBody>
      </p:sp>
    </p:spTree>
    <p:extLst>
      <p:ext uri="{BB962C8B-B14F-4D97-AF65-F5344CB8AC3E}">
        <p14:creationId xmlns:p14="http://schemas.microsoft.com/office/powerpoint/2010/main" val="38899352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86000" y="612845"/>
            <a:ext cx="4572000" cy="5078313"/>
          </a:xfrm>
          <a:prstGeom prst="rect">
            <a:avLst/>
          </a:prstGeom>
        </p:spPr>
        <p:txBody>
          <a:bodyPr>
            <a:spAutoFit/>
          </a:bodyPr>
          <a:lstStyle/>
          <a:p>
            <a:r>
              <a:rPr lang="pl-PL" b="1" dirty="0"/>
              <a:t>Opis metod oraz załączniki na podstawie:</a:t>
            </a:r>
          </a:p>
          <a:p>
            <a:r>
              <a:rPr lang="pl-PL" dirty="0" smtClean="0"/>
              <a:t>1. Bujnowicz- </a:t>
            </a:r>
            <a:r>
              <a:rPr lang="pl-PL" dirty="0"/>
              <a:t>Szewczyk </a:t>
            </a:r>
            <a:r>
              <a:rPr lang="pl-PL" dirty="0" smtClean="0"/>
              <a:t>I, </a:t>
            </a:r>
            <a:r>
              <a:rPr lang="pl-PL" i="1" dirty="0" smtClean="0"/>
              <a:t>Metody </a:t>
            </a:r>
            <a:r>
              <a:rPr lang="pl-PL" i="1" dirty="0"/>
              <a:t>aktywizujące z wykorzystaniem plakatu w edukacji polonistycznej w szkole ponadgimnazjalnej</a:t>
            </a:r>
            <a:r>
              <a:rPr lang="pl-PL" dirty="0"/>
              <a:t>, Łódź </a:t>
            </a:r>
            <a:r>
              <a:rPr lang="pl-PL" dirty="0" smtClean="0"/>
              <a:t>2003.</a:t>
            </a:r>
            <a:endParaRPr lang="pl-PL" dirty="0"/>
          </a:p>
          <a:p>
            <a:r>
              <a:rPr lang="pl-PL" dirty="0" smtClean="0"/>
              <a:t>2. </a:t>
            </a:r>
            <a:r>
              <a:rPr lang="pl-PL" dirty="0" err="1" smtClean="0"/>
              <a:t>Brudnik</a:t>
            </a:r>
            <a:r>
              <a:rPr lang="pl-PL" dirty="0" smtClean="0"/>
              <a:t> B</a:t>
            </a:r>
            <a:r>
              <a:rPr lang="pl-PL" dirty="0"/>
              <a:t>, Moszczyńska A, Owczarska B, </a:t>
            </a:r>
            <a:r>
              <a:rPr lang="pl-PL" i="1" dirty="0"/>
              <a:t>Ja </a:t>
            </a:r>
            <a:r>
              <a:rPr lang="pl-PL" i="1" dirty="0" smtClean="0"/>
              <a:t>       i </a:t>
            </a:r>
            <a:r>
              <a:rPr lang="pl-PL" i="1" dirty="0"/>
              <a:t>mój uczeń pracujemy aktywnie. Przewodnik po metodach aktywizujących</a:t>
            </a:r>
            <a:r>
              <a:rPr lang="pl-PL" dirty="0"/>
              <a:t>, Kielce </a:t>
            </a:r>
            <a:r>
              <a:rPr lang="pl-PL" dirty="0" smtClean="0"/>
              <a:t>2000.</a:t>
            </a:r>
            <a:endParaRPr lang="pl-PL" dirty="0"/>
          </a:p>
          <a:p>
            <a:r>
              <a:rPr lang="pl-PL" dirty="0" smtClean="0"/>
              <a:t>3. </a:t>
            </a:r>
            <a:r>
              <a:rPr lang="pl-PL" dirty="0" err="1" smtClean="0"/>
              <a:t>Buehl</a:t>
            </a:r>
            <a:r>
              <a:rPr lang="pl-PL" dirty="0" smtClean="0"/>
              <a:t> D, </a:t>
            </a:r>
            <a:r>
              <a:rPr lang="pl-PL" i="1" dirty="0"/>
              <a:t>Strategie aktywnego nauczania czyli jak efektywnie nauczać i skutecznie uczyć się</a:t>
            </a:r>
            <a:r>
              <a:rPr lang="pl-PL" dirty="0"/>
              <a:t>, Kraków </a:t>
            </a:r>
            <a:r>
              <a:rPr lang="pl-PL" dirty="0" smtClean="0"/>
              <a:t>2004.</a:t>
            </a:r>
            <a:endParaRPr lang="pl-PL" dirty="0"/>
          </a:p>
          <a:p>
            <a:r>
              <a:rPr lang="pl-PL" dirty="0" smtClean="0"/>
              <a:t>4. Taborska </a:t>
            </a:r>
            <a:r>
              <a:rPr lang="pl-PL" dirty="0"/>
              <a:t>K, </a:t>
            </a:r>
            <a:r>
              <a:rPr lang="pl-PL" i="1" dirty="0"/>
              <a:t>Między słowem a obrazem- </a:t>
            </a:r>
            <a:r>
              <a:rPr lang="pl-PL" i="1" dirty="0" smtClean="0"/>
              <a:t>          o </a:t>
            </a:r>
            <a:r>
              <a:rPr lang="pl-PL" i="1" dirty="0"/>
              <a:t>metodzie </a:t>
            </a:r>
            <a:r>
              <a:rPr lang="pl-PL" i="1" dirty="0" err="1"/>
              <a:t>posterowej</a:t>
            </a:r>
            <a:r>
              <a:rPr lang="pl-PL" i="1" dirty="0"/>
              <a:t> na lekcjach języka </a:t>
            </a:r>
            <a:r>
              <a:rPr lang="pl-PL" i="1" dirty="0" smtClean="0"/>
              <a:t>polskiego,</a:t>
            </a:r>
            <a:r>
              <a:rPr lang="pl-PL" dirty="0" smtClean="0"/>
              <a:t>” </a:t>
            </a:r>
            <a:r>
              <a:rPr lang="pl-PL" dirty="0" smtClean="0"/>
              <a:t>Język </a:t>
            </a:r>
            <a:r>
              <a:rPr lang="pl-PL" dirty="0"/>
              <a:t>Polski w Szkole Średniej” </a:t>
            </a:r>
            <a:r>
              <a:rPr lang="pl-PL" dirty="0" smtClean="0"/>
              <a:t>2000,nr 3, s.37-41</a:t>
            </a:r>
            <a:r>
              <a:rPr lang="pl-PL" dirty="0"/>
              <a:t>.</a:t>
            </a:r>
            <a:endParaRPr lang="pl-PL" dirty="0"/>
          </a:p>
          <a:p>
            <a:r>
              <a:rPr lang="pl-PL" dirty="0"/>
              <a:t>Materiały zamieszczone na stronie internetowej Wydawnictwa </a:t>
            </a:r>
            <a:r>
              <a:rPr lang="pl-PL" i="1" dirty="0"/>
              <a:t>Znak</a:t>
            </a:r>
            <a:r>
              <a:rPr lang="pl-PL" dirty="0"/>
              <a:t>- </a:t>
            </a:r>
            <a:r>
              <a:rPr lang="pl-PL" i="1" dirty="0"/>
              <a:t>Znak dla </a:t>
            </a:r>
            <a:r>
              <a:rPr lang="pl-PL" i="1" dirty="0" smtClean="0"/>
              <a:t>szkoły</a:t>
            </a:r>
            <a:r>
              <a:rPr lang="pl-PL" dirty="0"/>
              <a:t>.</a:t>
            </a:r>
            <a:endParaRPr lang="pl-PL" dirty="0"/>
          </a:p>
        </p:txBody>
      </p:sp>
    </p:spTree>
    <p:extLst>
      <p:ext uri="{BB962C8B-B14F-4D97-AF65-F5344CB8AC3E}">
        <p14:creationId xmlns:p14="http://schemas.microsoft.com/office/powerpoint/2010/main" val="2815740737"/>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77</TotalTime>
  <Words>1864</Words>
  <Application>Microsoft Office PowerPoint</Application>
  <PresentationFormat>Pokaz na ekranie (4:3)</PresentationFormat>
  <Paragraphs>204</Paragraphs>
  <Slides>37</Slides>
  <Notes>0</Notes>
  <HiddenSlides>0</HiddenSlides>
  <MMClips>0</MMClips>
  <ScaleCrop>false</ScaleCrop>
  <HeadingPairs>
    <vt:vector size="4" baseType="variant">
      <vt:variant>
        <vt:lpstr>Motyw</vt:lpstr>
      </vt:variant>
      <vt:variant>
        <vt:i4>1</vt:i4>
      </vt:variant>
      <vt:variant>
        <vt:lpstr>Tytuły slajdów</vt:lpstr>
      </vt:variant>
      <vt:variant>
        <vt:i4>37</vt:i4>
      </vt:variant>
    </vt:vector>
  </HeadingPairs>
  <TitlesOfParts>
    <vt:vector size="38" baseType="lpstr">
      <vt:lpstr>Motyw pakietu Office</vt:lpstr>
      <vt:lpstr>Czytać czy nie czytać. Oto jest pytanie! Konferencja przygotowana we współpracy z Biblioteką Pedagogiczną w Radomiu Filia w Zwoleniu                  w ramach realizacji projektu „Promujemy czytanie w epoce cyfrowej”.  „Nauczycielu, nie bądź nudny!” – dobre praktyki w pracy                z lekturą   Krzysztof Śmietanka doradca metodyczny języka polskiego MSCDN Wydział w Radomiu </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Czytać czy nie czytać. Oto jest pytanie! Konferencja przygotowana we współpracy z Biblioteką Pedagogiczną w Radomiu Filia w Zwoleniu                  w ramach realizacji projektu „Promujemy czytanie w epoce cyfrowej”. </dc:title>
  <dc:creator>Krzysztof Śmietanka</dc:creator>
  <cp:lastModifiedBy>Krzysztof Śmietanka</cp:lastModifiedBy>
  <cp:revision>14</cp:revision>
  <dcterms:created xsi:type="dcterms:W3CDTF">2025-02-23T09:00:39Z</dcterms:created>
  <dcterms:modified xsi:type="dcterms:W3CDTF">2025-02-26T09:25:04Z</dcterms:modified>
</cp:coreProperties>
</file>