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040EA-E6DC-4C1B-9EF4-F5B19C326991}" type="datetimeFigureOut">
              <a:rPr lang="pl-PL" smtClean="0"/>
              <a:t>22.04.2025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3CBDE-FC29-4E23-A0E9-A2E2E5F73D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969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3CBDE-FC29-4E23-A0E9-A2E2E5F73D2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448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youtu.be/fxY6QwVMzkI?si=Solx-ieWETbljp-_" TargetMode="External"/><Relationship Id="rId7" Type="http://schemas.openxmlformats.org/officeDocument/2006/relationships/image" Target="../media/image18.jpeg"/><Relationship Id="rId2" Type="http://schemas.openxmlformats.org/officeDocument/2006/relationships/hyperlink" Target="https://youtu.be/2pc0mstgyle?si=czuxn_tuddvdftt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rzyzowki.edu.pl/generator.php" TargetMode="External"/><Relationship Id="rId2" Type="http://schemas.openxmlformats.org/officeDocument/2006/relationships/hyperlink" Target="https://wordwall.net/pl/resource/2321515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4E61F8-D9E3-0350-EBBB-88A464DED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584" y="937494"/>
            <a:ext cx="10241280" cy="1371599"/>
          </a:xfrm>
        </p:spPr>
        <p:txBody>
          <a:bodyPr>
            <a:normAutofit/>
          </a:bodyPr>
          <a:lstStyle/>
          <a:p>
            <a:r>
              <a:rPr lang="pl-PL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Sposób na lekturę</a:t>
            </a:r>
          </a:p>
        </p:txBody>
      </p:sp>
      <p:pic>
        <p:nvPicPr>
          <p:cNvPr id="1026" name="Picture 2" descr="Książki, Natura, Chłopcy, Las, Park">
            <a:extLst>
              <a:ext uri="{FF2B5EF4-FFF2-40B4-BE49-F238E27FC236}">
                <a16:creationId xmlns:a16="http://schemas.microsoft.com/office/drawing/2014/main" id="{40CCCC35-03F5-7812-4BF7-B4F6745EE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961" y="2706158"/>
            <a:ext cx="4182039" cy="2790204"/>
          </a:xfrm>
          <a:prstGeom prst="flowChartMagneticTape">
            <a:avLst/>
          </a:prstGeom>
          <a:noFill/>
          <a:effectLst>
            <a:softEdge rad="317500"/>
          </a:effectLst>
          <a:scene3d>
            <a:camera prst="orthographicFront"/>
            <a:lightRig rig="chilly" dir="t"/>
          </a:scene3d>
          <a:sp3d extrusionH="38100" prstMaterial="plastic">
            <a:bevelT w="38100"/>
            <a:bevelB w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8459220E-3D54-9DAC-D888-7C2EDD521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1746504"/>
            <a:ext cx="8689976" cy="713232"/>
          </a:xfrm>
        </p:spPr>
        <p:txBody>
          <a:bodyPr>
            <a:noAutofit/>
          </a:bodyPr>
          <a:lstStyle/>
          <a:p>
            <a:endParaRPr lang="pl-PL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Pomysły zebrane </a:t>
            </a:r>
          </a:p>
          <a:p>
            <a:r>
              <a:rPr lang="pl-PL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to, jak oswoić lekturę.</a:t>
            </a:r>
          </a:p>
        </p:txBody>
      </p:sp>
      <p:pic>
        <p:nvPicPr>
          <p:cNvPr id="1028" name="Picture 4" descr="Chłopiec, Dziewczynka">
            <a:extLst>
              <a:ext uri="{FF2B5EF4-FFF2-40B4-BE49-F238E27FC236}">
                <a16:creationId xmlns:a16="http://schemas.microsoft.com/office/drawing/2014/main" id="{CD8B1E2E-97DE-6BE8-5F3B-ED4803FCB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28" y="3904844"/>
            <a:ext cx="3743571" cy="2643897"/>
          </a:xfrm>
          <a:prstGeom prst="flowChartMagneticTape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2FECCF4-11FB-6130-88F4-161B0BB67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" y="5805791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412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E57908-D59F-5A32-401B-5CE1A052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Cele edukacji polonistycznej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31E11E40-BEE1-D1F8-3495-055D7F9F5939}"/>
              </a:ext>
            </a:extLst>
          </p:cNvPr>
          <p:cNvCxnSpPr>
            <a:cxnSpLocks/>
          </p:cNvCxnSpPr>
          <p:nvPr/>
        </p:nvCxnSpPr>
        <p:spPr>
          <a:xfrm flipH="1">
            <a:off x="1728217" y="2132398"/>
            <a:ext cx="1883663" cy="194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CDDC3BF0-F90E-B8D7-4927-AC6336ED2476}"/>
              </a:ext>
            </a:extLst>
          </p:cNvPr>
          <p:cNvCxnSpPr>
            <a:cxnSpLocks/>
          </p:cNvCxnSpPr>
          <p:nvPr/>
        </p:nvCxnSpPr>
        <p:spPr>
          <a:xfrm>
            <a:off x="5390557" y="2357891"/>
            <a:ext cx="50123" cy="2076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5697741-A99C-86F0-8D37-BD52CC7A71C2}"/>
              </a:ext>
            </a:extLst>
          </p:cNvPr>
          <p:cNvCxnSpPr>
            <a:cxnSpLocks/>
          </p:cNvCxnSpPr>
          <p:nvPr/>
        </p:nvCxnSpPr>
        <p:spPr>
          <a:xfrm>
            <a:off x="8342662" y="1820579"/>
            <a:ext cx="2282666" cy="859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367E055-E1B1-917E-53AC-91007EB9CD8D}"/>
              </a:ext>
            </a:extLst>
          </p:cNvPr>
          <p:cNvSpPr txBox="1"/>
          <p:nvPr/>
        </p:nvSpPr>
        <p:spPr>
          <a:xfrm>
            <a:off x="155448" y="4434840"/>
            <a:ext cx="3489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FASCYNACJA CZYTANIEM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6BE11848-4EC6-7398-CFF4-06F0FF0AD335}"/>
              </a:ext>
            </a:extLst>
          </p:cNvPr>
          <p:cNvSpPr txBox="1"/>
          <p:nvPr/>
        </p:nvSpPr>
        <p:spPr>
          <a:xfrm>
            <a:off x="4029262" y="4753035"/>
            <a:ext cx="2382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WAŻNE PYTANIA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D7AEBA7-F8BC-D97B-75A2-AA80E7C80233}"/>
              </a:ext>
            </a:extLst>
          </p:cNvPr>
          <p:cNvSpPr txBox="1"/>
          <p:nvPr/>
        </p:nvSpPr>
        <p:spPr>
          <a:xfrm>
            <a:off x="6922007" y="6167938"/>
            <a:ext cx="526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ZAKORZENIENIE W KODZIE KULTUROWYM</a:t>
            </a:r>
          </a:p>
        </p:txBody>
      </p:sp>
      <p:pic>
        <p:nvPicPr>
          <p:cNvPr id="1026" name="Picture 2" descr="Student, Chłopiec, Czytanie, Książka">
            <a:extLst>
              <a:ext uri="{FF2B5EF4-FFF2-40B4-BE49-F238E27FC236}">
                <a16:creationId xmlns:a16="http://schemas.microsoft.com/office/drawing/2014/main" id="{1BE1C880-CED4-0601-2E19-047DC6105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7" y="4795028"/>
            <a:ext cx="3048000" cy="181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rcyz, Narcyzm, Mitologia Grecka">
            <a:extLst>
              <a:ext uri="{FF2B5EF4-FFF2-40B4-BE49-F238E27FC236}">
                <a16:creationId xmlns:a16="http://schemas.microsoft.com/office/drawing/2014/main" id="{6A5023C5-7E91-D369-A038-1E548130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474" y="2812732"/>
            <a:ext cx="3014470" cy="2534675"/>
          </a:xfrm>
          <a:prstGeom prst="cloudCallo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zaszka, Głowa, Człowiek, Ludzie, Osoby">
            <a:extLst>
              <a:ext uri="{FF2B5EF4-FFF2-40B4-BE49-F238E27FC236}">
                <a16:creationId xmlns:a16="http://schemas.microsoft.com/office/drawing/2014/main" id="{FC748E76-8DE3-5C03-3C90-FFB999CFF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63" y="3219891"/>
            <a:ext cx="1712547" cy="284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840276F-E029-A4AF-CBBC-967F5A2CA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2" y="214825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497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4A8CC4-E4B7-A08B-9AE2-35FCCEBA0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17675"/>
          </a:xfrm>
        </p:spPr>
        <p:txBody>
          <a:bodyPr>
            <a:normAutofit/>
          </a:bodyPr>
          <a:lstStyle/>
          <a:p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Etapy pracy  z lekturą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7D5C9D-990B-99C6-992F-1399E39C6E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824" y="1638262"/>
            <a:ext cx="10363826" cy="4990553"/>
          </a:xfrm>
        </p:spPr>
        <p:txBody>
          <a:bodyPr/>
          <a:lstStyle/>
          <a:p>
            <a:pPr marL="0" indent="0">
              <a:buNone/>
            </a:pP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Pierwszy etap </a:t>
            </a: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swobodna rozmowa na temat przeczytanej lektury.</a:t>
            </a:r>
          </a:p>
          <a:p>
            <a:pPr marL="0" indent="0">
              <a:buNone/>
            </a:pP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Drugi etap </a:t>
            </a: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analiza lektury: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ustalenie faktów, ich kolejności i powiązanie w logiczną całość,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omówienie postaci,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praca z obrazem.</a:t>
            </a:r>
          </a:p>
          <a:p>
            <a:pPr marL="0" indent="0">
              <a:buNone/>
            </a:pP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Trzeci etap </a:t>
            </a: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interpretacja: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omówienie zagadnień zawartych w utworze,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wskazanie myśli przewodniej utworu,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omówienie tła historycznego lub geograficznego,</a:t>
            </a:r>
          </a:p>
          <a:p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ocena wartości lektury.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2050" name="Picture 2" descr="Dziewczyny, Kobiety, Damski, Kobieta">
            <a:extLst>
              <a:ext uri="{FF2B5EF4-FFF2-40B4-BE49-F238E27FC236}">
                <a16:creationId xmlns:a16="http://schemas.microsoft.com/office/drawing/2014/main" id="{DC8F445B-BB9D-F459-F5CC-2A57B238A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52700"/>
            <a:ext cx="60960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77FEEEE-AF22-AF46-3241-29310128F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50" y="55127"/>
            <a:ext cx="6581258" cy="66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121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siążki, Literatura, Strony, Tekst">
            <a:extLst>
              <a:ext uri="{FF2B5EF4-FFF2-40B4-BE49-F238E27FC236}">
                <a16:creationId xmlns:a16="http://schemas.microsoft.com/office/drawing/2014/main" id="{379F6CAF-A644-8203-856E-950279C5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04" y="286358"/>
            <a:ext cx="609600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D40F4BE-98AD-AB7F-2646-4849E647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79" y="1029308"/>
            <a:ext cx="9412850" cy="1109699"/>
          </a:xfrm>
          <a:ln>
            <a:solidFill>
              <a:srgbClr val="C00000"/>
            </a:solidFill>
          </a:ln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pl-PL" sz="6000" b="1" cap="none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Przed omówieniem</a:t>
            </a:r>
            <a:r>
              <a:rPr lang="pl-PL" sz="4800" b="1" cap="none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30ADDB-193C-1EDB-F49B-8025D1A4EA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168754" cy="3424107"/>
          </a:xfrm>
        </p:spPr>
        <p:txBody>
          <a:bodyPr>
            <a:normAutofit/>
          </a:bodyPr>
          <a:lstStyle/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pytania, które pobudzają wyobraźnię i zainteresowanie fabułą,</a:t>
            </a:r>
          </a:p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pofantazjujmy…,</a:t>
            </a:r>
          </a:p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spirale słów,</a:t>
            </a:r>
          </a:p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zestawy pytań do poszczególnych rozdziałów,</a:t>
            </a:r>
          </a:p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notatka graficzna,</a:t>
            </a:r>
          </a:p>
          <a:p>
            <a:r>
              <a:rPr lang="pl-PL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dzienniczek lektury.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1F4237-A61D-2420-0E3A-D05C76268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12" y="172316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741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AE116C-6C03-B8C2-689B-3F1C4BB88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618517"/>
            <a:ext cx="12051791" cy="1596177"/>
          </a:xfrm>
        </p:spPr>
        <p:txBody>
          <a:bodyPr/>
          <a:lstStyle/>
          <a:p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Sprawdzenie znajomości </a:t>
            </a:r>
            <a:b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treści utworu/problematyki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80FCD7-E0B7-E0C9-6D71-2EFDC04A78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66850" y="2339660"/>
            <a:ext cx="9811377" cy="2528703"/>
          </a:xfrm>
        </p:spPr>
        <p:txBody>
          <a:bodyPr/>
          <a:lstStyle/>
          <a:p>
            <a:pPr marL="0" indent="0">
              <a:buNone/>
            </a:pP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Heksy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edukacyjne</a:t>
            </a:r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Alfabetyczne lotto</a:t>
            </a:r>
          </a:p>
        </p:txBody>
      </p:sp>
      <p:pic>
        <p:nvPicPr>
          <p:cNvPr id="2050" name="Picture 2" descr="Plaster Miodu, Sześciokątny Wzór, Logo">
            <a:extLst>
              <a:ext uri="{FF2B5EF4-FFF2-40B4-BE49-F238E27FC236}">
                <a16:creationId xmlns:a16="http://schemas.microsoft.com/office/drawing/2014/main" id="{01001119-E11D-039C-6BAF-8E842796C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611" y="1569713"/>
            <a:ext cx="4837731" cy="422227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B355A75-235E-A951-F6B3-1DFAA08B4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57209"/>
              </p:ext>
            </p:extLst>
          </p:nvPr>
        </p:nvGraphicFramePr>
        <p:xfrm>
          <a:off x="798956" y="4603484"/>
          <a:ext cx="4467986" cy="1460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6447">
                  <a:extLst>
                    <a:ext uri="{9D8B030D-6E8A-4147-A177-3AD203B41FA5}">
                      <a16:colId xmlns:a16="http://schemas.microsoft.com/office/drawing/2014/main" val="701580187"/>
                    </a:ext>
                  </a:extLst>
                </a:gridCol>
                <a:gridCol w="1257546">
                  <a:extLst>
                    <a:ext uri="{9D8B030D-6E8A-4147-A177-3AD203B41FA5}">
                      <a16:colId xmlns:a16="http://schemas.microsoft.com/office/drawing/2014/main" val="3391408763"/>
                    </a:ext>
                  </a:extLst>
                </a:gridCol>
                <a:gridCol w="1065215">
                  <a:extLst>
                    <a:ext uri="{9D8B030D-6E8A-4147-A177-3AD203B41FA5}">
                      <a16:colId xmlns:a16="http://schemas.microsoft.com/office/drawing/2014/main" val="2914976729"/>
                    </a:ext>
                  </a:extLst>
                </a:gridCol>
                <a:gridCol w="1168778">
                  <a:extLst>
                    <a:ext uri="{9D8B030D-6E8A-4147-A177-3AD203B41FA5}">
                      <a16:colId xmlns:a16="http://schemas.microsoft.com/office/drawing/2014/main" val="1685887229"/>
                    </a:ext>
                  </a:extLst>
                </a:gridCol>
              </a:tblGrid>
              <a:tr h="365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892378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93485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2508048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Ł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jak…</a:t>
                      </a:r>
                      <a:endParaRPr lang="pl-PL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jak…</a:t>
                      </a:r>
                      <a:endParaRPr lang="pl-PL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464741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351A4F2B-6042-F683-FBF9-B5949133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6" y="122076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196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013C50-181E-BCB7-24B7-51EC43911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Odwrócona  kartkówka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6727C4-BB8F-7A78-DBF7-372C9C1BA7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879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Podkreśl właściwą odpowiedź, a następnie ułóż pytanie.</a:t>
            </a:r>
          </a:p>
          <a:p>
            <a:pPr marL="457200" indent="-457200">
              <a:lnSpc>
                <a:spcPct val="100000"/>
              </a:lnSpc>
              <a:buAutoNum type="alphaLcParenR"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epidemia dżumy wybuchła w Oranie</a:t>
            </a:r>
          </a:p>
          <a:p>
            <a:pPr marL="457200" indent="-457200">
              <a:lnSpc>
                <a:spcPct val="100000"/>
              </a:lnSpc>
              <a:buAutoNum type="alphaLcParenR"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epidemia dżumy wybuchła w Oceanii</a:t>
            </a:r>
          </a:p>
          <a:p>
            <a:pPr marL="457200" indent="-457200">
              <a:lnSpc>
                <a:spcPct val="100000"/>
              </a:lnSpc>
              <a:buAutoNum type="alphaLcParenR"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epidemia dżumy wybuchła w Paryżu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………………………………………………………………………………..</a:t>
            </a:r>
          </a:p>
          <a:p>
            <a:pPr marL="0" indent="0">
              <a:lnSpc>
                <a:spcPct val="100000"/>
              </a:lnSpc>
              <a:buNone/>
            </a:pPr>
            <a:endParaRPr lang="pl-PL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Uważał, że dżuma jest karą za grzechy.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63E9D0B-507F-2095-6A6E-04ED3D859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64" y="170843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142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83B5F2-13B0-FD61-2C65-D4CE5867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Rozdział w obrazie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23180004-4F6B-B3D4-E88A-DDA90A96567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2889774"/>
              </p:ext>
            </p:extLst>
          </p:nvPr>
        </p:nvGraphicFramePr>
        <p:xfrm>
          <a:off x="914400" y="2366963"/>
          <a:ext cx="9238488" cy="3754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2357">
                  <a:extLst>
                    <a:ext uri="{9D8B030D-6E8A-4147-A177-3AD203B41FA5}">
                      <a16:colId xmlns:a16="http://schemas.microsoft.com/office/drawing/2014/main" val="4073660377"/>
                    </a:ext>
                  </a:extLst>
                </a:gridCol>
                <a:gridCol w="2592211">
                  <a:extLst>
                    <a:ext uri="{9D8B030D-6E8A-4147-A177-3AD203B41FA5}">
                      <a16:colId xmlns:a16="http://schemas.microsoft.com/office/drawing/2014/main" val="1246922625"/>
                    </a:ext>
                  </a:extLst>
                </a:gridCol>
                <a:gridCol w="4583920">
                  <a:extLst>
                    <a:ext uri="{9D8B030D-6E8A-4147-A177-3AD203B41FA5}">
                      <a16:colId xmlns:a16="http://schemas.microsoft.com/office/drawing/2014/main" val="98372582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 widzę?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Związek z utworem.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5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  <a:p>
                      <a:pPr algn="ctr"/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65725"/>
                  </a:ext>
                </a:extLst>
              </a:tr>
            </a:tbl>
          </a:graphicData>
        </a:graphic>
      </p:graphicFrame>
      <p:pic>
        <p:nvPicPr>
          <p:cNvPr id="1031" name="Picture 7" descr="Paryż, Flaga, Kolor Wody, Paryż, Paryż">
            <a:extLst>
              <a:ext uri="{FF2B5EF4-FFF2-40B4-BE49-F238E27FC236}">
                <a16:creationId xmlns:a16="http://schemas.microsoft.com/office/drawing/2014/main" id="{6ED5D737-94D0-1C99-B9B6-7735D87E4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464" y="2939488"/>
            <a:ext cx="976894" cy="115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77790B43-73E6-2E96-ECEF-514A01B99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952560"/>
              </p:ext>
            </p:extLst>
          </p:nvPr>
        </p:nvGraphicFramePr>
        <p:xfrm>
          <a:off x="923544" y="4389119"/>
          <a:ext cx="9238488" cy="1731963"/>
        </p:xfrm>
        <a:graphic>
          <a:graphicData uri="http://schemas.openxmlformats.org/drawingml/2006/table">
            <a:tbl>
              <a:tblPr/>
              <a:tblGrid>
                <a:gridCol w="9238488">
                  <a:extLst>
                    <a:ext uri="{9D8B030D-6E8A-4147-A177-3AD203B41FA5}">
                      <a16:colId xmlns:a16="http://schemas.microsoft.com/office/drawing/2014/main" val="3930103304"/>
                    </a:ext>
                  </a:extLst>
                </a:gridCol>
              </a:tblGrid>
              <a:tr h="173196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294739"/>
                  </a:ext>
                </a:extLst>
              </a:tr>
            </a:tbl>
          </a:graphicData>
        </a:graphic>
      </p:graphicFrame>
      <p:pic>
        <p:nvPicPr>
          <p:cNvPr id="1033" name="Picture 9" descr="Szczur, Mysz, Gryzoń, Robactwo, Kreatura">
            <a:extLst>
              <a:ext uri="{FF2B5EF4-FFF2-40B4-BE49-F238E27FC236}">
                <a16:creationId xmlns:a16="http://schemas.microsoft.com/office/drawing/2014/main" id="{81F34C0A-2852-052E-D8D9-79FE8FB19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60" y="4557302"/>
            <a:ext cx="986038" cy="144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574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67AE0C-2E9E-335D-1276-C82EBCFB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39" y="646925"/>
            <a:ext cx="5185273" cy="621791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Inne teksty kultury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7CDE34-3D4A-CD8C-D3BA-1567BC9FB9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14400"/>
            <a:ext cx="10364452" cy="5879592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pl-PL" sz="3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https://youtu.be/2pc0mstgyle?si=czuxn_tuddvdftty</a:t>
            </a: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dirty="0"/>
            </a:br>
            <a:r>
              <a:rPr lang="pl-PL" cap="non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https://youtu.be/fxY6QwVMzkI </a:t>
            </a:r>
          </a:p>
          <a:p>
            <a:pPr marL="0" indent="0">
              <a:buNone/>
            </a:pPr>
            <a:r>
              <a:rPr lang="pl-PL" cap="non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https://youtu.be/8Co2E8LHXU0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6FB0194C-943D-02A3-2299-EC06557C34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54" name="Picture 6" descr="Trudno powiedzieć">
            <a:extLst>
              <a:ext uri="{FF2B5EF4-FFF2-40B4-BE49-F238E27FC236}">
                <a16:creationId xmlns:a16="http://schemas.microsoft.com/office/drawing/2014/main" id="{EF9D77C4-0789-C211-6529-9EF502C27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54418"/>
            <a:ext cx="2457853" cy="23050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acek Kaczmarski">
            <a:extLst>
              <a:ext uri="{FF2B5EF4-FFF2-40B4-BE49-F238E27FC236}">
                <a16:creationId xmlns:a16="http://schemas.microsoft.com/office/drawing/2014/main" id="{2BA6ED20-7591-CEB3-4495-B5F8ED367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440" y="3944870"/>
            <a:ext cx="1847805" cy="271119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Jan Matejko, Stańczyk, sztuka polska, malarstwo polskie, Niezła Sztuka">
            <a:extLst>
              <a:ext uri="{FF2B5EF4-FFF2-40B4-BE49-F238E27FC236}">
                <a16:creationId xmlns:a16="http://schemas.microsoft.com/office/drawing/2014/main" id="{DCE49BFD-F4C1-2E90-28C6-40A8B3B66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b="6128"/>
          <a:stretch/>
        </p:blipFill>
        <p:spPr bwMode="auto">
          <a:xfrm>
            <a:off x="8890820" y="1208532"/>
            <a:ext cx="2665200" cy="237286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hochoły (Planty nocą), 1898–1899, Muzeum Narodowe w Warszawie">
            <a:extLst>
              <a:ext uri="{FF2B5EF4-FFF2-40B4-BE49-F238E27FC236}">
                <a16:creationId xmlns:a16="http://schemas.microsoft.com/office/drawing/2014/main" id="{6BFDE10C-83AA-A86C-90E8-D6331C4F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563" y="4281293"/>
            <a:ext cx="3143250" cy="20383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752AA3CB-9C65-ADED-0E1E-7A05C7239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8" y="5861302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79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D9BD22-3862-D4FF-BDAA-369E39825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Krzyżówka/odwrócona krzyżówka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BB2F7E-642C-1CA6-3685-14C28FD6F4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953370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https://wordwall.net/pl/resource/23215159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Generator krzyżówek</a:t>
            </a:r>
            <a:r>
              <a:rPr lang="pl-PL" dirty="0"/>
              <a:t>   </a:t>
            </a:r>
          </a:p>
        </p:txBody>
      </p:sp>
      <p:pic>
        <p:nvPicPr>
          <p:cNvPr id="3076" name="Picture 4" descr="Krzyżówka, Puzzle, Gra, Myślący, Zagadka">
            <a:extLst>
              <a:ext uri="{FF2B5EF4-FFF2-40B4-BE49-F238E27FC236}">
                <a16:creationId xmlns:a16="http://schemas.microsoft.com/office/drawing/2014/main" id="{8CA34FCC-11A6-3C97-D6DA-A8CE152E5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752" y="2214694"/>
            <a:ext cx="3895344" cy="3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A5E5CA6D-4975-160C-C81C-28895F499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9" y="170843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481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>
            <a:extLst>
              <a:ext uri="{FF2B5EF4-FFF2-40B4-BE49-F238E27FC236}">
                <a16:creationId xmlns:a16="http://schemas.microsoft.com/office/drawing/2014/main" id="{1FE78E68-66FF-06D1-637A-D54AD0D44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74" y="992712"/>
            <a:ext cx="1592863" cy="182041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05F0C1E-19F5-42DD-1E84-24ECB6BB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860" y="1108152"/>
            <a:ext cx="6282553" cy="748388"/>
          </a:xfrm>
        </p:spPr>
        <p:txBody>
          <a:bodyPr>
            <a:normAutofit/>
          </a:bodyPr>
          <a:lstStyle/>
          <a:p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Bohater literacki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F8F14C-0EED-C127-BA81-5F8BCAE9D81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Pytania do bohatera</a:t>
            </a: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Kto ma…?</a:t>
            </a: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Bądź jak… .</a:t>
            </a: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Komiks</a:t>
            </a:r>
          </a:p>
          <a:p>
            <a:pPr marL="0" indent="0">
              <a:buNone/>
            </a:pPr>
            <a:r>
              <a:rPr lang="pl-PL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Lapbook</a:t>
            </a:r>
            <a:endParaRPr lang="pl-PL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Narysuj bohatera</a:t>
            </a: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 QR/puzzle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Ilustracja">
            <a:extLst>
              <a:ext uri="{FF2B5EF4-FFF2-40B4-BE49-F238E27FC236}">
                <a16:creationId xmlns:a16="http://schemas.microsoft.com/office/drawing/2014/main" id="{302800A2-510D-1A4D-3DD5-1F22EBDC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81" y="2754092"/>
            <a:ext cx="3298784" cy="2216783"/>
          </a:xfrm>
          <a:prstGeom prst="flowChartDecision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BB36A4F0-3105-3427-7A47-40D462882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908" y="1108152"/>
            <a:ext cx="2381250" cy="3409950"/>
          </a:xfrm>
          <a:prstGeom prst="lightningBol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Nowa Izabela Łęcka wybrana. Gwiazda hitu Netflixa w obsadzie „Lalki”">
            <a:extLst>
              <a:ext uri="{FF2B5EF4-FFF2-40B4-BE49-F238E27FC236}">
                <a16:creationId xmlns:a16="http://schemas.microsoft.com/office/drawing/2014/main" id="{50D988E0-1CE5-1EFF-2041-DBFACD8EA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681" y="4404013"/>
            <a:ext cx="3810000" cy="2171700"/>
          </a:xfrm>
          <a:prstGeom prst="hear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lustracja">
            <a:extLst>
              <a:ext uri="{FF2B5EF4-FFF2-40B4-BE49-F238E27FC236}">
                <a16:creationId xmlns:a16="http://schemas.microsoft.com/office/drawing/2014/main" id="{A24D3382-54A3-C240-648C-5B41A357E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866" y="1712214"/>
            <a:ext cx="2381250" cy="1781175"/>
          </a:xfrm>
          <a:prstGeom prst="cloudCallou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6" descr="Pan Tadeusz - Slide 3">
            <a:extLst>
              <a:ext uri="{FF2B5EF4-FFF2-40B4-BE49-F238E27FC236}">
                <a16:creationId xmlns:a16="http://schemas.microsoft.com/office/drawing/2014/main" id="{548E4C38-A684-D7B9-A688-2851DBA629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18" descr="Pan Tadeusz - Slide 3">
            <a:extLst>
              <a:ext uri="{FF2B5EF4-FFF2-40B4-BE49-F238E27FC236}">
                <a16:creationId xmlns:a16="http://schemas.microsoft.com/office/drawing/2014/main" id="{19B7B306-C26D-F5D1-191C-E3446CBE4B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20" descr="Pan Tadeusz">
            <a:extLst>
              <a:ext uri="{FF2B5EF4-FFF2-40B4-BE49-F238E27FC236}">
                <a16:creationId xmlns:a16="http://schemas.microsoft.com/office/drawing/2014/main" id="{A0FD5117-EFBC-DE23-CB15-21EDD028B4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18" name="Picture 22" descr="Ilustracja przedstawia pocztówkę. Prezentuje ona dwóch mężczyzn znajdujących się w niewielkim pomieszczeniu. Klęcząc obok łóżka, obejmują się. Jeden z nich jest mnichem. Jego habit jest przewiązany sznurem. Kaptur opada na plecy. Jest odwrócony do nas plecami. Głowę ukrywa w ramionach drugiego mężczyzny. Jest to dojrzały człowiek. Ma gęste, siwe i krótkie włosy oraz sumiaste wąsy. Jest ubrany w kontusz. Na łóżku leżą dwie puchowe poduszki. Nad nimi wisi obraz przedstawiający Matkę Bożą. Jest ozdobiony dwiema wiązankami polnych kwiatów. Na drugiej ścianie wisi dywan, na którym zawieszono strzelbę.">
            <a:extLst>
              <a:ext uri="{FF2B5EF4-FFF2-40B4-BE49-F238E27FC236}">
                <a16:creationId xmlns:a16="http://schemas.microsoft.com/office/drawing/2014/main" id="{2D8DFAAE-BE08-903C-8CF7-D453D253F2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4881" r="5113" b="19653"/>
          <a:stretch/>
        </p:blipFill>
        <p:spPr bwMode="auto">
          <a:xfrm>
            <a:off x="6553200" y="3634537"/>
            <a:ext cx="2126447" cy="2850743"/>
          </a:xfrm>
          <a:prstGeom prst="plus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19E7205C-8E69-DDE0-74B2-B33C77FC2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8634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7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4840CB19-4FD6-DBBD-CDB4-9A8BAAB88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290" y="4795646"/>
            <a:ext cx="2327266" cy="19911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957470B-D323-636D-460B-209004A7C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971" y="3839183"/>
            <a:ext cx="1793558" cy="24003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39D6412-D1E1-5A09-1FC1-C64545B7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618517"/>
            <a:ext cx="11713463" cy="1596177"/>
          </a:xfrm>
        </p:spPr>
        <p:txBody>
          <a:bodyPr>
            <a:normAutofit fontScale="90000"/>
          </a:bodyPr>
          <a:lstStyle/>
          <a:p>
            <a:r>
              <a:rPr lang="pl-PL" dirty="0"/>
              <a:t>  </a:t>
            </a:r>
            <a:r>
              <a:rPr lang="pl-PL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słów o ...  </a:t>
            </a:r>
            <a:br>
              <a:rPr lang="pl-PL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Lekturze/bohaterze/autorze/gatunku literackim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31E597-AA0B-0C38-53B8-47AAFC086E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912" y="2367092"/>
            <a:ext cx="10838688" cy="3424107"/>
          </a:xfrm>
        </p:spPr>
        <p:txBody>
          <a:bodyPr/>
          <a:lstStyle/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Należy przygotować karty z literami, z których będzie można ułożyć słowa kojarzące się na przykład z teatrem greckim czy romantycznym. Każda litera ma przyporządkowaną wartość punktową. Im więcej razy gracz/uczeń użyje danej litery tym więcej zdobywa punktów. Potrzebne będą także karty dla graczy można grać indywidualnie lub zespołowo.</a:t>
            </a:r>
          </a:p>
          <a:p>
            <a:pPr marL="0" indent="0">
              <a:buNone/>
            </a:pPr>
            <a:r>
              <a:rPr lang="pl-PL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E38638C-AC68-4B53-192E-4038F996A5FE}"/>
              </a:ext>
            </a:extLst>
          </p:cNvPr>
          <p:cNvSpPr txBox="1"/>
          <p:nvPr/>
        </p:nvSpPr>
        <p:spPr>
          <a:xfrm>
            <a:off x="3111245" y="3709813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7AAADCA-82CC-B0D4-6143-F7E5B09B2E17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3D106B8-436D-5D93-7162-556F42D62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" y="5643866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37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Makbet - William Szekspir">
            <a:extLst>
              <a:ext uri="{FF2B5EF4-FFF2-40B4-BE49-F238E27FC236}">
                <a16:creationId xmlns:a16="http://schemas.microsoft.com/office/drawing/2014/main" id="{4A6EC5BB-025A-768D-1BCB-604A2CB0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119" y="2376617"/>
            <a:ext cx="1524000" cy="225742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Opowieść wigilijna - Karol Dickens">
            <a:extLst>
              <a:ext uri="{FF2B5EF4-FFF2-40B4-BE49-F238E27FC236}">
                <a16:creationId xmlns:a16="http://schemas.microsoft.com/office/drawing/2014/main" id="{135EE165-FB7E-0D2E-F85B-CBDA16115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902" y="4500692"/>
            <a:ext cx="1524000" cy="21717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AE9C3E6-CD4C-2962-A98D-B408156A1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065" y="530531"/>
            <a:ext cx="5568628" cy="308252"/>
          </a:xfrm>
        </p:spPr>
        <p:txBody>
          <a:bodyPr>
            <a:normAutofit fontScale="90000"/>
          </a:bodyPr>
          <a:lstStyle/>
          <a:p>
            <a:r>
              <a:rPr lang="pl-PL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Okładka lektury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5D057D-D7CD-2032-14BE-3388D239D1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 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6E41FB7-4C0A-2D0D-12A3-7E0468464AF1}"/>
              </a:ext>
            </a:extLst>
          </p:cNvPr>
          <p:cNvSpPr txBox="1"/>
          <p:nvPr/>
        </p:nvSpPr>
        <p:spPr>
          <a:xfrm>
            <a:off x="-939546" y="3893558"/>
            <a:ext cx="5639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</a:p>
        </p:txBody>
      </p:sp>
      <p:pic>
        <p:nvPicPr>
          <p:cNvPr id="2054" name="Picture 6" descr="Akademia Pana Kleksa - Jan Brzechwa">
            <a:extLst>
              <a:ext uri="{FF2B5EF4-FFF2-40B4-BE49-F238E27FC236}">
                <a16:creationId xmlns:a16="http://schemas.microsoft.com/office/drawing/2014/main" id="{37D04813-E9E8-4512-8BE7-EC44E3F4E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19" y="3817382"/>
            <a:ext cx="1524000" cy="22098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lka - Bolesław Prus">
            <a:extLst>
              <a:ext uri="{FF2B5EF4-FFF2-40B4-BE49-F238E27FC236}">
                <a16:creationId xmlns:a16="http://schemas.microsoft.com/office/drawing/2014/main" id="{1E1FEB8C-50C1-498B-76C5-25EA9D2B7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287" y="3311360"/>
            <a:ext cx="1410243" cy="2171700"/>
          </a:xfrm>
          <a:prstGeom prst="flowChartPunchedCard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ły Książę - Antoine de Saint-Exupéry">
            <a:extLst>
              <a:ext uri="{FF2B5EF4-FFF2-40B4-BE49-F238E27FC236}">
                <a16:creationId xmlns:a16="http://schemas.microsoft.com/office/drawing/2014/main" id="{4B90CF1F-0762-B52B-6B71-8BA794D15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788" y="2636282"/>
            <a:ext cx="1524000" cy="2286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hłopi - Władysław Stanisław Reymont">
            <a:extLst>
              <a:ext uri="{FF2B5EF4-FFF2-40B4-BE49-F238E27FC236}">
                <a16:creationId xmlns:a16="http://schemas.microsoft.com/office/drawing/2014/main" id="{0CA3CE57-C1C1-F898-305B-B94497140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416" y="1649672"/>
            <a:ext cx="1524000" cy="21526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Skąpiec - Molier">
            <a:extLst>
              <a:ext uri="{FF2B5EF4-FFF2-40B4-BE49-F238E27FC236}">
                <a16:creationId xmlns:a16="http://schemas.microsoft.com/office/drawing/2014/main" id="{9F2CCD1B-69CE-052A-9477-5221739D1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476" y="4368175"/>
            <a:ext cx="1524000" cy="22669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nia z Zielonego Wzgórza - Lucy Maud Montgomery">
            <a:extLst>
              <a:ext uri="{FF2B5EF4-FFF2-40B4-BE49-F238E27FC236}">
                <a16:creationId xmlns:a16="http://schemas.microsoft.com/office/drawing/2014/main" id="{7FA8A077-9A9D-C615-CD26-FF4A1560F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54" y="1361392"/>
            <a:ext cx="1524000" cy="21336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Balladyna - Juliusz Słowacki">
            <a:extLst>
              <a:ext uri="{FF2B5EF4-FFF2-40B4-BE49-F238E27FC236}">
                <a16:creationId xmlns:a16="http://schemas.microsoft.com/office/drawing/2014/main" id="{EC251DAA-CDD2-D6B6-2EF9-F1FE3730A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085" y="1026169"/>
            <a:ext cx="1524000" cy="22669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brodnia i kara - Fiodor Dostojewski">
            <a:extLst>
              <a:ext uri="{FF2B5EF4-FFF2-40B4-BE49-F238E27FC236}">
                <a16:creationId xmlns:a16="http://schemas.microsoft.com/office/drawing/2014/main" id="{E1A1E390-ED1E-0ADC-C72C-22B1FDDD1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450" y="2961980"/>
            <a:ext cx="1410243" cy="21621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E60CE556-A91F-5291-5166-5E6C46449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503" y="6217029"/>
            <a:ext cx="4483575" cy="4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54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o Pracy, Biznes, Pospiesz Się, Facet">
            <a:extLst>
              <a:ext uri="{FF2B5EF4-FFF2-40B4-BE49-F238E27FC236}">
                <a16:creationId xmlns:a16="http://schemas.microsoft.com/office/drawing/2014/main" id="{10F0935C-7650-1C41-57AF-85439198F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1281112"/>
            <a:ext cx="60960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F0D706-130C-61C2-8D49-9C3D2494762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Dziękuję za uwagę</a:t>
            </a:r>
          </a:p>
        </p:txBody>
      </p:sp>
      <p:pic>
        <p:nvPicPr>
          <p:cNvPr id="3076" name="Picture 4" descr="Emotikon, Buźkę, Fale, Falowanie, Cześć">
            <a:extLst>
              <a:ext uri="{FF2B5EF4-FFF2-40B4-BE49-F238E27FC236}">
                <a16:creationId xmlns:a16="http://schemas.microsoft.com/office/drawing/2014/main" id="{1AC09A46-17A9-639B-7DFE-4CC93B310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315" y="381000"/>
            <a:ext cx="1955059" cy="198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B62C4452-5823-F242-92CE-6E96144CA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" y="5855589"/>
            <a:ext cx="7315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453022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178</TotalTime>
  <Words>373</Words>
  <Application>Microsoft Office PowerPoint</Application>
  <PresentationFormat>Panoramiczny</PresentationFormat>
  <Paragraphs>98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Kropla</vt:lpstr>
      <vt:lpstr>Sposób na lekturę</vt:lpstr>
      <vt:lpstr>Cele edukacji polonistycznej</vt:lpstr>
      <vt:lpstr>Etapy pracy  z lekturą</vt:lpstr>
      <vt:lpstr>Przed omówieniem:</vt:lpstr>
      <vt:lpstr>Sprawdzenie znajomości  treści utworu/problematyki</vt:lpstr>
      <vt:lpstr>Odwrócona  kartkówka</vt:lpstr>
      <vt:lpstr>Rozdział w obrazie</vt:lpstr>
      <vt:lpstr>Inne teksty kultury</vt:lpstr>
      <vt:lpstr>Krzyżówka/odwrócona krzyżówka</vt:lpstr>
      <vt:lpstr>Bohater literacki</vt:lpstr>
      <vt:lpstr>  7 słów o ...   Lekturze/bohaterze/autorze/gatunku literackim</vt:lpstr>
      <vt:lpstr> Okładka lektury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Joanna Klikczyńska</dc:creator>
  <cp:lastModifiedBy>Joanna Klikczyńska</cp:lastModifiedBy>
  <cp:revision>6</cp:revision>
  <dcterms:created xsi:type="dcterms:W3CDTF">2025-04-19T07:39:24Z</dcterms:created>
  <dcterms:modified xsi:type="dcterms:W3CDTF">2025-04-22T08:56:04Z</dcterms:modified>
</cp:coreProperties>
</file>