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7" r:id="rId4"/>
    <p:sldId id="349" r:id="rId5"/>
    <p:sldId id="259" r:id="rId6"/>
    <p:sldId id="341" r:id="rId7"/>
    <p:sldId id="269" r:id="rId8"/>
    <p:sldId id="270" r:id="rId9"/>
    <p:sldId id="272" r:id="rId10"/>
    <p:sldId id="271" r:id="rId11"/>
    <p:sldId id="273" r:id="rId12"/>
    <p:sldId id="278" r:id="rId13"/>
    <p:sldId id="279" r:id="rId14"/>
    <p:sldId id="280" r:id="rId15"/>
    <p:sldId id="281" r:id="rId16"/>
    <p:sldId id="275" r:id="rId17"/>
    <p:sldId id="276" r:id="rId18"/>
    <p:sldId id="277" r:id="rId19"/>
    <p:sldId id="274" r:id="rId20"/>
    <p:sldId id="283" r:id="rId21"/>
    <p:sldId id="284" r:id="rId22"/>
    <p:sldId id="342" r:id="rId23"/>
    <p:sldId id="343" r:id="rId24"/>
    <p:sldId id="344" r:id="rId25"/>
    <p:sldId id="345" r:id="rId26"/>
    <p:sldId id="302" r:id="rId27"/>
    <p:sldId id="303" r:id="rId28"/>
    <p:sldId id="304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265" r:id="rId39"/>
    <p:sldId id="266" r:id="rId40"/>
    <p:sldId id="267" r:id="rId41"/>
    <p:sldId id="263" r:id="rId42"/>
    <p:sldId id="264" r:id="rId43"/>
    <p:sldId id="262" r:id="rId44"/>
    <p:sldId id="296" r:id="rId45"/>
    <p:sldId id="297" r:id="rId46"/>
    <p:sldId id="305" r:id="rId47"/>
    <p:sldId id="337" r:id="rId48"/>
    <p:sldId id="346" r:id="rId49"/>
    <p:sldId id="336" r:id="rId50"/>
    <p:sldId id="338" r:id="rId51"/>
    <p:sldId id="339" r:id="rId52"/>
    <p:sldId id="325" r:id="rId53"/>
    <p:sldId id="326" r:id="rId54"/>
    <p:sldId id="327" r:id="rId55"/>
    <p:sldId id="328" r:id="rId56"/>
    <p:sldId id="329" r:id="rId57"/>
    <p:sldId id="330" r:id="rId58"/>
    <p:sldId id="324" r:id="rId59"/>
    <p:sldId id="323" r:id="rId60"/>
    <p:sldId id="261" r:id="rId61"/>
    <p:sldId id="331" r:id="rId62"/>
    <p:sldId id="300" r:id="rId63"/>
    <p:sldId id="340" r:id="rId64"/>
    <p:sldId id="285" r:id="rId6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3F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971800"/>
            <a:ext cx="7772400" cy="103554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6864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8" name="Obraz 7" descr="Logo Markpi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43808" y="692696"/>
            <a:ext cx="3388760" cy="1152128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0" y="5661248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2627784" y="2492896"/>
            <a:ext cx="3816424" cy="0"/>
          </a:xfrm>
          <a:prstGeom prst="line">
            <a:avLst/>
          </a:prstGeom>
          <a:ln w="12700">
            <a:solidFill>
              <a:srgbClr val="083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96820"/>
            <a:ext cx="8229600" cy="3648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26" name="Łącznik prosty 25"/>
          <p:cNvCxnSpPr/>
          <p:nvPr userDrawn="1"/>
        </p:nvCxnSpPr>
        <p:spPr>
          <a:xfrm>
            <a:off x="395536" y="5649550"/>
            <a:ext cx="8280920" cy="0"/>
          </a:xfrm>
          <a:prstGeom prst="line">
            <a:avLst/>
          </a:prstGeom>
          <a:ln>
            <a:solidFill>
              <a:srgbClr val="083F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EwaL\AppData\Local\Temp\Rar$DIa0.533\FE_POWER_poziom_pl-1_rgb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7648"/>
            <a:ext cx="7849282" cy="1009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83F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yl22aqF1w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kyl22aqF1w" TargetMode="Externa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ratorium.waw.pl/pl/poradnik-klienta/dla-dyrektorow-szkolpl/8426,Wprowadzanie-eksperymentow-pedagogicznych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rojekt-piktografia.pl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cenariuszelekcji.edu.pl/projekty-aktualne/szkola-podstawowa-klasy-i-iii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alaszkola.pl/scenariusze-projektow-edukacyjnych/projekty-edukacyjne-matematyczno-przyrodnicze-klasy-1-3-sp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748" y="4149080"/>
            <a:ext cx="9108504" cy="1755629"/>
          </a:xfrm>
        </p:spPr>
        <p:txBody>
          <a:bodyPr/>
          <a:lstStyle/>
          <a:p>
            <a:r>
              <a:rPr lang="pl-PL" dirty="0" smtClean="0"/>
              <a:t>Moduł V</a:t>
            </a:r>
            <a:br>
              <a:rPr lang="pl-PL" dirty="0" smtClean="0"/>
            </a:br>
            <a:r>
              <a:rPr lang="pl-PL" dirty="0" smtClean="0"/>
              <a:t>Strategie </a:t>
            </a:r>
            <a:r>
              <a:rPr lang="pl-PL" dirty="0"/>
              <a:t>nauczania/uczenia się oraz formy pracy służące rozwojowi kompetencji matematyczno-przyrodniczych na I etapie edukacyjnym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FE1A6360-8A1E-4336-8C94-EE8A7604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98" y="2132856"/>
            <a:ext cx="8229600" cy="1143000"/>
          </a:xfrm>
        </p:spPr>
        <p:txBody>
          <a:bodyPr/>
          <a:lstStyle/>
          <a:p>
            <a:r>
              <a:rPr lang="pl-PL" sz="3200" dirty="0" smtClean="0"/>
              <a:t>Badania Centrum OECD ds. Badań i Innowacji Edukacyjnych (CERI) pokazują, że ocenianie kształtujące jest jedną z najbardziej skutecznych strategii realizacji celów uczenia się przez całe życie: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D1BAAADC-9648-4713-BA7A-9EDA5634D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53" y="2727480"/>
            <a:ext cx="8229600" cy="3648405"/>
          </a:xfrm>
        </p:spPr>
        <p:txBody>
          <a:bodyPr/>
          <a:lstStyle/>
          <a:p>
            <a:pPr lvl="0"/>
            <a:r>
              <a:rPr lang="pl-PL" dirty="0" smtClean="0"/>
              <a:t>promowania wysokich wyników w nauce 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    </a:t>
            </a:r>
            <a:r>
              <a:rPr lang="pl-PL" dirty="0" smtClean="0"/>
              <a:t>– podnoszenia poziomu osiągnięć uczennic i uczniów,</a:t>
            </a:r>
            <a:endParaRPr lang="pl-PL" dirty="0"/>
          </a:p>
          <a:p>
            <a:pPr lvl="0"/>
            <a:r>
              <a:rPr lang="pl-PL" dirty="0" smtClean="0"/>
              <a:t>promowania wysokiego stopnia równości – edukacji dla wszystkich;</a:t>
            </a:r>
            <a:endParaRPr lang="pl-PL" dirty="0"/>
          </a:p>
          <a:p>
            <a:pPr lvl="0"/>
            <a:r>
              <a:rPr lang="pl-PL" dirty="0" smtClean="0"/>
              <a:t>kształtowania u uczennic i uczniów umiejętności uczenia się.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2386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25F56A85-116E-467C-87D9-56738F75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pl-PL" dirty="0" smtClean="0"/>
              <a:t>Ocenianie kształtujące wymaga: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F2FF6C6-1373-4A80-89FD-ABAF1F14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88132"/>
            <a:ext cx="8363272" cy="4464497"/>
          </a:xfrm>
        </p:spPr>
        <p:txBody>
          <a:bodyPr/>
          <a:lstStyle/>
          <a:p>
            <a:r>
              <a:rPr lang="pl-PL" dirty="0" smtClean="0"/>
              <a:t>Wspólnego (nauczyciele i uczniowie) uszczegóławiania, definiowania, redagowania, opisywania celów uczenia się – w języku zrozumiałym dla uczniów.</a:t>
            </a:r>
            <a:endParaRPr lang="pl-PL" dirty="0"/>
          </a:p>
          <a:p>
            <a:pPr lvl="0"/>
            <a:r>
              <a:rPr lang="pl-PL" dirty="0" smtClean="0"/>
              <a:t>Wspólnego określenia mierników. </a:t>
            </a:r>
            <a:r>
              <a:rPr lang="pl-PL" b="1" dirty="0" smtClean="0"/>
              <a:t>Kryteria osiągania celów </a:t>
            </a:r>
            <a:r>
              <a:rPr lang="pl-PL" dirty="0" smtClean="0"/>
              <a:t>są dla uczniów formą drogowskazów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– odpowiadają na pytania: Czy zmierzam w dobrym kierunku? W którym miejscu drogi już jestem?</a:t>
            </a:r>
            <a:endParaRPr lang="pl-PL" dirty="0"/>
          </a:p>
          <a:p>
            <a:pPr lvl="0"/>
            <a:r>
              <a:rPr lang="pl-PL" dirty="0" smtClean="0"/>
              <a:t>Odwoływania się do celów i kryteriów na różnych etapach uczniowskiego działania – wspólnego śledzenia zarówno procesu, jak i efektów uczenia się.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2781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52D09F9-205B-4742-A1FD-52E69B0A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888099"/>
          </a:xfrm>
        </p:spPr>
        <p:txBody>
          <a:bodyPr/>
          <a:lstStyle/>
          <a:p>
            <a:r>
              <a:rPr lang="pl-PL" dirty="0" smtClean="0"/>
              <a:t>Drogowskazy do OKeja!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A4181D4-160E-4E3A-8844-971CBE748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90" y="764704"/>
            <a:ext cx="8594306" cy="46805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Zasada 1. Jeśli to możliwe, podejmuj pracę metodą problemową.</a:t>
            </a:r>
          </a:p>
          <a:p>
            <a:pPr marL="0" indent="0">
              <a:buNone/>
            </a:pPr>
            <a:r>
              <a:rPr lang="pl-PL" b="1" dirty="0" smtClean="0"/>
              <a:t>Zasada 2. Określ cel w języku zrozumiałym dla uczennicy/ucznia.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Zasada 3. Określ kryteria oceniania.</a:t>
            </a:r>
            <a:r>
              <a:rPr lang="pl-PL" dirty="0" smtClean="0"/>
              <a:t> „NaCoBeZu” (z ang. </a:t>
            </a:r>
            <a:r>
              <a:rPr lang="pl-PL" b="1" i="1" dirty="0" smtClean="0"/>
              <a:t>WiLf – what I </a:t>
            </a:r>
            <a:r>
              <a:rPr lang="pl-PL" b="1" i="1" dirty="0" err="1" smtClean="0"/>
              <a:t>am</a:t>
            </a:r>
            <a:r>
              <a:rPr lang="pl-PL" b="1" i="1" dirty="0" smtClean="0"/>
              <a:t> </a:t>
            </a:r>
            <a:r>
              <a:rPr lang="pl-PL" b="1" i="1" dirty="0" err="1" smtClean="0"/>
              <a:t>looking</a:t>
            </a:r>
            <a:r>
              <a:rPr lang="pl-PL" b="1" i="1" dirty="0" smtClean="0"/>
              <a:t> for</a:t>
            </a:r>
            <a:r>
              <a:rPr lang="pl-PL" dirty="0" smtClean="0"/>
              <a:t>), czyli na co będę zwracać  uwagę  przy  ocenie  wykonanej  pracy  uczniowskiej. 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Zasada 4. Udzielaj profesjonalnej informacji zwrotnej.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Zasada 5. Stosuj ocenę koleżeńską i samoocenę.</a:t>
            </a:r>
            <a:endParaRPr lang="pl-PL" b="1" dirty="0"/>
          </a:p>
          <a:p>
            <a:pPr marL="0" indent="0">
              <a:buNone/>
            </a:pPr>
            <a:r>
              <a:rPr lang="pl-PL" b="1" dirty="0" smtClean="0"/>
              <a:t>Zasada 6. Stosuj różnorodne techniki zadawania pytań.</a:t>
            </a: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84403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63E5DAD-5684-424E-AE89-B686115B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97" y="752702"/>
            <a:ext cx="9036496" cy="888099"/>
          </a:xfrm>
        </p:spPr>
        <p:txBody>
          <a:bodyPr/>
          <a:lstStyle/>
          <a:p>
            <a:r>
              <a:rPr lang="pl-PL" dirty="0"/>
              <a:t>Ad. 4 - </a:t>
            </a:r>
            <a:r>
              <a:rPr lang="pl-PL" dirty="0" smtClean="0"/>
              <a:t>Pełna informacja zwrotna uwzględnia 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E2515D-8F7C-4D91-9374-5AB80442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48405"/>
          </a:xfrm>
        </p:spPr>
        <p:txBody>
          <a:bodyPr/>
          <a:lstStyle/>
          <a:p>
            <a:pPr lvl="0"/>
            <a:r>
              <a:rPr lang="pl-PL" dirty="0" smtClean="0"/>
              <a:t>Wyszczególnienie i docenienie dobrych elementów 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     </a:t>
            </a:r>
            <a:r>
              <a:rPr lang="pl-PL" dirty="0" smtClean="0"/>
              <a:t>w pracy uczennicy/ucznia.</a:t>
            </a:r>
            <a:endParaRPr lang="pl-PL" dirty="0"/>
          </a:p>
          <a:p>
            <a:pPr lvl="0"/>
            <a:r>
              <a:rPr lang="pl-PL" dirty="0" smtClean="0"/>
              <a:t>Odnotowanie tego, co wymaga poprawienia lub dodatkowej pracy ze strony uczennicy/ucznia.</a:t>
            </a:r>
            <a:endParaRPr lang="pl-PL" dirty="0"/>
          </a:p>
          <a:p>
            <a:pPr lvl="0"/>
            <a:r>
              <a:rPr lang="pl-PL" dirty="0" smtClean="0"/>
              <a:t>Wskazówki, w jaki sposób dziecko powinno poprawić konkretną pracę.</a:t>
            </a:r>
            <a:endParaRPr lang="pl-PL" dirty="0"/>
          </a:p>
          <a:p>
            <a:pPr lvl="0"/>
            <a:r>
              <a:rPr lang="pl-PL" dirty="0" smtClean="0"/>
              <a:t>Wskazówki, w jakim kierunku dziecko powinno pracować dalej.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4949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2E4395-AC8E-45EE-99F2-351C868A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1143000"/>
          </a:xfrm>
        </p:spPr>
        <p:txBody>
          <a:bodyPr/>
          <a:lstStyle/>
          <a:p>
            <a:r>
              <a:rPr lang="pl-PL" dirty="0"/>
              <a:t>Ad. 5 - </a:t>
            </a:r>
            <a:r>
              <a:rPr lang="pl-PL" dirty="0" smtClean="0"/>
              <a:t>Samoocena pozwala odpowiedzieć na pytania: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329DCEF-5833-4EA5-A723-C161D7F14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648405"/>
          </a:xfrm>
        </p:spPr>
        <p:txBody>
          <a:bodyPr/>
          <a:lstStyle/>
          <a:p>
            <a:r>
              <a:rPr lang="pl-PL" dirty="0" smtClean="0"/>
              <a:t>Co już umiem?</a:t>
            </a:r>
            <a:endParaRPr lang="pl-PL" dirty="0"/>
          </a:p>
          <a:p>
            <a:pPr lvl="0"/>
            <a:r>
              <a:rPr lang="pl-PL" dirty="0" smtClean="0"/>
              <a:t>Nad czym muszę popracować?</a:t>
            </a:r>
            <a:endParaRPr lang="pl-PL" dirty="0"/>
          </a:p>
          <a:p>
            <a:pPr lvl="0"/>
            <a:r>
              <a:rPr lang="pl-PL" dirty="0" smtClean="0"/>
              <a:t>Co powinienem zmienić w swoim sposobie uczenia się?</a:t>
            </a:r>
            <a:endParaRPr lang="pl-PL" dirty="0"/>
          </a:p>
          <a:p>
            <a:pPr lvl="0"/>
            <a:r>
              <a:rPr lang="pl-PL" dirty="0" smtClean="0"/>
              <a:t>Jakie powinienem przyjąć postanowienia na przyszłość?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8237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E964E2-0A79-45CD-BFC8-51A30355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84043"/>
          </a:xfrm>
        </p:spPr>
        <p:txBody>
          <a:bodyPr/>
          <a:lstStyle/>
          <a:p>
            <a:r>
              <a:rPr lang="pl-PL" dirty="0"/>
              <a:t>Ad. 6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7730FD-A113-41D3-BEB8-34F2F37CD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648405"/>
          </a:xfrm>
        </p:spPr>
        <p:txBody>
          <a:bodyPr/>
          <a:lstStyle/>
          <a:p>
            <a:r>
              <a:rPr lang="pl-PL" sz="2400" dirty="0" smtClean="0"/>
              <a:t>stosujemy często pytania otwarte (dlaczego? co? kto? jak? kiedy? po co?);</a:t>
            </a:r>
            <a:endParaRPr lang="pl-PL" sz="2400" dirty="0"/>
          </a:p>
          <a:p>
            <a:r>
              <a:rPr lang="pl-PL" sz="2400" dirty="0" smtClean="0"/>
              <a:t> przeznaczamy określony czas oczekiwania na odpowiedź uczennicy/ucznia (min. 3 s.);</a:t>
            </a:r>
            <a:endParaRPr lang="pl-PL" sz="2400" dirty="0"/>
          </a:p>
          <a:p>
            <a:pPr lvl="0"/>
            <a:r>
              <a:rPr lang="pl-PL" sz="2400" dirty="0" smtClean="0"/>
              <a:t>kierujemy pytania do wszystkich dzieci („światła”, rundka, pytanie – wszyscy piszą, głosowanie, zdania podsumowujące)</a:t>
            </a:r>
            <a:endParaRPr lang="pl-PL" sz="2400" dirty="0"/>
          </a:p>
          <a:p>
            <a:pPr lvl="0"/>
            <a:r>
              <a:rPr lang="pl-PL" sz="2400" dirty="0" smtClean="0"/>
              <a:t>zachęcamy do poszukiwania odpowiedzi w parach, grupach;</a:t>
            </a:r>
            <a:endParaRPr lang="pl-PL" sz="2400" dirty="0"/>
          </a:p>
          <a:p>
            <a:pPr lvl="0"/>
            <a:r>
              <a:rPr lang="pl-PL" sz="2400" dirty="0" smtClean="0"/>
              <a:t>nie karzemy za błędne odpowiedzi – budujemy na nich kolejne pytania do poszukiwań rozwiązania problemu.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7635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576FC46-B28B-4E12-87F4-8FBA86CD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uprawiać OK? </a:t>
            </a:r>
            <a:r>
              <a:rPr lang="pl-PL" dirty="0"/>
              <a:t>– kilka rad cz.1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680E473-6DF8-427A-AF58-9315D4EB7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3648405"/>
          </a:xfrm>
        </p:spPr>
        <p:txBody>
          <a:bodyPr/>
          <a:lstStyle/>
          <a:p>
            <a:pPr lvl="0"/>
            <a:r>
              <a:rPr lang="pl-PL" sz="2200" dirty="0" smtClean="0"/>
              <a:t>Warto przygotować </a:t>
            </a:r>
            <a:r>
              <a:rPr lang="pl-PL" sz="2200" b="1" dirty="0" smtClean="0"/>
              <a:t>glebę pod uprawę OK, </a:t>
            </a:r>
            <a:r>
              <a:rPr lang="pl-PL" sz="2200" dirty="0" smtClean="0"/>
              <a:t>czyli poznać bogatą literaturę przedmiotu, międzynarodowe przykłady zebrane przez CERI oraz rozwiązania stosowane w polskich szkołach – dużo materiałów znajduje się na stronach Centrum Edukacji Obywatelskiej. Warto skorzystać ze szkoleń, spotkań z osobami, które już to robią, a może odwiedzić jedną z takich szkół?</a:t>
            </a:r>
          </a:p>
          <a:p>
            <a:pPr lvl="0"/>
            <a:r>
              <a:rPr lang="pl-PL" sz="2200" b="1" dirty="0" smtClean="0"/>
              <a:t>Zasiewu </a:t>
            </a:r>
            <a:r>
              <a:rPr lang="pl-PL" sz="2200" dirty="0" smtClean="0"/>
              <a:t>najlepiej dokonać przy dobrej atmosferze w gronie pedagogicznym tak, aby była to wspólna decyzja nauczycielek/nauczycieli. Powinniście posiadać wiedzę zarówno o użyteczności OK, jaki i świadomość pracochłonności, trudu działań </a:t>
            </a:r>
            <a:br>
              <a:rPr lang="pl-PL" sz="2200" dirty="0" smtClean="0"/>
            </a:br>
            <a:r>
              <a:rPr lang="pl-PL" sz="2200" dirty="0" smtClean="0"/>
              <a:t>z nim związanych. Bez chęci i umiejętności wspólnego uczenia się zespołu wprowadzającego OK nie będzie to łatwe – pracujecie nad tym.</a:t>
            </a:r>
            <a:endParaRPr lang="pl-PL" sz="22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98752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7D86D6-9DF4-4BBF-8539-CCE90D0C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08" y="0"/>
            <a:ext cx="8229600" cy="620688"/>
          </a:xfrm>
        </p:spPr>
        <p:txBody>
          <a:bodyPr/>
          <a:lstStyle/>
          <a:p>
            <a:r>
              <a:rPr lang="pl-PL" dirty="0" smtClean="0"/>
              <a:t>Jak uprawiać OK? </a:t>
            </a:r>
            <a:r>
              <a:rPr lang="pl-PL" dirty="0"/>
              <a:t>– kilka rad cz. 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F9023A5-7392-4455-8D9A-48C30FA8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8892480" cy="3648405"/>
          </a:xfrm>
        </p:spPr>
        <p:txBody>
          <a:bodyPr/>
          <a:lstStyle/>
          <a:p>
            <a:pPr lvl="0"/>
            <a:r>
              <a:rPr lang="pl-PL" sz="2200" b="1" dirty="0" smtClean="0"/>
              <a:t>Pielęgnacją OK </a:t>
            </a:r>
            <a:r>
              <a:rPr lang="pl-PL" sz="2200" dirty="0" smtClean="0"/>
              <a:t>od początku winien się zająć przekonany do niego dyrektor. We wszystkich projektowych szkołach od jego zaangażowania </a:t>
            </a:r>
            <a:br>
              <a:rPr lang="pl-PL" sz="2200" dirty="0" smtClean="0"/>
            </a:br>
            <a:r>
              <a:rPr lang="pl-PL" sz="2200" dirty="0" smtClean="0"/>
              <a:t>i umiejętności zarządzania wdrożeniem zależała zarówno atmosfera, jak </a:t>
            </a:r>
            <a:br>
              <a:rPr lang="pl-PL" sz="2200" dirty="0" smtClean="0"/>
            </a:br>
            <a:r>
              <a:rPr lang="pl-PL" sz="2200" dirty="0" smtClean="0"/>
              <a:t>i efekty.</a:t>
            </a:r>
            <a:endParaRPr lang="pl-PL" sz="2200" dirty="0"/>
          </a:p>
          <a:p>
            <a:pPr lvl="0"/>
            <a:r>
              <a:rPr lang="pl-PL" sz="2200" b="1" dirty="0" smtClean="0"/>
              <a:t>nawadnianie </a:t>
            </a:r>
            <a:r>
              <a:rPr lang="pl-PL" sz="2200" dirty="0" smtClean="0"/>
              <a:t>to praca z OK w oparciu o mocne strony naszej dydaktyki. Projekt pokazał, że są to: umiejętność formułowania celów, tworzenie kryteriów wymagań. Warto wprowadzać na początku łatwiejsze dla nas elementy, uczyć się ich wzajemnie </a:t>
            </a:r>
            <a:br>
              <a:rPr lang="pl-PL" sz="2200" dirty="0" smtClean="0"/>
            </a:br>
            <a:r>
              <a:rPr lang="pl-PL" sz="2200" dirty="0" smtClean="0"/>
              <a:t>z uczennicami i uczniami.</a:t>
            </a:r>
            <a:endParaRPr lang="pl-PL" sz="2200" dirty="0"/>
          </a:p>
          <a:p>
            <a:pPr lvl="0"/>
            <a:r>
              <a:rPr lang="pl-PL" sz="2200" b="1" dirty="0" smtClean="0"/>
              <a:t>Konieczne jest użyźnianie – </a:t>
            </a:r>
            <a:r>
              <a:rPr lang="pl-PL" sz="2200" dirty="0" smtClean="0"/>
              <a:t>czyli rozwijanie umiejętności w obszarach deficytowych. Wiemy wszyscy jak trudna jest otwarta komunikacja. Szczególnie dużo czasu z  uczennicami  i  uczniami  należy poświęcić na trening udzielania i przyjmowania informacji zwrotnej. Nie zrażać się niedoskonałością oceny koleżeńskiej </a:t>
            </a:r>
            <a:br>
              <a:rPr lang="pl-PL" sz="2200" dirty="0" smtClean="0"/>
            </a:br>
            <a:r>
              <a:rPr lang="pl-PL" sz="2200" dirty="0" smtClean="0"/>
              <a:t>i samooceny.</a:t>
            </a:r>
            <a:endParaRPr lang="pl-PL" sz="22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480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9961692-EF26-475C-80D1-287CD291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72075"/>
          </a:xfrm>
        </p:spPr>
        <p:txBody>
          <a:bodyPr/>
          <a:lstStyle/>
          <a:p>
            <a:r>
              <a:rPr lang="pl-PL" smtClean="0"/>
              <a:t>Jak uprawiać OK? </a:t>
            </a:r>
            <a:r>
              <a:rPr lang="pl-PL"/>
              <a:t>– kilka rad cz.3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23B1214-BBD6-461D-9B42-8246D673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05" y="1096752"/>
            <a:ext cx="8229600" cy="3648405"/>
          </a:xfrm>
        </p:spPr>
        <p:txBody>
          <a:bodyPr/>
          <a:lstStyle/>
          <a:p>
            <a:pPr lvl="0"/>
            <a:r>
              <a:rPr lang="pl-PL" sz="2200" b="1" dirty="0" smtClean="0"/>
              <a:t>dodatkowe nasłonecznianie OK, </a:t>
            </a:r>
            <a:r>
              <a:rPr lang="pl-PL" sz="2200" dirty="0" smtClean="0"/>
              <a:t>to w szczególności ciągła troska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>o samodzielność intelektualną i refleksyjność uczennic i uczniów.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>W każdym nauczycielu pracującym z OK musi być zgoda na      elastyczne,</a:t>
            </a:r>
            <a:r>
              <a:rPr lang="pl-PL" sz="2200" dirty="0"/>
              <a:t> </a:t>
            </a:r>
            <a:r>
              <a:rPr lang="pl-PL" sz="2200" dirty="0" smtClean="0"/>
              <a:t>eksperymentalne podejście do jego stosowania OK tak, abyście wy i wasi</a:t>
            </a:r>
            <a:r>
              <a:rPr lang="pl-PL" sz="2200" dirty="0"/>
              <a:t> </a:t>
            </a:r>
            <a:r>
              <a:rPr lang="pl-PL" sz="2200" dirty="0" smtClean="0"/>
              <a:t>uczniowie mieli przestrzeń na poszukiwanie własnych rozwiązań.</a:t>
            </a:r>
            <a:endParaRPr lang="pl-PL" sz="2200" dirty="0"/>
          </a:p>
          <a:p>
            <a:r>
              <a:rPr lang="pl-PL" sz="2200" b="1" dirty="0" smtClean="0"/>
              <a:t>a potem przyjdzie czas na zbiory: </a:t>
            </a:r>
            <a:r>
              <a:rPr lang="pl-PL" sz="2200" dirty="0" smtClean="0"/>
              <a:t>poczucie bezpieczeństwa u uczennic</a:t>
            </a:r>
            <a:r>
              <a:rPr lang="pl-PL" sz="2200" dirty="0"/>
              <a:t> </a:t>
            </a:r>
            <a:r>
              <a:rPr lang="pl-PL" sz="2200" dirty="0" smtClean="0"/>
              <a:t>i uczniów, ich otwartość, odpowiedzialność za własne uczenie się, aktywność i motywację do pracy, dobrą komunikację interpersonalną,</a:t>
            </a:r>
            <a:r>
              <a:rPr lang="pl-PL" sz="2200" dirty="0"/>
              <a:t> </a:t>
            </a:r>
            <a:r>
              <a:rPr lang="pl-PL" sz="2200" dirty="0" smtClean="0"/>
              <a:t>pogłębioną wiedzę uczennic i uczniów o własnych osiągnięciach oraz</a:t>
            </a:r>
            <a:r>
              <a:rPr lang="pl-PL" sz="2200" dirty="0"/>
              <a:t> </a:t>
            </a:r>
            <a:r>
              <a:rPr lang="pl-PL" sz="2200" dirty="0" smtClean="0"/>
              <a:t>kierunkach rozwoju, umiejętność dokonywania rzetelnej samooceny i oceny koleżeńskiej.</a:t>
            </a:r>
            <a:endParaRPr lang="pl-PL" sz="22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7511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C5D7FF-B6DE-4FE7-B736-182FA67B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09" y="116632"/>
            <a:ext cx="8229600" cy="1143000"/>
          </a:xfrm>
        </p:spPr>
        <p:txBody>
          <a:bodyPr/>
          <a:lstStyle/>
          <a:p>
            <a:r>
              <a:rPr lang="pl-PL" dirty="0" smtClean="0"/>
              <a:t>W ocenianiu kształtującym jest jeszcze wiele tajemnicy.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C7C5D7A-B2CD-4B2D-A282-DB5CD137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648405"/>
          </a:xfrm>
        </p:spPr>
        <p:txBody>
          <a:bodyPr/>
          <a:lstStyle/>
          <a:p>
            <a:pPr marL="0" indent="0">
              <a:buNone/>
            </a:pPr>
            <a:r>
              <a:rPr lang="pl-P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Najpiękniejszą rzeczą, jakiej możemy doświadczyć jest oczarowanie tajemnicą. </a:t>
            </a:r>
            <a:r>
              <a:rPr lang="pl-P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Jest to uczucie, które stoi u kolebki prawdziwej sztuki </a:t>
            </a:r>
            <a:b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prawdziwej nauki. </a:t>
            </a:r>
            <a:endParaRPr lang="pl-PL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Ten, kto go nie zna i nie potrafi się dziwić, </a:t>
            </a:r>
            <a:r>
              <a:rPr lang="pl-PL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 potrafi doznawać zachwytu, jest martwy niczym zdmuchnięta świeczka.”</a:t>
            </a:r>
            <a:endParaRPr lang="pl-PL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Albert Einstein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889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r>
              <a:rPr lang="pl-PL" dirty="0" smtClean="0"/>
              <a:t>Cele </a:t>
            </a:r>
            <a:r>
              <a:rPr lang="pl-PL" sz="2800" b="0" dirty="0" smtClean="0"/>
              <a:t>(Uczestnik szkolenia):</a:t>
            </a:r>
            <a:endParaRPr lang="pl-PL" sz="2800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60715"/>
            <a:ext cx="8229600" cy="3648405"/>
          </a:xfrm>
        </p:spPr>
        <p:txBody>
          <a:bodyPr/>
          <a:lstStyle/>
          <a:p>
            <a:pPr lvl="0"/>
            <a:r>
              <a:rPr lang="pl-PL" sz="1800" dirty="0"/>
              <a:t>wskazuje przykładowe strategie i formy nauczania/uczenia się oparte na pracy zespołowej i indywidualnej, określa ich rolę w kształtowaniu kompetencji matematyczno-przyrodniczych uczniów;</a:t>
            </a:r>
          </a:p>
          <a:p>
            <a:pPr lvl="0"/>
            <a:r>
              <a:rPr lang="pl-PL" sz="1800" dirty="0"/>
              <a:t>podaje przykłady innowacji i eksperymentów pedagogicznych w zakresie matematyki i nauk przyrodniczych oraz wskazuje elementy, które mają wpływ na kształtowanie kompetencji matematyczno-przyrodniczych uczniów; określa zasady indywidualizacji nauczania w procesie rozwijania kompetencji matematyczno-przyrodniczych uczniów na I etapie edukacyjnym;</a:t>
            </a:r>
          </a:p>
          <a:p>
            <a:pPr lvl="0"/>
            <a:r>
              <a:rPr lang="pl-PL" sz="1800" dirty="0"/>
              <a:t>wskazuje sposoby wykorzystania wybranych strategii i form pracy w rozwoju kompetencji matematyczno-przyrodniczych uczniów na I etapie edukacyjnym;</a:t>
            </a:r>
          </a:p>
          <a:p>
            <a:pPr lvl="0"/>
            <a:r>
              <a:rPr lang="pl-PL" sz="1800" dirty="0"/>
              <a:t>rozpoznaje potrzeby nauczycieli w zakresie doskonalenia strategii nauczania stosowane w rozwoju kompetencji matematyczno-przyrodniczych uczniów;</a:t>
            </a:r>
          </a:p>
          <a:p>
            <a:pPr lvl="0"/>
            <a:r>
              <a:rPr lang="pl-PL" sz="1800" dirty="0"/>
              <a:t>wykorzystuje wiedzę na temat wskazanych strategii i form pracy w procesie wspomagania: diagnozy i określania kierunku zmian pracy szkoły oraz planowania działań służących rozwojowi kompetencji matematyczno-przyrodniczych uczniów.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367570CF-C709-4798-B5F7-D4D517F29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688" t="3800" r="6688" b="5201"/>
          <a:stretch/>
        </p:blipFill>
        <p:spPr>
          <a:xfrm>
            <a:off x="611560" y="1052736"/>
            <a:ext cx="7920880" cy="468052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="" xmlns:a16="http://schemas.microsoft.com/office/drawing/2014/main" id="{7122DA9F-C388-444F-B892-AB17B555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260648"/>
            <a:ext cx="8229600" cy="600067"/>
          </a:xfrm>
        </p:spPr>
        <p:txBody>
          <a:bodyPr/>
          <a:lstStyle/>
          <a:p>
            <a:r>
              <a:rPr lang="pl-PL" dirty="0"/>
              <a:t>https://ok.ceo.org.pl/</a:t>
            </a:r>
          </a:p>
        </p:txBody>
      </p:sp>
    </p:spTree>
    <p:extLst>
      <p:ext uri="{BB962C8B-B14F-4D97-AF65-F5344CB8AC3E}">
        <p14:creationId xmlns="" xmlns:p14="http://schemas.microsoft.com/office/powerpoint/2010/main" val="310392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E0BAE7-81C9-4C2E-91EE-2C6E96CA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97152"/>
            <a:ext cx="5904656" cy="1143000"/>
          </a:xfrm>
        </p:spPr>
        <p:txBody>
          <a:bodyPr/>
          <a:lstStyle/>
          <a:p>
            <a:r>
              <a:rPr lang="pl-PL" sz="2000" dirty="0">
                <a:hlinkClick r:id="rId3"/>
              </a:rPr>
              <a:t>https://www.youtube.com/watch?v=kkyl22aqF1w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3" name="Multimedia online 2">
            <a:hlinkClick r:id="" action="ppaction://media"/>
            <a:extLst>
              <a:ext uri="{FF2B5EF4-FFF2-40B4-BE49-F238E27FC236}">
                <a16:creationId xmlns="" xmlns:a16="http://schemas.microsoft.com/office/drawing/2014/main" id="{C627E4B8-AECE-4A21-8DEB-C60C6F5D21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268760"/>
            <a:ext cx="7200800" cy="3993571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="" xmlns:a16="http://schemas.microsoft.com/office/drawing/2014/main" id="{FA5B30F0-C1AC-413D-BD95-28600BF20E00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83F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/>
              <a:t>3, 2, 1 odlicz!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401377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B365A4F5-5CDE-40F4-A624-3FE5D75D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252520" cy="1143000"/>
          </a:xfrm>
        </p:spPr>
        <p:txBody>
          <a:bodyPr/>
          <a:lstStyle/>
          <a:p>
            <a:r>
              <a:rPr lang="pl-PL" sz="2800" dirty="0"/>
              <a:t>Rozwijanie motywacji uczniów i ich poczucia pewności siebie. </a:t>
            </a:r>
            <a:r>
              <a:rPr lang="pl-PL" sz="2800" dirty="0" smtClean="0"/>
              <a:t>Nauczycielu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B419725-DD46-4CED-9E59-BBB70D89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396536" cy="3648405"/>
          </a:xfrm>
        </p:spPr>
        <p:txBody>
          <a:bodyPr/>
          <a:lstStyle/>
          <a:p>
            <a:r>
              <a:rPr lang="pl-PL" sz="1800" dirty="0"/>
              <a:t>Mów uczniom, kiedy czynią postępy. Dostarczaj im konstruktywnych informacji</a:t>
            </a:r>
          </a:p>
          <a:p>
            <a:pPr marL="0" indent="0">
              <a:buNone/>
            </a:pPr>
            <a:r>
              <a:rPr lang="pl-PL" sz="1800" dirty="0"/>
              <a:t>      zwrotnych.</a:t>
            </a:r>
          </a:p>
          <a:p>
            <a:r>
              <a:rPr lang="pl-PL" sz="1800" dirty="0"/>
              <a:t>Staraj się, aby uczniowie mieli poczucie sukcesu od samego początku nauki.</a:t>
            </a:r>
          </a:p>
          <a:p>
            <a:r>
              <a:rPr lang="pl-PL" sz="1800" dirty="0"/>
              <a:t>Poświęcaj uwagę poszczególnym uczniom i udzielaj im wsparcia – zachęcaj, pomagaj,</a:t>
            </a:r>
          </a:p>
          <a:p>
            <a:pPr marL="0" indent="0">
              <a:buNone/>
            </a:pPr>
            <a:r>
              <a:rPr lang="pl-PL" sz="1800" dirty="0"/>
              <a:t>      wyjaśniaj. Staraj się zauważać, kiedy mają trudności z uczeniem się i interweniuj </a:t>
            </a:r>
          </a:p>
          <a:p>
            <a:pPr marL="0" indent="0">
              <a:buNone/>
            </a:pPr>
            <a:r>
              <a:rPr lang="pl-PL" sz="1800" dirty="0"/>
              <a:t>      w sposób życzliwy.</a:t>
            </a:r>
          </a:p>
          <a:p>
            <a:r>
              <a:rPr lang="pl-PL" sz="1800" dirty="0"/>
              <a:t>Zauważaj czynniki, które mają pośredni wpływ na uczenie się, takie jak problemy</a:t>
            </a:r>
          </a:p>
          <a:p>
            <a:pPr marL="0" indent="0">
              <a:buNone/>
            </a:pPr>
            <a:r>
              <a:rPr lang="pl-PL" sz="1800" dirty="0"/>
              <a:t>      osobiste, rodzinne.</a:t>
            </a:r>
          </a:p>
          <a:p>
            <a:r>
              <a:rPr lang="pl-PL" sz="1800" dirty="0"/>
              <a:t>Sprawdź, czy program nauczania jest odpowiedni dla twoich uczniów, czy</a:t>
            </a:r>
          </a:p>
          <a:p>
            <a:pPr marL="0" indent="0">
              <a:buNone/>
            </a:pPr>
            <a:r>
              <a:rPr lang="pl-PL" sz="1800" dirty="0"/>
              <a:t>       uwzględnia ich wcześniejszą naukę, czy trafia w ich potrzeby.</a:t>
            </a:r>
          </a:p>
          <a:p>
            <a:r>
              <a:rPr lang="pl-PL" sz="1800" dirty="0"/>
              <a:t>Upewniaj się, czy uczniowie pracują na odpowiednim poziomie. Zbyt łatwe albo zbyt</a:t>
            </a:r>
          </a:p>
          <a:p>
            <a:pPr marL="0" indent="0">
              <a:buNone/>
            </a:pPr>
            <a:r>
              <a:rPr lang="pl-PL" sz="1800" dirty="0"/>
              <a:t>      trudne zadania nie są motywujące.</a:t>
            </a:r>
          </a:p>
          <a:p>
            <a:r>
              <a:rPr lang="pl-PL" sz="1800" dirty="0"/>
              <a:t>Pozwól uczniom na naukę w tempie, jakie im odpowiada.</a:t>
            </a:r>
          </a:p>
          <a:p>
            <a:r>
              <a:rPr lang="pl-PL" sz="1800" dirty="0"/>
              <a:t>Często dokonuj oceny postępów uczniów i zachęcaj do częstych powtórek.</a:t>
            </a:r>
          </a:p>
        </p:txBody>
      </p:sp>
    </p:spTree>
    <p:extLst>
      <p:ext uri="{BB962C8B-B14F-4D97-AF65-F5344CB8AC3E}">
        <p14:creationId xmlns="" xmlns:p14="http://schemas.microsoft.com/office/powerpoint/2010/main" val="43727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2E93BD-5C4C-42EF-B174-219B0364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pl-PL" dirty="0"/>
              <a:t>Zasady sprzyjające rozwojowi potencjału twórczego </a:t>
            </a:r>
            <a:r>
              <a:rPr lang="pl-PL" dirty="0" smtClean="0"/>
              <a:t>człowieka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F6552E0-F929-47D6-8C52-B67BDE655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139" t="16401" r="35825" b="9401"/>
          <a:stretch/>
        </p:blipFill>
        <p:spPr>
          <a:xfrm>
            <a:off x="2051720" y="1025219"/>
            <a:ext cx="4608512" cy="403697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22C90F95-A3E1-4F26-92F8-42C4FDD330EC}"/>
              </a:ext>
            </a:extLst>
          </p:cNvPr>
          <p:cNvSpPr/>
          <p:nvPr/>
        </p:nvSpPr>
        <p:spPr>
          <a:xfrm>
            <a:off x="395536" y="522920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Zasady rozwijania twórczego potencjału według K. J. Szmidta </a:t>
            </a:r>
          </a:p>
        </p:txBody>
      </p:sp>
    </p:spTree>
    <p:extLst>
      <p:ext uri="{BB962C8B-B14F-4D97-AF65-F5344CB8AC3E}">
        <p14:creationId xmlns="" xmlns:p14="http://schemas.microsoft.com/office/powerpoint/2010/main" val="2524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DA02F0-84AD-478B-9014-0CA944F7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86883"/>
            <a:ext cx="8229600" cy="1143000"/>
          </a:xfrm>
        </p:spPr>
        <p:txBody>
          <a:bodyPr/>
          <a:lstStyle/>
          <a:p>
            <a:r>
              <a:rPr lang="pl-PL" dirty="0"/>
              <a:t>Zasady sprzyjające rozwojowi potencjału twórczego człowieka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DCBEB102-BE30-4D8F-93B3-4ED7B362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50" t="16401" r="39763" b="5201"/>
          <a:stretch/>
        </p:blipFill>
        <p:spPr>
          <a:xfrm>
            <a:off x="2195736" y="1112329"/>
            <a:ext cx="4104456" cy="403244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3D7A3640-C6FB-4007-9AD7-81EC5C888216}"/>
              </a:ext>
            </a:extLst>
          </p:cNvPr>
          <p:cNvSpPr/>
          <p:nvPr/>
        </p:nvSpPr>
        <p:spPr>
          <a:xfrm>
            <a:off x="323528" y="5229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Zasady rozwijania twórczego potencjału według A. Tokarza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5968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8880FE69-E12B-4C29-8614-4F99BE5F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640960" cy="836712"/>
          </a:xfrm>
        </p:spPr>
        <p:txBody>
          <a:bodyPr/>
          <a:lstStyle/>
          <a:p>
            <a:r>
              <a:rPr lang="pl-PL" dirty="0"/>
              <a:t>Podstawowe założenia treningu kreatywności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5DC0C29E-1710-4726-8A2D-E92B6187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648405"/>
          </a:xfrm>
        </p:spPr>
        <p:txBody>
          <a:bodyPr/>
          <a:lstStyle/>
          <a:p>
            <a:r>
              <a:rPr lang="pl-PL" sz="2000" dirty="0"/>
              <a:t>Uczestnictwo w - treningu oparte jest na dobrowolnie zawartych kontraktach ustalających jego cele, formy, reguły i normy regulujące postępowanie uczestników oraz stosunki z prowadzącym (zalecane jest aby członków grupy było więcej niż pięciu i nie więcej niż kilkunastu); </a:t>
            </a:r>
          </a:p>
          <a:p>
            <a:r>
              <a:rPr lang="pl-PL" sz="2000" dirty="0"/>
              <a:t>Rola prowadzącego polega na rezygnacji z przywództwa na rzecz facylitacji i pomocy uczestnikom treningu oraz podtrzymywaniu klimatu bezpieczeństwa i zaufania; </a:t>
            </a:r>
          </a:p>
          <a:p>
            <a:r>
              <a:rPr lang="pl-PL" sz="2000" dirty="0"/>
              <a:t>Komunikacja interpersonalna i asertywna (komunikaty typu „Ja”); </a:t>
            </a:r>
          </a:p>
          <a:p>
            <a:r>
              <a:rPr lang="pl-PL" sz="2000" dirty="0"/>
              <a:t>Różnorodność stosowanych technik; </a:t>
            </a:r>
          </a:p>
          <a:p>
            <a:r>
              <a:rPr lang="pl-PL" sz="2000" dirty="0"/>
              <a:t>Harmonijne traktowanie trzech sfer postawy twórczej: poznawczej, emocjonalno-motywacyjnej i behawioralnej; </a:t>
            </a:r>
          </a:p>
          <a:p>
            <a:r>
              <a:rPr lang="pl-PL" sz="2000" dirty="0"/>
              <a:t>Kultywowanie klimatu ludycznego i zdrowego humoru, zapobieganie przejawom nieżyczliwego poczucia humoru i ironizowania; </a:t>
            </a:r>
          </a:p>
          <a:p>
            <a:r>
              <a:rPr lang="pl-PL" sz="2000" dirty="0"/>
              <a:t>Bogactwo używanych środków dydaktycznych.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48464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2EDBA9AB-B008-443A-ADCE-541BC62F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52736"/>
          </a:xfrm>
        </p:spPr>
        <p:txBody>
          <a:bodyPr/>
          <a:lstStyle/>
          <a:p>
            <a:r>
              <a:rPr lang="pl-PL" dirty="0"/>
              <a:t>Innowacje programowe dotyczą: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9113116-4891-4CC6-B235-26FA29FA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648405"/>
          </a:xfrm>
        </p:spPr>
        <p:txBody>
          <a:bodyPr/>
          <a:lstStyle/>
          <a:p>
            <a:r>
              <a:rPr lang="pl-PL" dirty="0"/>
              <a:t>poszerzania programów o nowe treści bez naruszania podstawy </a:t>
            </a:r>
            <a:r>
              <a:rPr lang="pl-PL" dirty="0" smtClean="0"/>
              <a:t>programowej; </a:t>
            </a:r>
            <a:endParaRPr lang="pl-PL" dirty="0"/>
          </a:p>
          <a:p>
            <a:r>
              <a:rPr lang="pl-PL" dirty="0"/>
              <a:t> integrowania nauczania wokół bloków edukacyjnych,</a:t>
            </a:r>
          </a:p>
          <a:p>
            <a:r>
              <a:rPr lang="pl-PL" dirty="0"/>
              <a:t>modyfikacji programów nauczania dopuszczonych do użytku szkolnego przez </a:t>
            </a:r>
            <a:r>
              <a:rPr lang="pl-PL" dirty="0" smtClean="0"/>
              <a:t>MEN; </a:t>
            </a:r>
            <a:endParaRPr lang="pl-PL" dirty="0"/>
          </a:p>
          <a:p>
            <a:r>
              <a:rPr lang="pl-PL" dirty="0"/>
              <a:t> wprowadzenia wewnątrzszkolnych zasad oceniania </a:t>
            </a:r>
            <a:r>
              <a:rPr lang="pl-PL" dirty="0" smtClean="0"/>
              <a:t>uczniów; </a:t>
            </a:r>
            <a:endParaRPr lang="pl-PL" dirty="0"/>
          </a:p>
          <a:p>
            <a:r>
              <a:rPr lang="pl-PL" dirty="0"/>
              <a:t>realizacji własnego, autorskiego programu nauczania. </a:t>
            </a:r>
          </a:p>
        </p:txBody>
      </p:sp>
    </p:spTree>
    <p:extLst>
      <p:ext uri="{BB962C8B-B14F-4D97-AF65-F5344CB8AC3E}">
        <p14:creationId xmlns="" xmlns:p14="http://schemas.microsoft.com/office/powerpoint/2010/main" val="5480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C33F1E-B9E0-49F2-B1E0-1D2DAE85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/>
          <a:lstStyle/>
          <a:p>
            <a:r>
              <a:rPr lang="pl-PL" dirty="0"/>
              <a:t>Innowacje organizacyjne obejmują struktury działań pedagogicznych, które polegają na: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BBE6D5D-C323-454B-8346-12FE75E4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zmianie liczby uczniów w klasie, </a:t>
            </a:r>
          </a:p>
          <a:p>
            <a:r>
              <a:rPr lang="pl-PL" sz="2400" dirty="0"/>
              <a:t>wprowadzeniu zmiany czasu trwania lekcji, </a:t>
            </a:r>
          </a:p>
          <a:p>
            <a:r>
              <a:rPr lang="pl-PL" sz="2400" dirty="0"/>
              <a:t>tworzeniu zespołów problemowych w klasie, </a:t>
            </a:r>
          </a:p>
          <a:p>
            <a:r>
              <a:rPr lang="pl-PL" sz="2400" dirty="0"/>
              <a:t> prowadzeniu zajęć z innym specjalistą we współpracy, </a:t>
            </a:r>
          </a:p>
          <a:p>
            <a:r>
              <a:rPr lang="pl-PL" sz="2400" dirty="0"/>
              <a:t>organizacja pracowni nauczania-uczenia się, </a:t>
            </a:r>
          </a:p>
          <a:p>
            <a:r>
              <a:rPr lang="pl-PL" sz="2400" dirty="0"/>
              <a:t> współpracy szkoły z innymi instytucjami dydaktyczno-wychowawczymi w zakresie wspierania rozwoju uczniów o specjalnych potrzebach edukacyjnych.</a:t>
            </a:r>
          </a:p>
        </p:txBody>
      </p:sp>
    </p:spTree>
    <p:extLst>
      <p:ext uri="{BB962C8B-B14F-4D97-AF65-F5344CB8AC3E}">
        <p14:creationId xmlns="" xmlns:p14="http://schemas.microsoft.com/office/powerpoint/2010/main" val="9369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7F136BA-42E6-419D-B364-336284B0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4" y="1052736"/>
            <a:ext cx="8784976" cy="792088"/>
          </a:xfrm>
        </p:spPr>
        <p:txBody>
          <a:bodyPr/>
          <a:lstStyle/>
          <a:p>
            <a:r>
              <a:rPr lang="pl-PL" dirty="0"/>
              <a:t>Innowacje metodyczne dotyczą zmian </a:t>
            </a:r>
            <a:br>
              <a:rPr lang="pl-PL" dirty="0"/>
            </a:br>
            <a:r>
              <a:rPr lang="pl-PL" dirty="0"/>
              <a:t>w procesie nauczania-uczenia się m. in. </a:t>
            </a:r>
            <a:br>
              <a:rPr lang="pl-PL" dirty="0"/>
            </a:br>
            <a:r>
              <a:rPr lang="pl-PL" dirty="0"/>
              <a:t>w zakresie: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D9EDAEC-A923-44C4-89F5-1BAF58B8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648405"/>
          </a:xfrm>
        </p:spPr>
        <p:txBody>
          <a:bodyPr/>
          <a:lstStyle/>
          <a:p>
            <a:r>
              <a:rPr lang="pl-PL" dirty="0"/>
              <a:t>stosowania nowych metod nauczania-uczenia się, </a:t>
            </a:r>
          </a:p>
          <a:p>
            <a:r>
              <a:rPr lang="pl-PL" dirty="0"/>
              <a:t>prezentacji </a:t>
            </a:r>
            <a:r>
              <a:rPr lang="pl-PL" dirty="0" smtClean="0"/>
              <a:t>materiału;</a:t>
            </a:r>
            <a:endParaRPr lang="pl-PL" dirty="0"/>
          </a:p>
          <a:p>
            <a:r>
              <a:rPr lang="pl-PL" dirty="0"/>
              <a:t>form pracy w dziedzinie wprowadzania, utrwalania lub sprawdzania wiadomości i </a:t>
            </a:r>
            <a:r>
              <a:rPr lang="pl-PL" dirty="0" smtClean="0"/>
              <a:t>umiejętności; </a:t>
            </a:r>
            <a:endParaRPr lang="pl-PL" dirty="0"/>
          </a:p>
          <a:p>
            <a:r>
              <a:rPr lang="pl-PL" dirty="0"/>
              <a:t>technik przyspieszonego uczenia </a:t>
            </a:r>
            <a:r>
              <a:rPr lang="pl-PL" dirty="0" smtClean="0"/>
              <a:t>się; </a:t>
            </a:r>
            <a:endParaRPr lang="pl-PL" dirty="0"/>
          </a:p>
          <a:p>
            <a:r>
              <a:rPr lang="pl-PL" dirty="0"/>
              <a:t>sposobu prowadzenia ewaluacji efektywności </a:t>
            </a:r>
            <a:r>
              <a:rPr lang="pl-PL" dirty="0" smtClean="0"/>
              <a:t>nauczania;</a:t>
            </a:r>
            <a:endParaRPr lang="pl-PL" dirty="0"/>
          </a:p>
          <a:p>
            <a:r>
              <a:rPr lang="pl-PL" dirty="0"/>
              <a:t>kontroli osiągnięć- uczniów.</a:t>
            </a:r>
          </a:p>
        </p:txBody>
      </p:sp>
    </p:spTree>
    <p:extLst>
      <p:ext uri="{BB962C8B-B14F-4D97-AF65-F5344CB8AC3E}">
        <p14:creationId xmlns="" xmlns:p14="http://schemas.microsoft.com/office/powerpoint/2010/main" val="4143483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458141C-AB4A-4970-9318-E642CACD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720"/>
            <a:ext cx="8291264" cy="1143000"/>
          </a:xfrm>
        </p:spPr>
        <p:txBody>
          <a:bodyPr/>
          <a:lstStyle/>
          <a:p>
            <a:r>
              <a:rPr lang="pl-PL" sz="3200" dirty="0"/>
              <a:t>Procedura wprowadzania eksperymentów pedagogicznych w szkołach i placówkach województwa mazowieckiego.</a:t>
            </a:r>
            <a:r>
              <a:rPr lang="pl-PL" b="0" dirty="0"/>
              <a:t/>
            </a: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5E3310B-CEE7-4A6D-8838-BF2B93E9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0220"/>
            <a:ext cx="8964488" cy="3648405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Podstawa prawna:</a:t>
            </a:r>
          </a:p>
          <a:p>
            <a:r>
              <a:rPr lang="pl-PL" sz="2000" i="1" dirty="0"/>
              <a:t>Art. 45 ustawy z dnia 14 grudnia 2016 r. Prawo oświatowe (Dz. U. z 2017 r., poz. 59 ze zm.)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Informacje </a:t>
            </a:r>
            <a:r>
              <a:rPr lang="pl-PL" sz="2000" dirty="0" smtClean="0"/>
              <a:t>ogólne: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Rozwijanie kompetencji i wiedzy uczniów oraz nauczycieli jest celem eksperymentu pedagogicznego realizowanego w szkole lub placówce.</a:t>
            </a:r>
          </a:p>
          <a:p>
            <a:pPr marL="0" indent="0">
              <a:buNone/>
            </a:pPr>
            <a:r>
              <a:rPr lang="pl-PL" sz="2000" dirty="0"/>
              <a:t>Eksperyment pedagogiczny polega na modyfikacji istniejących lub wdrożeniu nowych działań w procesie kształcenia, przy zastosowaniu nowatorskich rozwiązań programowych, organizacyjnych, metodycznych lub wychowawczych, w ramach których modyfikowane są warunki, organizacja zajęć edukacyjnych lub zakres treści nauczania, określone w art. 14 ust. 1 pkt 3-5.</a:t>
            </a:r>
          </a:p>
          <a:p>
            <a:r>
              <a:rPr lang="pl-PL" sz="2000" dirty="0"/>
              <a:t>Eksperyment pedagogiczny jest przeprowadzany pod opieką jednostki naukowej.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6820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/>
          <a:lstStyle/>
          <a:p>
            <a:r>
              <a:rPr lang="pl-PL" dirty="0" smtClean="0"/>
              <a:t>Struktura spotkania Moduł V</a:t>
            </a:r>
            <a:endParaRPr lang="pl-PL" sz="2800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648405"/>
          </a:xfrm>
        </p:spPr>
        <p:txBody>
          <a:bodyPr/>
          <a:lstStyle/>
          <a:p>
            <a:r>
              <a:rPr lang="pl-PL" sz="2400" dirty="0" smtClean="0"/>
              <a:t>Strategie nauczania/uczenia się sprzyjające kształtowaniu kompetencji </a:t>
            </a:r>
            <a:r>
              <a:rPr lang="pl-PL" sz="2400" dirty="0" smtClean="0"/>
              <a:t>matematyczno-przyrodniczych;</a:t>
            </a:r>
          </a:p>
          <a:p>
            <a:r>
              <a:rPr lang="pl-PL" sz="2400" dirty="0" smtClean="0"/>
              <a:t>Zastosowanie strategii oceniania kształtującego ukierunkowanego na rozwijanie kompetencji </a:t>
            </a:r>
            <a:r>
              <a:rPr lang="pl-PL" sz="2400" dirty="0" smtClean="0"/>
              <a:t>matematyczno-przyrodniczych uczniów </a:t>
            </a:r>
            <a:r>
              <a:rPr lang="pl-PL" sz="2400" dirty="0" smtClean="0"/>
              <a:t>na I etapie </a:t>
            </a:r>
            <a:r>
              <a:rPr lang="pl-PL" sz="2400" dirty="0" smtClean="0"/>
              <a:t>edukacyjnym;</a:t>
            </a:r>
          </a:p>
          <a:p>
            <a:r>
              <a:rPr lang="pl-PL" sz="2400" dirty="0" smtClean="0"/>
              <a:t>Wykorzystanie strategii rozwijania twórczego potencjału ucznia, w tym: kształtowania autonomicznej motywacji </a:t>
            </a:r>
            <a:r>
              <a:rPr lang="pl-PL" sz="2400" dirty="0" smtClean="0"/>
              <a:t>poznawczej, wzmacniania </a:t>
            </a:r>
            <a:r>
              <a:rPr lang="pl-PL" sz="2400" dirty="0" smtClean="0"/>
              <a:t>procesu twórczego, różnorodności, prymatu emocji pozytywnych i respektowania </a:t>
            </a:r>
            <a:r>
              <a:rPr lang="pl-PL" sz="2400" dirty="0" smtClean="0"/>
              <a:t>sprzeczności;</a:t>
            </a:r>
          </a:p>
          <a:p>
            <a:r>
              <a:rPr lang="pl-PL" sz="2400" dirty="0" smtClean="0"/>
              <a:t>Przykłady innowacji, eksperymentów pedagogicznych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 smtClean="0"/>
              <a:t>projektów edukacyjnych służących rozwijaniu </a:t>
            </a:r>
            <a:r>
              <a:rPr lang="pl-PL" sz="2400" dirty="0" smtClean="0"/>
              <a:t>kompetencji</a:t>
            </a:r>
            <a:br>
              <a:rPr lang="pl-PL" sz="2400" dirty="0" smtClean="0"/>
            </a:br>
            <a:r>
              <a:rPr lang="pl-PL" sz="2400" dirty="0" smtClean="0"/>
              <a:t>matematyczno-przyrodniczych </a:t>
            </a:r>
            <a:r>
              <a:rPr lang="pl-PL" sz="2400" dirty="0" smtClean="0"/>
              <a:t>na I etapie edukacyjnym.</a:t>
            </a:r>
          </a:p>
          <a:p>
            <a:endParaRPr lang="pl-PL" sz="2400" dirty="0" smtClean="0"/>
          </a:p>
          <a:p>
            <a:endParaRPr lang="pl-PL" sz="22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7C8737D-74FC-4E55-8E35-CAACAAA4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8316416" cy="1143000"/>
          </a:xfrm>
        </p:spPr>
        <p:txBody>
          <a:bodyPr/>
          <a:lstStyle/>
          <a:p>
            <a:r>
              <a:rPr lang="pl-PL" dirty="0"/>
              <a:t>I. AUTOR EKSPERYMENTU (ZESPÓŁ AUTORSKI):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F2EB3DD-487B-4CEA-A8FA-60684B2D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4840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1. Dokonuje opracowania opisu eksperymentu obejmującego w szczególności:</a:t>
            </a:r>
          </a:p>
          <a:p>
            <a:r>
              <a:rPr lang="pl-PL" dirty="0"/>
              <a:t>a) celowości prowadzenia eksperymentu,</a:t>
            </a:r>
            <a:br>
              <a:rPr lang="pl-PL" dirty="0"/>
            </a:br>
            <a:r>
              <a:rPr lang="pl-PL" dirty="0"/>
              <a:t>b) założeń,</a:t>
            </a:r>
            <a:br>
              <a:rPr lang="pl-PL" dirty="0"/>
            </a:br>
            <a:r>
              <a:rPr lang="pl-PL" dirty="0"/>
              <a:t>c) czasu trwania,</a:t>
            </a:r>
            <a:br>
              <a:rPr lang="pl-PL" dirty="0"/>
            </a:br>
            <a:r>
              <a:rPr lang="pl-PL" dirty="0"/>
              <a:t>d) sposobu realizacji,</a:t>
            </a:r>
          </a:p>
          <a:p>
            <a:pPr marL="0" indent="0">
              <a:buNone/>
            </a:pPr>
            <a:r>
              <a:rPr lang="pl-PL" dirty="0"/>
              <a:t>2. Przedstawia opis eksperymentu radzie szkoły</a:t>
            </a:r>
            <a:r>
              <a:rPr lang="pl-PL" u="sng" baseline="30000" dirty="0">
                <a:hlinkClick r:id="rId2"/>
              </a:rPr>
              <a:t>1</a:t>
            </a:r>
            <a:r>
              <a:rPr lang="pl-PL" dirty="0"/>
              <a:t>/radzie pedagogicznej.</a:t>
            </a:r>
            <a:br>
              <a:rPr lang="pl-PL" dirty="0"/>
            </a:br>
            <a:r>
              <a:rPr lang="pl-PL" dirty="0"/>
              <a:t>3. Przedstawia opis eksperymentu radzie rodziców.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268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79834F-716E-4B5D-AE25-E914B78C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80728"/>
            <a:ext cx="8892480" cy="456051"/>
          </a:xfrm>
        </p:spPr>
        <p:txBody>
          <a:bodyPr/>
          <a:lstStyle/>
          <a:p>
            <a:r>
              <a:rPr lang="pl-PL" dirty="0"/>
              <a:t>II. RADA SZKOŁY/PLACÓWKI I RADA RODZICÓW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819892B-6988-4C3D-9488-7EB8DD26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7740352" cy="3648405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/>
              <a:t>Wydają </a:t>
            </a:r>
            <a:r>
              <a:rPr lang="pl-PL" sz="3200" dirty="0"/>
              <a:t>opinie na temat eksperymentu pedagogicznego.</a:t>
            </a:r>
          </a:p>
        </p:txBody>
      </p:sp>
    </p:spTree>
    <p:extLst>
      <p:ext uri="{BB962C8B-B14F-4D97-AF65-F5344CB8AC3E}">
        <p14:creationId xmlns="" xmlns:p14="http://schemas.microsoft.com/office/powerpoint/2010/main" val="2984162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F9267B-CCAF-4A05-B382-2D9B94B7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52669"/>
            <a:ext cx="8748464" cy="1143000"/>
          </a:xfrm>
        </p:spPr>
        <p:txBody>
          <a:bodyPr/>
          <a:lstStyle/>
          <a:p>
            <a:r>
              <a:rPr lang="pl-PL" dirty="0"/>
              <a:t>III. NAUCZYCIELE, UCZESTNICZĄCY </a:t>
            </a:r>
            <a:br>
              <a:rPr lang="pl-PL" dirty="0"/>
            </a:br>
            <a:r>
              <a:rPr lang="pl-PL" dirty="0"/>
              <a:t>W EKSPERYMENCIE </a:t>
            </a:r>
            <a:r>
              <a:rPr lang="pl-PL" dirty="0" smtClean="0"/>
              <a:t>PEDAGOGICZNYM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D470C2-C7D3-4A34-89F9-4536B4C6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Wyrażają </a:t>
            </a:r>
            <a:r>
              <a:rPr lang="pl-PL" dirty="0"/>
              <a:t>zgodę (w formie pisemnej) na udział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eksperymencie pedagogicznym.  </a:t>
            </a:r>
          </a:p>
        </p:txBody>
      </p:sp>
    </p:spTree>
    <p:extLst>
      <p:ext uri="{BB962C8B-B14F-4D97-AF65-F5344CB8AC3E}">
        <p14:creationId xmlns="" xmlns:p14="http://schemas.microsoft.com/office/powerpoint/2010/main" val="1364300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F62667-0BD7-46BB-9A67-ED14B44D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04123"/>
          </a:xfrm>
        </p:spPr>
        <p:txBody>
          <a:bodyPr/>
          <a:lstStyle/>
          <a:p>
            <a:r>
              <a:rPr lang="pl-PL" dirty="0"/>
              <a:t>IV. RADA </a:t>
            </a:r>
            <a:r>
              <a:rPr lang="pl-PL" dirty="0" smtClean="0"/>
              <a:t>PEDAGOGICZNA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B4D3D5B-0556-430D-9C12-9D58F2859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3648405"/>
          </a:xfrm>
        </p:spPr>
        <p:txBody>
          <a:bodyPr/>
          <a:lstStyle/>
          <a:p>
            <a:r>
              <a:rPr lang="pl-PL" dirty="0"/>
              <a:t>Wyraża zgodę w uchwale w sprawie wprowadzenia eksperymentu pedagogicznego  w szkole jeżeli:</a:t>
            </a:r>
          </a:p>
          <a:p>
            <a:r>
              <a:rPr lang="pl-PL" dirty="0"/>
              <a:t>uznała zasadność i celowość prowadzenia eksperymentu,</a:t>
            </a:r>
          </a:p>
          <a:p>
            <a:r>
              <a:rPr lang="pl-PL" dirty="0"/>
              <a:t>akceptuje założenia i sposób realizacji eksperymentu,</a:t>
            </a:r>
          </a:p>
          <a:p>
            <a:r>
              <a:rPr lang="pl-PL" dirty="0"/>
              <a:t>nauczyciele, którzy będą uczestniczyć w realizacji eksperymentu wyrazili pisemną zgodę,</a:t>
            </a:r>
          </a:p>
          <a:p>
            <a:r>
              <a:rPr lang="pl-PL" dirty="0"/>
              <a:t>rada szkoły/rada pedagogiczna oraz rada rodziców przedstawiły opinie w sprawie eksperymentu,</a:t>
            </a:r>
          </a:p>
          <a:p>
            <a:r>
              <a:rPr lang="pl-PL" dirty="0"/>
              <a:t>autor (zespół autorski) przedstawił pisemną zgodę na prowadzenie     eksperymentu w szkole lub placówce. 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1708458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A02838-DE3A-45A8-A8D4-A1EE9F51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672075"/>
          </a:xfrm>
        </p:spPr>
        <p:txBody>
          <a:bodyPr/>
          <a:lstStyle/>
          <a:p>
            <a:r>
              <a:rPr lang="pl-PL" dirty="0"/>
              <a:t>V. DYREKTOR </a:t>
            </a:r>
            <a:r>
              <a:rPr lang="pl-PL" dirty="0" smtClean="0"/>
              <a:t>SZKOŁY/PLACÓWKI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12E650A-684B-4F0E-A6FF-E94A82043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80661"/>
            <a:ext cx="8229600" cy="3648405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1. Zapewnia odpowiednie warunki kadrowe i organizacyjne, jakie są niezbędne do realizowania planowanych działań eksperymentalnych.</a:t>
            </a:r>
            <a:br>
              <a:rPr lang="pl-PL" sz="1600" dirty="0"/>
            </a:br>
            <a:r>
              <a:rPr lang="pl-PL" sz="1600" dirty="0"/>
              <a:t>2. Uzyskuje od organu prowadzącego pisemną zgodę na finansowanie eksperymentu</a:t>
            </a:r>
            <a:br>
              <a:rPr lang="pl-PL" sz="1600" dirty="0"/>
            </a:br>
            <a:r>
              <a:rPr lang="pl-PL" sz="1600" dirty="0"/>
              <a:t>– w przypadku, gdy realizacja eksperymentu wymaga dodatkowych środków finansowych.</a:t>
            </a:r>
            <a:br>
              <a:rPr lang="pl-PL" sz="1600" dirty="0"/>
            </a:br>
            <a:r>
              <a:rPr lang="pl-PL" sz="1600" dirty="0"/>
              <a:t>3. Podejmuje współpracę z jednostką naukową, która będzie sprawować opiekę nad przebiegiem eksperymentu i dokona oceny po jego zakończeniu.</a:t>
            </a:r>
            <a:br>
              <a:rPr lang="pl-PL" sz="1600" dirty="0"/>
            </a:br>
            <a:r>
              <a:rPr lang="pl-PL" sz="1600" dirty="0"/>
              <a:t>4. Zapewnia rekrutację do szkoły/oddziału/oddziałów na podstawie przepisów ustawy lub, za zgodą ministra, na podstawie innych zasad postępowania rekrutacyjnego.</a:t>
            </a:r>
            <a:br>
              <a:rPr lang="pl-PL" sz="1600" dirty="0"/>
            </a:br>
            <a:r>
              <a:rPr lang="pl-PL" sz="1600" dirty="0"/>
              <a:t>5. Zapewnia nienaruszalność praw ucznia do:</a:t>
            </a:r>
          </a:p>
          <a:p>
            <a:r>
              <a:rPr lang="pl-PL" sz="1600" dirty="0"/>
              <a:t>bezpłatnej nauki, opieki i wychowania w zakresie ustalonym w ustawie o systemie oświaty,</a:t>
            </a:r>
          </a:p>
          <a:p>
            <a:r>
              <a:rPr lang="pl-PL" sz="1600" dirty="0"/>
              <a:t>możliwości uzyskania wiadomości i umiejętności niezbędnych do ukończenia danego typu szkoły,</a:t>
            </a:r>
          </a:p>
          <a:p>
            <a:r>
              <a:rPr lang="pl-PL" sz="1600" dirty="0"/>
              <a:t>warunków i sposobu przeprowadzania egzaminów i sprawdzianów, określonych w odrębnych przepisach.</a:t>
            </a:r>
          </a:p>
          <a:p>
            <a:pPr marL="0" indent="0">
              <a:buNone/>
            </a:pPr>
            <a:r>
              <a:rPr lang="pl-PL" sz="1600" dirty="0"/>
              <a:t>6. Występuje do ministra właściwego do spraw oświaty i wychowania  z wnioskiem o wyrażenie zgody na prowadzenie eksperymentu w szkole, w terminie do 31 marca roku poprzedzającego rok szkolny, w którym jest planowane wprowadzenie eksperymentu.</a:t>
            </a:r>
            <a:br>
              <a:rPr lang="pl-PL" sz="1600" dirty="0"/>
            </a:br>
            <a:r>
              <a:rPr lang="pl-PL" sz="1600" dirty="0"/>
              <a:t>7. Wniosek, o którym mowa w pkt 6, dyrektor składa  za pośrednictwem kuratora oświaty, który dołącza swoją opinię.</a:t>
            </a:r>
            <a:br>
              <a:rPr lang="pl-PL" sz="1600" dirty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4962356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25E159F-4B99-4358-86FF-3805F0795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8662"/>
            <a:ext cx="9144000" cy="3648405"/>
          </a:xfrm>
        </p:spPr>
        <p:txBody>
          <a:bodyPr/>
          <a:lstStyle/>
          <a:p>
            <a:r>
              <a:rPr lang="pl-PL" sz="1600" dirty="0"/>
              <a:t>8. Wniosek, o którym mowa w pkt 6, powinien zawierać:</a:t>
            </a:r>
          </a:p>
          <a:p>
            <a:r>
              <a:rPr lang="pl-PL" sz="1600" dirty="0"/>
              <a:t>cel, założenia, czas trwania i sposób realizacji eksperymentu</a:t>
            </a:r>
          </a:p>
          <a:p>
            <a:r>
              <a:rPr lang="pl-PL" sz="1600" dirty="0"/>
              <a:t>opinię jednostki naukowej, dotyczącą założeń eksperymentu wraz ze zgodą tej jednostki na sprawowanie opieki nad przebiegiem eksperymentu</a:t>
            </a:r>
          </a:p>
          <a:p>
            <a:r>
              <a:rPr lang="pl-PL" sz="1600" dirty="0"/>
              <a:t>zgodę rady pedagogicznej wyrażoną w uchwale, opinię rady szkoły oraz opinię rady rodziców</a:t>
            </a:r>
          </a:p>
          <a:p>
            <a:r>
              <a:rPr lang="pl-PL" sz="1600" dirty="0"/>
              <a:t>zgodę organu prowadzącego szkołę na finansowanie eksperymentu (jeżeli eksperyment wymaga przyznania dodatkowych środków budżetowych)</a:t>
            </a:r>
          </a:p>
          <a:p>
            <a:r>
              <a:rPr lang="pl-PL" sz="1600" dirty="0"/>
              <a:t>w przypadku eksperymentu dotyczącego zawodu nieumieszczonego w klasyfikacji zawodów szkolnictwa zawodowego - także uzasadnienie potrzeby prowadzenia kształcenia w danym zawodzie wraz z pozytywnymi opiniami:</a:t>
            </a:r>
          </a:p>
          <a:p>
            <a:r>
              <a:rPr lang="pl-PL" sz="1600" dirty="0"/>
              <a:t>a) wojewódzkiej lub powiatowej rady rynku pracy, wydanej po uzyskaniu opinii odpowiednio wojewódzkiego lub powiatowego urzędu pracy,</a:t>
            </a:r>
            <a:br>
              <a:rPr lang="pl-PL" sz="1600" dirty="0"/>
            </a:br>
            <a:r>
              <a:rPr lang="pl-PL" sz="1600" dirty="0"/>
              <a:t>b) organu samorządu gospodarczego lub innej organizacji gospodarczej właściwej dla danego zawodu,</a:t>
            </a:r>
            <a:br>
              <a:rPr lang="pl-PL" sz="1600" dirty="0"/>
            </a:br>
            <a:r>
              <a:rPr lang="pl-PL" sz="1600" dirty="0"/>
              <a:t>c) jednostki naukowej lub stowarzyszenia zawodowego właściwego dla zawodu, w zakresie merytorycznej zawartości programu nauczania przewidzianego dla danego zawodu.</a:t>
            </a:r>
          </a:p>
          <a:p>
            <a:r>
              <a:rPr lang="pl-PL" sz="1600" dirty="0"/>
              <a:t>9. Dyrektor szkoły prowadzącej eksperyment przekazuje bezpośrednio po jego zakończeniu ministrowi właściwemu do spraw oświaty i wychowania sprawozdanie z przeprowadzonego eksperymentu wraz z opinią jednostki naukowej, która sprawuje opiekę nad przebiegiem eksperymentu. Sprawozdanie przekazuje także organowi prowadzącemu szkołę/placówkę i organowi sprawującemu nadzór pedagogiczny. </a:t>
            </a:r>
            <a:br>
              <a:rPr lang="pl-PL" sz="1600" dirty="0"/>
            </a:br>
            <a:r>
              <a:rPr lang="pl-PL" sz="1600" dirty="0"/>
              <a:t>10.Sprawozdanie, o którym mowa w pkt 9,  dyrektor składa się za pośrednictwem kuratora oświaty, który dołącza swoją opinię. 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58092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18BFEF-781E-4972-9204-57A7F149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pl-PL" dirty="0"/>
              <a:t>VI.KURATOR </a:t>
            </a:r>
            <a:r>
              <a:rPr lang="pl-PL" dirty="0" smtClean="0"/>
              <a:t>OŚWIATY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2A1477-A69E-4407-9A1F-D857B08CD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64" y="1196752"/>
            <a:ext cx="8229600" cy="3648405"/>
          </a:xfrm>
        </p:spPr>
        <p:txBody>
          <a:bodyPr/>
          <a:lstStyle/>
          <a:p>
            <a:r>
              <a:rPr lang="pl-PL" dirty="0"/>
              <a:t>Dokonuje wpisu eksperymentu pedagogicznego do Rejestru Eksperymentów Pedagogicznych po przekazaniu  przez dyrektora szkoły zgody Ministra Edukacji Narodowej  na prowadzenie eksperymentu.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szkołach lub placówkach, w których rada szkoły nie została powołana, zadania wykonuje rada pedagogiczna – art. 82 ust. 2 ustawy – Prawo oświatowe.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9176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E304288-0935-4269-8F3B-1C3D2C08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09" y="116632"/>
            <a:ext cx="8229600" cy="1143000"/>
          </a:xfrm>
        </p:spPr>
        <p:txBody>
          <a:bodyPr/>
          <a:lstStyle/>
          <a:p>
            <a:r>
              <a:rPr lang="pl-PL" dirty="0"/>
              <a:t>Podstawowymi źródłami wprowadzania innowacji lub eksperymentu są: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A353EF7-ABEE-4D7A-B426-34FC1B846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648405"/>
          </a:xfrm>
        </p:spPr>
        <p:txBody>
          <a:bodyPr/>
          <a:lstStyle/>
          <a:p>
            <a:r>
              <a:rPr lang="pl-PL" dirty="0"/>
              <a:t>niezadowolenie z rezultatów własnej pracy;</a:t>
            </a:r>
          </a:p>
          <a:p>
            <a:r>
              <a:rPr lang="pl-PL" dirty="0"/>
              <a:t>niedogodności wynikające z funkcjonowania szkoły;</a:t>
            </a:r>
          </a:p>
          <a:p>
            <a:r>
              <a:rPr lang="pl-PL" dirty="0"/>
              <a:t>narastanie niepokojących zjawisk w pracy w szkole; </a:t>
            </a:r>
          </a:p>
          <a:p>
            <a:r>
              <a:rPr lang="pl-PL" dirty="0"/>
              <a:t>oczekiwania odbiorców usług edukacyjnych i chęć sprostania im;</a:t>
            </a:r>
          </a:p>
          <a:p>
            <a:r>
              <a:rPr lang="pl-PL" dirty="0"/>
              <a:t>aspiracje zawodowe, dążenie do rozwoju osobistego;</a:t>
            </a:r>
          </a:p>
          <a:p>
            <a:r>
              <a:rPr lang="pl-PL" dirty="0"/>
              <a:t>chęć wprowadzania ulepszeń, zmian i dotrzymania kroku zmianom zachodzącym w otoczeniu. </a:t>
            </a:r>
          </a:p>
        </p:txBody>
      </p:sp>
    </p:spTree>
    <p:extLst>
      <p:ext uri="{BB962C8B-B14F-4D97-AF65-F5344CB8AC3E}">
        <p14:creationId xmlns="" xmlns:p14="http://schemas.microsoft.com/office/powerpoint/2010/main" val="1757538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9B0B6B9-E7B6-4496-B161-77696AB9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1143000"/>
          </a:xfrm>
        </p:spPr>
        <p:txBody>
          <a:bodyPr/>
          <a:lstStyle/>
          <a:p>
            <a:r>
              <a:rPr lang="pl-PL" dirty="0" smtClean="0"/>
              <a:t>Projekt edukacyjny to taka metoda</a:t>
            </a:r>
            <a:r>
              <a:rPr lang="pl-PL" dirty="0"/>
              <a:t>, </a:t>
            </a:r>
            <a:r>
              <a:rPr lang="pl-PL" dirty="0" smtClean="0"/>
              <a:t>która: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E350467-6F98-4A6C-96C6-593C6ABF7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31" y="836712"/>
            <a:ext cx="8784976" cy="3648405"/>
          </a:xfrm>
        </p:spPr>
        <p:txBody>
          <a:bodyPr/>
          <a:lstStyle/>
          <a:p>
            <a:pPr lvl="0"/>
            <a:r>
              <a:rPr lang="pl-PL" sz="2400" dirty="0" smtClean="0"/>
              <a:t>Ma określone cele, zaplanowane działania i ich rezultaty.</a:t>
            </a:r>
            <a:endParaRPr lang="pl-PL" sz="2400" dirty="0"/>
          </a:p>
          <a:p>
            <a:pPr lvl="0"/>
            <a:r>
              <a:rPr lang="pl-PL" sz="2400" dirty="0" smtClean="0"/>
              <a:t>Na ogół realizowane jest w zespołach, które odpowiadają za poszczególne zadania, a na ich czele stoi lider.</a:t>
            </a:r>
            <a:endParaRPr lang="pl-PL" sz="2400" dirty="0"/>
          </a:p>
          <a:p>
            <a:pPr lvl="0"/>
            <a:r>
              <a:rPr lang="pl-PL" sz="2400" dirty="0" smtClean="0"/>
              <a:t>Ma określony czas realizacji (na ogół od kilku dni do kilku tygodni).</a:t>
            </a:r>
            <a:endParaRPr lang="pl-PL" sz="2400" dirty="0"/>
          </a:p>
          <a:p>
            <a:pPr lvl="0"/>
            <a:r>
              <a:rPr lang="pl-PL" sz="2400" dirty="0" smtClean="0"/>
              <a:t>Wymaga od uczennic i uczniów wyszukiwania informacji, ich krytycznej analizy, zaprezentowania efektów i oceny podjętych działań.</a:t>
            </a:r>
            <a:endParaRPr lang="pl-PL" sz="2400" dirty="0"/>
          </a:p>
          <a:p>
            <a:pPr lvl="0"/>
            <a:r>
              <a:rPr lang="pl-PL" sz="2400" dirty="0" smtClean="0"/>
              <a:t>Ma planowy charakter, co znaczy, że zarówno nauczycielka/nauczyciel, jak i uczennice/uczniowie najpierw planują   cele, zadania, sposób oceny efektów projektu, a następnie przystępują do działania (w trakcie realizacji projektu plan ten może być modyfikowany).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72554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F00A09-2324-46A3-80A4-225D7CED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56051"/>
          </a:xfrm>
        </p:spPr>
        <p:txBody>
          <a:bodyPr/>
          <a:lstStyle/>
          <a:p>
            <a:r>
              <a:rPr lang="pl-PL" sz="4000" dirty="0"/>
              <a:t>Rodzaje projektów edukacyjnych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4EE4810-BD4F-4814-A5B1-5C5DAC01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64804"/>
            <a:ext cx="7272808" cy="3528392"/>
          </a:xfrm>
        </p:spPr>
        <p:txBody>
          <a:bodyPr/>
          <a:lstStyle/>
          <a:p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zespołowe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indywidualne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badawcze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działania lokalnego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72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/>
          <a:lstStyle/>
          <a:p>
            <a:r>
              <a:rPr lang="pl-PL" dirty="0" smtClean="0"/>
              <a:t>Struktura spotkania Moduł V</a:t>
            </a:r>
            <a:endParaRPr lang="pl-PL" sz="2800" b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648405"/>
          </a:xfrm>
        </p:spPr>
        <p:txBody>
          <a:bodyPr/>
          <a:lstStyle/>
          <a:p>
            <a:r>
              <a:rPr lang="pl-PL" sz="2200" dirty="0" smtClean="0"/>
              <a:t>Pozalekcyjne sposoby dynamizowania aktywności dzieci w obszarze kompetencji matematyczno-przyrodniczych, np. zajęcia terenowe, wycieczki edukacyjne, koła zainteresowań, zielone szkoły;</a:t>
            </a:r>
          </a:p>
          <a:p>
            <a:r>
              <a:rPr lang="pl-PL" sz="2200" dirty="0" smtClean="0"/>
              <a:t>Organizacja pracy na zajęciach matematyczno-przyrodniczych </a:t>
            </a:r>
            <a:br>
              <a:rPr lang="pl-PL" sz="2200" dirty="0" smtClean="0"/>
            </a:br>
            <a:r>
              <a:rPr lang="pl-PL" sz="2200" dirty="0" smtClean="0"/>
              <a:t>z uczniami o specjalnych i specyficznych potrzebach edukacyjnych;</a:t>
            </a:r>
          </a:p>
          <a:p>
            <a:r>
              <a:rPr lang="pl-PL" sz="2200" dirty="0" smtClean="0"/>
              <a:t>Wskaźniki świadczące o potrzebach nauczycieli w zakresie doskonalenia strategii nauczania wykorzystywanych pod kątem rozwoju kompetencji matematyczno-przyrodniczych uczniów;</a:t>
            </a:r>
          </a:p>
          <a:p>
            <a:r>
              <a:rPr lang="pl-PL" sz="2200" dirty="0" smtClean="0"/>
              <a:t>Sposoby stosowania wiedzy na temat strategii nauczania i form pracy ukierunkowanych na rozwój kompetencji matematyczno-przyrodniczych w trakcie procesu wspomagania.</a:t>
            </a:r>
          </a:p>
          <a:p>
            <a:endParaRPr lang="pl-PL" sz="22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F2A77EF-E7B1-4AA9-B4C0-2CFE6247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80512" cy="764704"/>
          </a:xfrm>
        </p:spPr>
        <p:txBody>
          <a:bodyPr/>
          <a:lstStyle/>
          <a:p>
            <a:r>
              <a:rPr lang="pl-PL" dirty="0"/>
              <a:t>Instrukcja dla uczniów do projektu składa się z: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3D7A900-F102-4F0A-A181-9AB6E208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5048"/>
            <a:ext cx="8229600" cy="5544616"/>
          </a:xfrm>
        </p:spPr>
        <p:txBody>
          <a:bodyPr/>
          <a:lstStyle/>
          <a:p>
            <a:pPr lvl="0"/>
            <a:r>
              <a:rPr lang="pl-PL" sz="2400" dirty="0" smtClean="0"/>
              <a:t>tematu projektu,</a:t>
            </a:r>
            <a:endParaRPr lang="pl-PL" sz="2400" dirty="0"/>
          </a:p>
          <a:p>
            <a:pPr lvl="0"/>
            <a:r>
              <a:rPr lang="pl-PL" sz="2400" dirty="0" smtClean="0"/>
              <a:t>celu dla uczennicy/ucznia: co będzie efektem, produktem ich działań (np. folder, kronika, wystawa, gra , wycieczka, piknik itp.),</a:t>
            </a:r>
            <a:endParaRPr lang="pl-PL" sz="2400" dirty="0"/>
          </a:p>
          <a:p>
            <a:pPr lvl="0"/>
            <a:r>
              <a:rPr lang="pl-PL" sz="2400" dirty="0" smtClean="0"/>
              <a:t>źródeł informacji,</a:t>
            </a:r>
            <a:endParaRPr lang="pl-PL" sz="2400" dirty="0"/>
          </a:p>
          <a:p>
            <a:pPr lvl="0"/>
            <a:r>
              <a:rPr lang="pl-PL" sz="2400" dirty="0" smtClean="0"/>
              <a:t>form pracy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smtClean="0"/>
              <a:t>zadań do wykonania,</a:t>
            </a:r>
            <a:endParaRPr lang="pl-PL" sz="2400" dirty="0"/>
          </a:p>
          <a:p>
            <a:pPr lvl="0"/>
            <a:r>
              <a:rPr lang="pl-PL" sz="2400" dirty="0" smtClean="0"/>
              <a:t>harmonogramu</a:t>
            </a:r>
            <a:r>
              <a:rPr lang="pl-PL" sz="2400" dirty="0"/>
              <a:t>,</a:t>
            </a:r>
          </a:p>
          <a:p>
            <a:pPr lvl="0"/>
            <a:r>
              <a:rPr lang="pl-PL" sz="2400" dirty="0" smtClean="0"/>
              <a:t>terminów konsultacji,</a:t>
            </a:r>
            <a:endParaRPr lang="pl-PL" sz="2400" dirty="0"/>
          </a:p>
          <a:p>
            <a:pPr lvl="0"/>
            <a:r>
              <a:rPr lang="pl-PL" sz="2400" dirty="0" err="1" smtClean="0"/>
              <a:t>sposóbu</a:t>
            </a:r>
            <a:r>
              <a:rPr lang="pl-PL" sz="2400" dirty="0" smtClean="0"/>
              <a:t> prezentacji,</a:t>
            </a:r>
            <a:endParaRPr lang="pl-PL" sz="2400" dirty="0"/>
          </a:p>
          <a:p>
            <a:pPr lvl="0"/>
            <a:r>
              <a:rPr lang="pl-PL" sz="2400" dirty="0" smtClean="0"/>
              <a:t>kryteriów oceny.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784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A44066-144C-46D2-BAD2-5698B0DF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7" y="116632"/>
            <a:ext cx="8229600" cy="672075"/>
          </a:xfrm>
        </p:spPr>
        <p:txBody>
          <a:bodyPr/>
          <a:lstStyle/>
          <a:p>
            <a:r>
              <a:rPr lang="pl-PL" dirty="0">
                <a:hlinkClick r:id="rId2"/>
              </a:rPr>
              <a:t>http://projekt-piktografia.pl/</a:t>
            </a:r>
            <a:r>
              <a:rPr lang="pl-PL" dirty="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0F19F35-4FBE-4C9C-8C80-9B3C286F5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688" t="3800" r="7475" b="10801"/>
          <a:stretch/>
        </p:blipFill>
        <p:spPr>
          <a:xfrm>
            <a:off x="630931" y="980728"/>
            <a:ext cx="7848872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4058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DACC3B-8775-40A2-94E9-6E4D9C6C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97664"/>
            <a:ext cx="9252520" cy="666328"/>
          </a:xfrm>
        </p:spPr>
        <p:txBody>
          <a:bodyPr/>
          <a:lstStyle/>
          <a:p>
            <a:r>
              <a:rPr lang="pl-PL" sz="2400" dirty="0">
                <a:hlinkClick r:id="rId2"/>
              </a:rPr>
              <a:t>https://www.scenariuszelekcji.edu.pl/projekty-aktualne/szkola-podstawowa-klasy-i-iii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B745512D-EBF5-4696-A68E-3FE7EE3C0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00" t="3800" r="7475" b="10801"/>
          <a:stretch/>
        </p:blipFill>
        <p:spPr>
          <a:xfrm>
            <a:off x="457200" y="1232756"/>
            <a:ext cx="7920880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766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E795447F-45DF-413F-9B42-3ECCEA6C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2" y="116632"/>
            <a:ext cx="9036496" cy="782960"/>
          </a:xfrm>
        </p:spPr>
        <p:txBody>
          <a:bodyPr/>
          <a:lstStyle/>
          <a:p>
            <a:r>
              <a:rPr lang="pl-PL" sz="2400" dirty="0">
                <a:hlinkClick r:id="rId2"/>
              </a:rPr>
              <a:t>http://malaszkola.pl/scenariusze-projektow-edukacyjnych/projekty-edukacyjne-matematyczno-przyrodnicze-klasy-1-3-sp</a:t>
            </a:r>
            <a:r>
              <a:rPr lang="pl-PL" sz="2400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06C0DC7-133A-418B-873D-6E4D4D926E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00" t="3800" r="7475" b="10801"/>
          <a:stretch/>
        </p:blipFill>
        <p:spPr>
          <a:xfrm>
            <a:off x="467544" y="1052736"/>
            <a:ext cx="7920880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3397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911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b="1" dirty="0">
                <a:solidFill>
                  <a:srgbClr val="083F8A"/>
                </a:solidFill>
                <a:latin typeface="+mj-lt"/>
              </a:rPr>
              <a:t>ANALIZA POLA SIŁ</a:t>
            </a:r>
          </a:p>
        </p:txBody>
      </p:sp>
      <p:sp>
        <p:nvSpPr>
          <p:cNvPr id="29" name="Strzałka w dół 28"/>
          <p:cNvSpPr/>
          <p:nvPr/>
        </p:nvSpPr>
        <p:spPr>
          <a:xfrm>
            <a:off x="4067944" y="1988840"/>
            <a:ext cx="1008112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4139952" y="27089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CEL</a:t>
            </a:r>
          </a:p>
        </p:txBody>
      </p:sp>
      <p:cxnSp>
        <p:nvCxnSpPr>
          <p:cNvPr id="32" name="Łącznik prosty 31"/>
          <p:cNvCxnSpPr/>
          <p:nvPr/>
        </p:nvCxnSpPr>
        <p:spPr>
          <a:xfrm flipH="1">
            <a:off x="4499992" y="3140968"/>
            <a:ext cx="36004" cy="22746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2051720" y="3284984"/>
            <a:ext cx="49685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2483768" y="357301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2483768" y="429309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2483768" y="393305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2483768" y="4725144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2483768" y="5157192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H="1">
            <a:off x="4860032" y="357301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H="1">
            <a:off x="4860032" y="429309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4860032" y="393305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H="1">
            <a:off x="4860032" y="4725144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H="1">
            <a:off x="4860032" y="5157192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>
            <a:off x="467544" y="393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/>
              <a:t>SIŁY POBUDZAJĄCE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6516216" y="39330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SIŁY OGRANICZAJĄCE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0849F5-3023-4146-AA54-A4765164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03"/>
            <a:ext cx="8597044" cy="1143000"/>
          </a:xfrm>
        </p:spPr>
        <p:txBody>
          <a:bodyPr/>
          <a:lstStyle/>
          <a:p>
            <a:r>
              <a:rPr lang="pl-PL" sz="3200" dirty="0">
                <a:solidFill>
                  <a:schemeClr val="tx2"/>
                </a:solidFill>
              </a:rPr>
              <a:t>ANALIZA POLA SIŁ PROCEDURA POSTĘPOWANIA</a:t>
            </a:r>
            <a:r>
              <a:rPr lang="pl-PL" dirty="0">
                <a:solidFill>
                  <a:schemeClr val="tx2"/>
                </a:solidFill>
              </a:rPr>
              <a:t/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08513"/>
          </a:xfrm>
        </p:spPr>
        <p:txBody>
          <a:bodyPr>
            <a:normAutofit/>
          </a:bodyPr>
          <a:lstStyle/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Wpisanie aktualnej sytuacji pośrodku diagramu;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Wpisanie sytuacji docelowej poniżej;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Określenie sił pobudzających i umieszczenie ich na diagramie;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Określenie sił ograniczających i umieszczenie ich na diagramie;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Przeanalizowanie diagramu pod kątem możliwości zmian określonych czynników dla osiągnięcia zamierzonego celu;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Ustalenie 3 podstawowych czynników pobudzających;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Ustalenie 3 podstawowych czynników hamujących;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Określenie działań, które mogą wzmocnić czynniki sprzyjające;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Określenie działań mogących osłabić czynniki hamujące;</a:t>
            </a:r>
          </a:p>
          <a:p>
            <a:pPr marL="361950" indent="-361950" algn="just"/>
            <a:r>
              <a:rPr lang="pl-PL" sz="2200" b="1" dirty="0">
                <a:solidFill>
                  <a:schemeClr val="tx2"/>
                </a:solidFill>
              </a:rPr>
              <a:t>Określenie czy wybrane rozwiązanie jest możliwe do wykonania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" y="194611"/>
            <a:ext cx="8229600" cy="54606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b="1" dirty="0">
                <a:solidFill>
                  <a:schemeClr val="tx2"/>
                </a:solidFill>
                <a:latin typeface="+mj-lt"/>
              </a:rPr>
              <a:t>ANALIZA POLA SIŁ</a:t>
            </a:r>
          </a:p>
        </p:txBody>
      </p:sp>
      <p:sp>
        <p:nvSpPr>
          <p:cNvPr id="29" name="Strzałka w dół 28"/>
          <p:cNvSpPr/>
          <p:nvPr/>
        </p:nvSpPr>
        <p:spPr>
          <a:xfrm>
            <a:off x="4139952" y="938146"/>
            <a:ext cx="1008112" cy="9866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827584" y="1946257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Dlaczego boimy się korzystnych zmian w nauczaniu/uczeniu się kompetencji matematyczno-przyrodniczych w szkole/ na zajęciach lekcyjnych?</a:t>
            </a:r>
          </a:p>
        </p:txBody>
      </p:sp>
      <p:cxnSp>
        <p:nvCxnSpPr>
          <p:cNvPr id="32" name="Łącznik prosty 31"/>
          <p:cNvCxnSpPr/>
          <p:nvPr/>
        </p:nvCxnSpPr>
        <p:spPr>
          <a:xfrm flipH="1">
            <a:off x="4499992" y="3140968"/>
            <a:ext cx="36004" cy="22746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2051720" y="3284984"/>
            <a:ext cx="49685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2483768" y="357301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2483768" y="429309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2483768" y="393305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2483768" y="4725144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2483768" y="5157192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H="1">
            <a:off x="4860032" y="357301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H="1">
            <a:off x="4860032" y="429309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4860032" y="3933056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H="1">
            <a:off x="4860032" y="4725144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H="1">
            <a:off x="4860032" y="5157192"/>
            <a:ext cx="165618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>
            <a:off x="467544" y="39330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/>
              <a:t>SIŁY POBUDZAJĄCE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6516216" y="39330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SIŁY OGRANICZAJĄCE</a:t>
            </a:r>
          </a:p>
        </p:txBody>
      </p:sp>
    </p:spTree>
    <p:extLst>
      <p:ext uri="{BB962C8B-B14F-4D97-AF65-F5344CB8AC3E}">
        <p14:creationId xmlns="" xmlns:p14="http://schemas.microsoft.com/office/powerpoint/2010/main" val="1896503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244B6EF4-D777-4A14-8426-0434139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07896" cy="3108346"/>
          </a:xfrm>
        </p:spPr>
        <p:txBody>
          <a:bodyPr/>
          <a:lstStyle/>
          <a:p>
            <a:r>
              <a:rPr lang="pl-PL" sz="3200" b="0" dirty="0"/>
              <a:t>„Umysł nie jest naczyniem, które należy </a:t>
            </a:r>
            <a:r>
              <a:rPr lang="pl-PL" sz="3200" b="0" dirty="0" smtClean="0"/>
              <a:t>napełnić, lecz </a:t>
            </a:r>
            <a:r>
              <a:rPr lang="pl-PL" sz="3200" b="0" dirty="0"/>
              <a:t>ogniem, który trzeba rozniecić”</a:t>
            </a:r>
            <a:r>
              <a:rPr lang="pl-PL" b="0" dirty="0"/>
              <a:t/>
            </a:r>
            <a:br>
              <a:rPr lang="pl-PL" b="0" dirty="0"/>
            </a:br>
            <a:r>
              <a:rPr lang="pl-PL" b="0" dirty="0"/>
              <a:t/>
            </a:r>
            <a:br>
              <a:rPr lang="pl-PL" b="0" dirty="0"/>
            </a:br>
            <a:r>
              <a:rPr lang="pl-PL" b="0" dirty="0"/>
              <a:t/>
            </a:r>
            <a:br>
              <a:rPr lang="pl-PL" b="0" dirty="0"/>
            </a:br>
            <a:r>
              <a:rPr lang="pl-PL" b="0" dirty="0"/>
              <a:t/>
            </a:r>
            <a:br>
              <a:rPr lang="pl-PL" b="0" dirty="0"/>
            </a:br>
            <a:r>
              <a:rPr lang="pl-PL" sz="3200" b="0" dirty="0"/>
              <a:t>Plutarch</a:t>
            </a:r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260796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2858543-AADF-4466-8673-DBC23BBF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025" t="19592" r="52751" b="8041"/>
          <a:stretch/>
        </p:blipFill>
        <p:spPr>
          <a:xfrm>
            <a:off x="66531" y="116632"/>
            <a:ext cx="4176464" cy="5328592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="" xmlns:a16="http://schemas.microsoft.com/office/drawing/2014/main" id="{B24A74F5-14E9-4355-BD97-82BA9ED3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4437112"/>
            <a:ext cx="4906888" cy="1143000"/>
          </a:xfrm>
        </p:spPr>
        <p:txBody>
          <a:bodyPr/>
          <a:lstStyle/>
          <a:p>
            <a:r>
              <a:rPr lang="pl-PL" sz="2000" dirty="0"/>
              <a:t>http://www.bc.ore.edu.pl/Content/263/rozwijanie_zainteresowan_i_zdolnosci_matematycznych_i-iii_red_b_ochmanska.pdf</a:t>
            </a:r>
          </a:p>
        </p:txBody>
      </p:sp>
    </p:spTree>
    <p:extLst>
      <p:ext uri="{BB962C8B-B14F-4D97-AF65-F5344CB8AC3E}">
        <p14:creationId xmlns="" xmlns:p14="http://schemas.microsoft.com/office/powerpoint/2010/main" val="1363829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9CD3D9A-27EA-4A1C-9C9A-06453211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668"/>
            <a:ext cx="8579296" cy="3840427"/>
          </a:xfrm>
        </p:spPr>
        <p:txBody>
          <a:bodyPr/>
          <a:lstStyle/>
          <a:p>
            <a:r>
              <a:rPr lang="pl-PL" b="0" dirty="0"/>
              <a:t>„Wiem, że nie mogę nauczyć nikogo niczego.</a:t>
            </a:r>
            <a:br>
              <a:rPr lang="pl-PL" b="0" dirty="0"/>
            </a:br>
            <a:r>
              <a:rPr lang="pl-PL" b="0" dirty="0"/>
              <a:t>Mogę jedynie zapewnić warunki, w których można się nauczyć”.</a:t>
            </a:r>
            <a:br>
              <a:rPr lang="pl-PL" b="0" dirty="0"/>
            </a:br>
            <a:r>
              <a:rPr lang="pl-PL" b="0" dirty="0"/>
              <a:t/>
            </a:r>
            <a:br>
              <a:rPr lang="pl-PL" b="0" dirty="0"/>
            </a:br>
            <a:r>
              <a:rPr lang="pl-PL" b="0" dirty="0"/>
              <a:t>/Carl R. Rogers/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170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B8CA44-FA47-4DB4-88DE-BD25DD0B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/>
          <a:lstStyle/>
          <a:p>
            <a:r>
              <a:rPr lang="pl-PL" dirty="0"/>
              <a:t>Strategie nauczania/uczenia się sprzyjające kształtowaniu kompetencji </a:t>
            </a:r>
            <a:r>
              <a:rPr lang="pl-PL" dirty="0" smtClean="0"/>
              <a:t>matematyczno-przyrodniczych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0F321F0-138B-4BB6-85AD-CA91955D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84" y="2348880"/>
            <a:ext cx="8579296" cy="340973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l-PL" sz="3200" b="1" dirty="0"/>
              <a:t>asocjacyjna: </a:t>
            </a:r>
            <a:r>
              <a:rPr lang="pl-PL" sz="3200" dirty="0"/>
              <a:t>uczenie (się) przez przyswajanie;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b="1" dirty="0"/>
              <a:t>problemowa: </a:t>
            </a:r>
            <a:r>
              <a:rPr lang="pl-PL" sz="3200" dirty="0"/>
              <a:t>uczenie (się) przez odkrywanie;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b="1" dirty="0"/>
              <a:t>emocjonalna: </a:t>
            </a:r>
            <a:r>
              <a:rPr lang="pl-PL" sz="3200" dirty="0"/>
              <a:t>uczenie (się) przez przeżywanie;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b="1" dirty="0"/>
              <a:t>operacyjna: </a:t>
            </a:r>
            <a:r>
              <a:rPr lang="pl-PL" sz="3200" dirty="0"/>
              <a:t>uczenie (się) przez działanie.</a:t>
            </a:r>
          </a:p>
        </p:txBody>
      </p:sp>
    </p:spTree>
    <p:extLst>
      <p:ext uri="{BB962C8B-B14F-4D97-AF65-F5344CB8AC3E}">
        <p14:creationId xmlns="" xmlns:p14="http://schemas.microsoft.com/office/powerpoint/2010/main" val="3145974442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D5F823CA-3CFB-4DCE-AACD-C93AB84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40" y="101216"/>
            <a:ext cx="8798160" cy="807504"/>
          </a:xfrm>
        </p:spPr>
        <p:txBody>
          <a:bodyPr/>
          <a:lstStyle/>
          <a:p>
            <a:r>
              <a:rPr lang="pl-PL" sz="3200" dirty="0"/>
              <a:t>Psychologiczno- -pedagogiczna udzielana uczniowi w przedszkolu, szkole i placówce polega na: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C94B1EDB-3465-4A1D-87BC-7E619CAC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40" y="836712"/>
            <a:ext cx="8798160" cy="3648405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/>
              <a:t>rozpoznaniu i zaspokajaniu indywidualnych potrzeb rozwojowych i edukacyjnych ucznia oraz rozpoznaniu indywidualnych możliwości psychofizycznych ucznia, wynikających w szczególności: </a:t>
            </a:r>
          </a:p>
          <a:p>
            <a:r>
              <a:rPr lang="pl-PL" sz="1800" dirty="0"/>
              <a:t>z niepełnosprawności; </a:t>
            </a:r>
          </a:p>
          <a:p>
            <a:r>
              <a:rPr lang="pl-PL" sz="1800" dirty="0"/>
              <a:t> z niedostosowania społecznego; </a:t>
            </a:r>
          </a:p>
          <a:p>
            <a:r>
              <a:rPr lang="pl-PL" sz="1800" dirty="0"/>
              <a:t> z zagrożenia niedostosowaniem społecznym;</a:t>
            </a:r>
          </a:p>
          <a:p>
            <a:r>
              <a:rPr lang="pl-PL" sz="1800" dirty="0"/>
              <a:t>ze szczególnych uzdolnień; </a:t>
            </a:r>
          </a:p>
          <a:p>
            <a:r>
              <a:rPr lang="pl-PL" sz="1800" dirty="0"/>
              <a:t> ze specyficznych trudności w uczeniu się; </a:t>
            </a:r>
          </a:p>
          <a:p>
            <a:r>
              <a:rPr lang="pl-PL" sz="1800" dirty="0"/>
              <a:t> z zaburzeń komunikacji językowej; </a:t>
            </a:r>
          </a:p>
          <a:p>
            <a:r>
              <a:rPr lang="pl-PL" sz="1800" dirty="0"/>
              <a:t> z choroby przewlekłej; </a:t>
            </a:r>
          </a:p>
          <a:p>
            <a:r>
              <a:rPr lang="pl-PL" sz="1800" dirty="0"/>
              <a:t> z sytuacji kryzysowych lub traumatycznych; </a:t>
            </a:r>
          </a:p>
          <a:p>
            <a:r>
              <a:rPr lang="pl-PL" sz="1800" dirty="0"/>
              <a:t> z niepowodzeń edukacyjnych; </a:t>
            </a:r>
          </a:p>
          <a:p>
            <a:r>
              <a:rPr lang="pl-PL" sz="1800" dirty="0"/>
              <a:t> z zaniedbań środowiskowych związanych z sytuacją bytową ucznia i jego rodziny, sposobem spędzania czasu wolnego i kontaktami środowiskowymi; </a:t>
            </a:r>
          </a:p>
          <a:p>
            <a:r>
              <a:rPr lang="pl-PL" sz="1800" dirty="0"/>
              <a:t> z trudności adaptacyjnych związanych z różnicami kulturowymi, ze zmianą środowiska edukacyjnego, w tym związanych z wcześniejszym kształceniem za granicą.</a:t>
            </a:r>
          </a:p>
        </p:txBody>
      </p:sp>
    </p:spTree>
    <p:extLst>
      <p:ext uri="{BB962C8B-B14F-4D97-AF65-F5344CB8AC3E}">
        <p14:creationId xmlns="" xmlns:p14="http://schemas.microsoft.com/office/powerpoint/2010/main" val="2854096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CFE429F-0C48-4C06-8331-D6262DDD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8" y="332656"/>
            <a:ext cx="8928992" cy="1143000"/>
          </a:xfrm>
        </p:spPr>
        <p:txBody>
          <a:bodyPr/>
          <a:lstStyle/>
          <a:p>
            <a:r>
              <a:rPr lang="pl-PL" sz="3200" dirty="0"/>
              <a:t>Uczeń z niepełnosprawnością to uczeń posiadający orzeczenie o potrzebie kształcenia specjalnego, wydane z uwagi na niepełnosprawność.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1C1641B-B20D-4871-BA13-AE641A7E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72" y="1578224"/>
            <a:ext cx="9036496" cy="3648405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Przepisy prawa określają, że kształcenie specjalne organizuje się dla dzieci i młodzieży: </a:t>
            </a:r>
          </a:p>
          <a:p>
            <a:r>
              <a:rPr lang="pl-PL" sz="2000" dirty="0"/>
              <a:t>niesłyszących; </a:t>
            </a:r>
          </a:p>
          <a:p>
            <a:r>
              <a:rPr lang="pl-PL" sz="2000" dirty="0"/>
              <a:t> słabosłyszących; </a:t>
            </a:r>
          </a:p>
          <a:p>
            <a:r>
              <a:rPr lang="pl-PL" sz="2000" dirty="0"/>
              <a:t> niewidomych; </a:t>
            </a:r>
          </a:p>
          <a:p>
            <a:r>
              <a:rPr lang="pl-PL" sz="2000" dirty="0"/>
              <a:t> słabowidzących; </a:t>
            </a:r>
          </a:p>
          <a:p>
            <a:r>
              <a:rPr lang="pl-PL" sz="2000" dirty="0"/>
              <a:t> z niepełnosprawnością ruchową, w tym z afazją; </a:t>
            </a:r>
          </a:p>
          <a:p>
            <a:r>
              <a:rPr lang="pl-PL" sz="2000" dirty="0"/>
              <a:t> z upośledzeniem umysłowym w stopniu lekkim;  z upośledzeniem umysłowym w stopniu umiarkowanym lub znacznym;</a:t>
            </a:r>
          </a:p>
          <a:p>
            <a:r>
              <a:rPr lang="pl-PL" sz="2000" dirty="0"/>
              <a:t>z autyzmem, w tym z zespołem Aspergera; </a:t>
            </a:r>
          </a:p>
          <a:p>
            <a:r>
              <a:rPr lang="pl-PL" sz="2000" dirty="0"/>
              <a:t> z niepełnosprawnościami sprzężonymi (jeśli u ucznia występują co najmniej dwie z niepełnosprawności wymienionych powyżej).</a:t>
            </a:r>
          </a:p>
        </p:txBody>
      </p:sp>
    </p:spTree>
    <p:extLst>
      <p:ext uri="{BB962C8B-B14F-4D97-AF65-F5344CB8AC3E}">
        <p14:creationId xmlns="" xmlns:p14="http://schemas.microsoft.com/office/powerpoint/2010/main" val="1278830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BDDC56AC-6F9D-49DD-B1E0-0E5A401C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84043"/>
          </a:xfrm>
        </p:spPr>
        <p:txBody>
          <a:bodyPr/>
          <a:lstStyle/>
          <a:p>
            <a:r>
              <a:rPr lang="pl-PL" sz="2800" dirty="0"/>
              <a:t>Formy, metody, sposoby dostosowania wymagań edukacyjnych u uczniów z dysleksją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26218A6-EA25-4C42-B557-492D8CAF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507288" cy="3648405"/>
          </a:xfrm>
        </p:spPr>
        <p:txBody>
          <a:bodyPr/>
          <a:lstStyle/>
          <a:p>
            <a:r>
              <a:rPr lang="pl-PL" sz="1600" dirty="0"/>
              <a:t>naukę tabliczki mnożenia, definicji, reguł wzorów, symboli chemicznych rozłożyć </a:t>
            </a:r>
            <a:br>
              <a:rPr lang="pl-PL" sz="1600" dirty="0"/>
            </a:br>
            <a:r>
              <a:rPr lang="pl-PL" sz="1600" dirty="0"/>
              <a:t>w czasie, często przypominać i utrwalać;</a:t>
            </a:r>
          </a:p>
          <a:p>
            <a:r>
              <a:rPr lang="pl-PL" sz="1600" dirty="0"/>
              <a:t>nie wyrywać do natychmiastowej odpowiedzi, przygotować wcześniej zapowiedzią, </a:t>
            </a:r>
            <a:br>
              <a:rPr lang="pl-PL" sz="1600" dirty="0"/>
            </a:br>
            <a:r>
              <a:rPr lang="pl-PL" sz="1600" dirty="0"/>
              <a:t>że uczeń będzie pytany;</a:t>
            </a:r>
          </a:p>
          <a:p>
            <a:r>
              <a:rPr lang="pl-PL" sz="1600" dirty="0"/>
              <a:t>w trakcie rozwiązywania zadań tekstowych sprawdzać, czy uczeń przeczytał treść zadania i czy prawidłowo ją zrozumiał, w razie potrzeby udzielać dodatkowych wskazówek;</a:t>
            </a:r>
          </a:p>
          <a:p>
            <a:r>
              <a:rPr lang="pl-PL" sz="1600" dirty="0"/>
              <a:t>w czasie sprawdzianów zwiększyć ilość czasu na rozwiązanie zadań;</a:t>
            </a:r>
          </a:p>
          <a:p>
            <a:r>
              <a:rPr lang="pl-PL" sz="1600" dirty="0"/>
              <a:t>można też dać uczniowi do rozwiązania w domu podobne zadania;</a:t>
            </a:r>
          </a:p>
          <a:p>
            <a:r>
              <a:rPr lang="pl-PL" sz="1600" dirty="0"/>
              <a:t>uwzględniać trudności związane z myleniem znaków działań, przestawianiem cyfr, zapisywaniem reakcji chemicznych itp.;</a:t>
            </a:r>
          </a:p>
          <a:p>
            <a:r>
              <a:rPr lang="pl-PL" sz="1600" dirty="0"/>
              <a:t>materiał sprawiający trudność dłużej utrwalać, dzielić na mniejsze porcje</a:t>
            </a:r>
          </a:p>
          <a:p>
            <a:r>
              <a:rPr lang="pl-PL" sz="1600" dirty="0"/>
              <a:t>oceniać tok rozumowania, nawet gdyby ostateczny wynik zadania był błędny, co wynikać może z pomyłek rachunkowych; </a:t>
            </a:r>
          </a:p>
          <a:p>
            <a:r>
              <a:rPr lang="pl-PL" sz="1600" dirty="0"/>
              <a:t>oceniać dobrze, jeśli wynik zadania jest prawidłowy, choćby strategia dojścia do niego była niezbyt jasna, gdyż uczniowie dyslektyczni często prezentują styl dochodzenia </a:t>
            </a:r>
            <a:br>
              <a:rPr lang="pl-PL" sz="1600" dirty="0"/>
            </a:br>
            <a:r>
              <a:rPr lang="pl-PL" sz="1600" dirty="0"/>
              <a:t>do rozwiązania niedostępny innym osobom, będący na wyższym poziomie; kompetencji. </a:t>
            </a:r>
          </a:p>
          <a:p>
            <a:pPr marL="0" indent="0">
              <a:buNone/>
            </a:pPr>
            <a:r>
              <a:rPr lang="pl-PL" sz="1600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15729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5A3F729-4D7D-4006-8646-B70A8AA3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648405"/>
          </a:xfrm>
        </p:spPr>
        <p:txBody>
          <a:bodyPr/>
          <a:lstStyle/>
          <a:p>
            <a:r>
              <a:rPr lang="pl-PL" sz="2000" dirty="0"/>
              <a:t>uwzględniać trudności z zapamiętywaniem nazw, nazwisk, dat;</a:t>
            </a:r>
          </a:p>
          <a:p>
            <a:r>
              <a:rPr lang="pl-PL" sz="2000" dirty="0"/>
              <a:t>w czasie odpowiedzi ustnych dyskretnie wspomagać, dawać więcej czasu na przypomnienie, wydobycie z pamięci nazw, terminów, dyskretnie naprowadzać;</a:t>
            </a:r>
          </a:p>
          <a:p>
            <a:r>
              <a:rPr lang="pl-PL" sz="2000" dirty="0"/>
              <a:t>częściej powtarzać i utrwalać materiał; </a:t>
            </a:r>
          </a:p>
          <a:p>
            <a:r>
              <a:rPr lang="pl-PL" sz="2000" dirty="0"/>
              <a:t>podczas uczenia stosować techniki skojarzeniowe ułatwiające zapamiętywanie;</a:t>
            </a:r>
          </a:p>
          <a:p>
            <a:r>
              <a:rPr lang="pl-PL" sz="2000" dirty="0"/>
              <a:t>wprowadzać w nauczaniu metody aktywne, angażujące jak najwięcej zmysłów (ruch, dotyk, wzrok, słuch), używać wielu pomocy dydaktycznych, urozmaicać proces nauczania;</a:t>
            </a:r>
          </a:p>
          <a:p>
            <a:r>
              <a:rPr lang="pl-PL" sz="2000" dirty="0"/>
              <a:t>zróżnicować formy sprawdzania wiadomości i umiejętności tak, by ograniczyć ocenianie na podstawie pisemnych odpowiedzi ucznia; </a:t>
            </a:r>
          </a:p>
          <a:p>
            <a:r>
              <a:rPr lang="pl-PL" sz="2000" dirty="0"/>
              <a:t>przeprowadzać sprawdziany ustne z ławki, niekiedy nawet odpytywać indywidualnie;</a:t>
            </a:r>
          </a:p>
          <a:p>
            <a:r>
              <a:rPr lang="pl-PL" sz="2000" dirty="0"/>
              <a:t>często oceniać prace domowe.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78034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1F6042-4482-4EF9-8BD1-E52315F1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384043"/>
          </a:xfrm>
        </p:spPr>
        <p:txBody>
          <a:bodyPr/>
          <a:lstStyle/>
          <a:p>
            <a:r>
              <a:rPr lang="pl-PL" dirty="0"/>
              <a:t>Uczeń słabowidzący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A465A45-AA73-401B-A237-84E1B377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3648405"/>
          </a:xfrm>
        </p:spPr>
        <p:txBody>
          <a:bodyPr/>
          <a:lstStyle/>
          <a:p>
            <a:pPr lvl="0"/>
            <a:r>
              <a:rPr lang="pl-PL" sz="2000" dirty="0"/>
              <a:t>właściwe umiejscowienie dziecka w klasie – zapobiegające odblaskowi pojawiającemu się pobliżu okna, zapewnienie właściwego oświetlenia </a:t>
            </a:r>
            <a:br>
              <a:rPr lang="pl-PL" sz="2000" dirty="0"/>
            </a:br>
            <a:r>
              <a:rPr lang="pl-PL" sz="2000" dirty="0"/>
              <a:t>i widoczności;</a:t>
            </a:r>
          </a:p>
          <a:p>
            <a:pPr lvl="0"/>
            <a:r>
              <a:rPr lang="pl-PL" sz="2000" dirty="0"/>
              <a:t>udostępnianie tekstów w wersji powiększonej;</a:t>
            </a:r>
          </a:p>
          <a:p>
            <a:pPr lvl="0"/>
            <a:r>
              <a:rPr lang="pl-PL" sz="2000" dirty="0"/>
              <a:t>podawanie modeli i przedmiotów do obejrzenia z bliska;</a:t>
            </a:r>
          </a:p>
          <a:p>
            <a:pPr lvl="0"/>
            <a:r>
              <a:rPr lang="pl-PL" sz="2000" dirty="0"/>
              <a:t>zwracanie uwagi na szybką męczliwość ucznia związana ze zużywaniem większej energii na patrzenie i interpretację informacji uzyskanych droga wzrokową – wydłużenie czasu na wykonanie określonych zadań;</a:t>
            </a:r>
          </a:p>
          <a:p>
            <a:pPr lvl="0"/>
            <a:r>
              <a:rPr lang="pl-PL" sz="2000" dirty="0"/>
              <a:t>umożliwienie dziecku korzystania z nagrań;</a:t>
            </a:r>
          </a:p>
          <a:p>
            <a:pPr lvl="0"/>
            <a:r>
              <a:rPr lang="pl-PL" sz="2000" dirty="0"/>
              <a:t> w geometrii należy wprowadzać uproszczone konstrukcje z ograniczona do koniecznych liczba linii pomocniczych i konstrukcje geometryczne wykonywać na kartkach większego formatu niż zwykła kartka;</a:t>
            </a:r>
          </a:p>
          <a:p>
            <a:pPr lvl="0"/>
            <a:r>
              <a:rPr lang="pl-PL" sz="2000" dirty="0"/>
              <a:t>Częste zadawanie pytania – „co widzisz?” w celu sprawdzenia i uzupełnienia słownego trafności doznań wzrokowych.</a:t>
            </a:r>
          </a:p>
          <a:p>
            <a:pPr marL="0" indent="0">
              <a:buNone/>
            </a:pP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57120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9FD4AD0-1F6E-4061-9252-6F7BA605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528059"/>
          </a:xfrm>
        </p:spPr>
        <p:txBody>
          <a:bodyPr/>
          <a:lstStyle/>
          <a:p>
            <a:r>
              <a:rPr lang="pl-PL" dirty="0"/>
              <a:t>Uczeń słabosłyszący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7CD928F-BED9-4393-98EC-472A5447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648405"/>
          </a:xfrm>
        </p:spPr>
        <p:txBody>
          <a:bodyPr/>
          <a:lstStyle/>
          <a:p>
            <a:pPr lvl="0"/>
            <a:r>
              <a:rPr lang="pl-PL" dirty="0"/>
              <a:t>Podawanie prostych informacji w formie pisemnej, wzbogacanie poleceń symbolem, ilustracja  lub symbolem wyuczonym</a:t>
            </a:r>
          </a:p>
          <a:p>
            <a:pPr lvl="0"/>
            <a:r>
              <a:rPr lang="pl-PL" dirty="0"/>
              <a:t>Wydłużenie czasu na podjęcie decyzji, udzielenie odpowiedzi, wykonanie zadania,</a:t>
            </a:r>
          </a:p>
          <a:p>
            <a:pPr lvl="0"/>
            <a:r>
              <a:rPr lang="pl-PL" dirty="0"/>
              <a:t>Wypracowanie płaszczyzny porozumienia pozawerbalnego do potrzeb i możliwości ucznia</a:t>
            </a:r>
          </a:p>
          <a:p>
            <a:pPr lvl="0"/>
            <a:r>
              <a:rPr lang="pl-PL" dirty="0"/>
              <a:t>Pomoc przy organizowaniu warsztatu pracy poprzez wskazywanie właściwych metod.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51759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B20CCD9-1283-44C5-8C11-9E343F30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312035"/>
          </a:xfrm>
        </p:spPr>
        <p:txBody>
          <a:bodyPr/>
          <a:lstStyle/>
          <a:p>
            <a:r>
              <a:rPr lang="pl-PL" dirty="0"/>
              <a:t>Uczeń z ADHD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AB81541-E7DE-417A-A5F7-83FEDD17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3648405"/>
          </a:xfrm>
        </p:spPr>
        <p:txBody>
          <a:bodyPr/>
          <a:lstStyle/>
          <a:p>
            <a:pPr lvl="0"/>
            <a:r>
              <a:rPr lang="pl-PL" sz="2000" dirty="0"/>
              <a:t>Wyznaczanie konkretnego celu i dzielenie zadań na mniejsze możliwe do zrealizowania </a:t>
            </a:r>
            <a:r>
              <a:rPr lang="pl-PL" sz="2000" dirty="0" smtClean="0"/>
              <a:t>etapy;</a:t>
            </a:r>
            <a:endParaRPr lang="pl-PL" sz="2000" dirty="0"/>
          </a:p>
          <a:p>
            <a:pPr lvl="0"/>
            <a:r>
              <a:rPr lang="pl-PL" sz="2000" dirty="0"/>
              <a:t>Pomaganie uczniowi w skupieniu się na wykonywaniu jednej </a:t>
            </a:r>
            <a:r>
              <a:rPr lang="pl-PL" sz="2000" dirty="0" smtClean="0"/>
              <a:t>czynności;</a:t>
            </a:r>
            <a:endParaRPr lang="pl-PL" sz="2000" dirty="0"/>
          </a:p>
          <a:p>
            <a:pPr lvl="0"/>
            <a:r>
              <a:rPr lang="pl-PL" sz="2000" dirty="0"/>
              <a:t>Wydawanie jasnych, precyzyjnych poleceń- na raz tylko jedno </a:t>
            </a:r>
            <a:r>
              <a:rPr lang="pl-PL" sz="2000" dirty="0" smtClean="0"/>
              <a:t>polecenie;</a:t>
            </a:r>
            <a:endParaRPr lang="pl-PL" sz="2000" dirty="0"/>
          </a:p>
          <a:p>
            <a:pPr lvl="0"/>
            <a:r>
              <a:rPr lang="pl-PL" sz="2000" dirty="0"/>
              <a:t>Skracanie zadań – dzielenie ich na </a:t>
            </a:r>
            <a:r>
              <a:rPr lang="pl-PL" sz="2000" dirty="0" smtClean="0"/>
              <a:t>części;</a:t>
            </a:r>
            <a:endParaRPr lang="pl-PL" sz="2000" dirty="0"/>
          </a:p>
          <a:p>
            <a:pPr lvl="0"/>
            <a:r>
              <a:rPr lang="pl-PL" sz="2000" dirty="0"/>
              <a:t>Zadawanie małych partii </a:t>
            </a:r>
            <a:r>
              <a:rPr lang="pl-PL" sz="2000" dirty="0" smtClean="0"/>
              <a:t>materiału;</a:t>
            </a:r>
            <a:endParaRPr lang="pl-PL" sz="2000" dirty="0"/>
          </a:p>
          <a:p>
            <a:pPr lvl="0"/>
            <a:r>
              <a:rPr lang="pl-PL" sz="2000" dirty="0"/>
              <a:t>Sprawdzanie stopnia zrozumienia wprowadzanego </a:t>
            </a:r>
            <a:r>
              <a:rPr lang="pl-PL" sz="2000" dirty="0" smtClean="0"/>
              <a:t>materiału;</a:t>
            </a:r>
            <a:endParaRPr lang="pl-PL" sz="2000" dirty="0"/>
          </a:p>
          <a:p>
            <a:pPr lvl="0"/>
            <a:r>
              <a:rPr lang="pl-PL" sz="2000" dirty="0"/>
              <a:t>Zmniejszanie materiału przepisywanego z tablicy do </a:t>
            </a:r>
            <a:r>
              <a:rPr lang="pl-PL" sz="2000" dirty="0" smtClean="0"/>
              <a:t>zeszytu;</a:t>
            </a:r>
            <a:endParaRPr lang="pl-PL" sz="2000" dirty="0"/>
          </a:p>
          <a:p>
            <a:pPr lvl="0"/>
            <a:r>
              <a:rPr lang="pl-PL" sz="2000" dirty="0"/>
              <a:t>W klasach I-III zezwolenie na uzgodnione formy aktywności </a:t>
            </a:r>
            <a:r>
              <a:rPr lang="pl-PL" sz="2000" dirty="0" smtClean="0"/>
              <a:t>fizycznej;</a:t>
            </a:r>
            <a:endParaRPr lang="pl-PL" sz="2000" dirty="0"/>
          </a:p>
          <a:p>
            <a:pPr lvl="0"/>
            <a:r>
              <a:rPr lang="pl-PL" sz="2000" dirty="0"/>
              <a:t>Skracanie prac </a:t>
            </a:r>
            <a:r>
              <a:rPr lang="pl-PL" sz="2000" dirty="0" smtClean="0"/>
              <a:t>domowych;</a:t>
            </a:r>
            <a:endParaRPr lang="pl-PL" sz="2000" dirty="0"/>
          </a:p>
          <a:p>
            <a:pPr lvl="0"/>
            <a:r>
              <a:rPr lang="pl-PL" sz="2000" dirty="0"/>
              <a:t>Dzielenie dłuższych sprawdzianów na części, wydłużanie czasu </a:t>
            </a:r>
            <a:r>
              <a:rPr lang="pl-PL" sz="2000" dirty="0" smtClean="0"/>
              <a:t>odpowiedzi;</a:t>
            </a:r>
            <a:endParaRPr lang="pl-PL" sz="2000" dirty="0"/>
          </a:p>
          <a:p>
            <a:pPr lvl="0"/>
            <a:r>
              <a:rPr lang="pl-PL" sz="2000" dirty="0"/>
              <a:t>Chwalenie ucznia przynajmniej raz </a:t>
            </a:r>
            <a:r>
              <a:rPr lang="pl-PL" sz="2000" dirty="0" smtClean="0"/>
              <a:t>dziennie;</a:t>
            </a:r>
            <a:endParaRPr lang="pl-PL" sz="2000" dirty="0"/>
          </a:p>
          <a:p>
            <a:pPr lvl="0"/>
            <a:r>
              <a:rPr lang="pl-PL" sz="2000" dirty="0"/>
              <a:t>Korzystanie z programów edukacyjnych dostosowanych do możliwości </a:t>
            </a:r>
            <a:r>
              <a:rPr lang="pl-PL" sz="2000" dirty="0" smtClean="0"/>
              <a:t>ucznia.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02854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49654E-CD26-4875-9741-62537FFB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01" y="188640"/>
            <a:ext cx="8229600" cy="456051"/>
          </a:xfrm>
        </p:spPr>
        <p:txBody>
          <a:bodyPr/>
          <a:lstStyle/>
          <a:p>
            <a:r>
              <a:rPr lang="pl-PL" dirty="0"/>
              <a:t>Uczeń z ADHD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CA3A0C4-8F09-480E-BF30-1F2AC7C6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3648405"/>
          </a:xfrm>
        </p:spPr>
        <p:txBody>
          <a:bodyPr/>
          <a:lstStyle/>
          <a:p>
            <a:pPr lvl="0"/>
            <a:r>
              <a:rPr lang="pl-PL" sz="2000" dirty="0"/>
              <a:t>Zachęcanie do zadawania </a:t>
            </a:r>
            <a:r>
              <a:rPr lang="pl-PL" sz="2000" dirty="0" smtClean="0"/>
              <a:t>pytań;</a:t>
            </a:r>
            <a:endParaRPr lang="pl-PL" sz="2000" dirty="0"/>
          </a:p>
          <a:p>
            <a:pPr lvl="0"/>
            <a:r>
              <a:rPr lang="pl-PL" sz="2000" dirty="0"/>
              <a:t>Pobudzanie zainteresowań </a:t>
            </a:r>
            <a:r>
              <a:rPr lang="pl-PL" sz="2000" dirty="0" smtClean="0"/>
              <a:t>ucznia; </a:t>
            </a:r>
            <a:endParaRPr lang="pl-PL" sz="2000" dirty="0"/>
          </a:p>
          <a:p>
            <a:pPr lvl="0"/>
            <a:r>
              <a:rPr lang="pl-PL" sz="2000" dirty="0"/>
              <a:t>Angażowanie ucznia w konkretne </a:t>
            </a:r>
            <a:r>
              <a:rPr lang="pl-PL" sz="2000" dirty="0" smtClean="0"/>
              <a:t>działania;</a:t>
            </a:r>
            <a:endParaRPr lang="pl-PL" sz="2000" dirty="0"/>
          </a:p>
          <a:p>
            <a:pPr lvl="0"/>
            <a:r>
              <a:rPr lang="pl-PL" sz="2000" dirty="0"/>
              <a:t>Akceptowanie ucznia bez względu na jego nieprawidłowe </a:t>
            </a:r>
            <a:r>
              <a:rPr lang="pl-PL" sz="2000" dirty="0" smtClean="0"/>
              <a:t>zachowania;</a:t>
            </a:r>
            <a:endParaRPr lang="pl-PL" sz="2000" dirty="0"/>
          </a:p>
          <a:p>
            <a:pPr lvl="0"/>
            <a:r>
              <a:rPr lang="pl-PL" sz="2000" dirty="0"/>
              <a:t>Przypominanie o </a:t>
            </a:r>
            <a:r>
              <a:rPr lang="pl-PL" sz="2000" dirty="0" smtClean="0"/>
              <a:t>regułach;</a:t>
            </a:r>
            <a:endParaRPr lang="pl-PL" sz="2000" dirty="0"/>
          </a:p>
          <a:p>
            <a:pPr lvl="0"/>
            <a:r>
              <a:rPr lang="pl-PL" sz="2000" dirty="0"/>
              <a:t>Opracowanie zrozumiałego dla ucznia </a:t>
            </a:r>
            <a:r>
              <a:rPr lang="pl-PL" sz="2000" dirty="0" smtClean="0"/>
              <a:t>kontraktu;</a:t>
            </a:r>
            <a:endParaRPr lang="pl-PL" sz="2000" dirty="0"/>
          </a:p>
          <a:p>
            <a:pPr lvl="0"/>
            <a:r>
              <a:rPr lang="pl-PL" sz="2000" dirty="0"/>
              <a:t>Szukanie i przekazywanie uczniowi informacji na temat </a:t>
            </a:r>
            <a:r>
              <a:rPr lang="pl-PL" sz="2000" dirty="0" smtClean="0"/>
              <a:t>sposobów; </a:t>
            </a:r>
            <a:r>
              <a:rPr lang="pl-PL" sz="2000" dirty="0"/>
              <a:t>rozładowywania napięcia, które są akceptowane w </a:t>
            </a:r>
            <a:r>
              <a:rPr lang="pl-PL" sz="2000" dirty="0" smtClean="0"/>
              <a:t>klasie;</a:t>
            </a:r>
            <a:endParaRPr lang="pl-PL" sz="2000" dirty="0"/>
          </a:p>
          <a:p>
            <a:pPr lvl="0"/>
            <a:r>
              <a:rPr lang="pl-PL" sz="2000" dirty="0"/>
              <a:t>Zapewnienie uczniowi miejsca w pierwszej ławce,  w towarzystwie spokojnego </a:t>
            </a:r>
            <a:r>
              <a:rPr lang="pl-PL" sz="2000" dirty="0" smtClean="0"/>
              <a:t>ucznia;</a:t>
            </a:r>
            <a:endParaRPr lang="pl-PL" sz="2000" dirty="0"/>
          </a:p>
          <a:p>
            <a:pPr lvl="0"/>
            <a:r>
              <a:rPr lang="pl-PL" sz="2000" dirty="0"/>
              <a:t>Ograniczanie ilości </a:t>
            </a:r>
            <a:r>
              <a:rPr lang="pl-PL" sz="2000" dirty="0" smtClean="0"/>
              <a:t>bodźców;</a:t>
            </a:r>
            <a:endParaRPr lang="pl-PL" sz="2000" dirty="0"/>
          </a:p>
          <a:p>
            <a:pPr lvl="0"/>
            <a:r>
              <a:rPr lang="pl-PL" sz="2000" dirty="0"/>
              <a:t>Skupianie uwagi ucznia na tym co najważniejsze – kolor, </a:t>
            </a:r>
            <a:r>
              <a:rPr lang="pl-PL" sz="2000" dirty="0" smtClean="0"/>
              <a:t>podkreślenie;</a:t>
            </a:r>
            <a:endParaRPr lang="pl-PL" sz="2000" dirty="0"/>
          </a:p>
          <a:p>
            <a:pPr lvl="0"/>
            <a:r>
              <a:rPr lang="pl-PL" sz="2000" dirty="0"/>
              <a:t>Formułowanie informacji dotyczących pracy domowej w sposób jasny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przejrzysty.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97196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BE6383-CC8D-48AA-A238-B2631E9F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72"/>
            <a:ext cx="9144000" cy="529208"/>
          </a:xfrm>
        </p:spPr>
        <p:txBody>
          <a:bodyPr/>
          <a:lstStyle/>
          <a:p>
            <a:r>
              <a:rPr lang="pl-PL" sz="2800" dirty="0"/>
              <a:t>Praca z uczniem z upośledzeniem umysłowym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5B40645-17EB-439E-956A-4A13C94B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94" y="404664"/>
            <a:ext cx="8964488" cy="4056451"/>
          </a:xfrm>
        </p:spPr>
        <p:txBody>
          <a:bodyPr/>
          <a:lstStyle/>
          <a:p>
            <a:r>
              <a:rPr lang="pl-PL" sz="1800" dirty="0"/>
              <a:t>częste odwoływanie się do konkretu (np. graficzne przedstawianie treści zadań), szerokie stosowanie zasady poglądowości;</a:t>
            </a:r>
          </a:p>
          <a:p>
            <a:r>
              <a:rPr lang="pl-PL" sz="1800" dirty="0"/>
              <a:t>omawianie niewielkich partii materiału i o mniejszym stopni trudności (pamiętając, </a:t>
            </a:r>
          </a:p>
          <a:p>
            <a:pPr marL="0" indent="0">
              <a:buNone/>
            </a:pPr>
            <a:r>
              <a:rPr lang="pl-PL" sz="1800" dirty="0"/>
              <a:t>      że obniżenie wymagań nie może zejść poniżej podstawy programowej); </a:t>
            </a:r>
          </a:p>
          <a:p>
            <a:r>
              <a:rPr lang="pl-PL" sz="1800" dirty="0"/>
              <a:t>podawanie poleceń w prostszej formie (dzielenie złożonych treści na proste, bardziej zrozumiałe części;</a:t>
            </a:r>
          </a:p>
          <a:p>
            <a:r>
              <a:rPr lang="pl-PL" sz="1800" dirty="0"/>
              <a:t>wydłużanie czasu na wykonanie zadania; </a:t>
            </a:r>
          </a:p>
          <a:p>
            <a:r>
              <a:rPr lang="pl-PL" sz="1800" dirty="0"/>
              <a:t>podchodzenie do dziecka w trakcie samodzielnej pracy w razie potrzeby udzielenie pomocy, wyjaśnień, mobilizowanie do wysiłku i ukończenia zadania;</a:t>
            </a:r>
          </a:p>
          <a:p>
            <a:r>
              <a:rPr lang="pl-PL" sz="1800" dirty="0"/>
              <a:t>zadawanie do domu tyle, ile dziecko jest w stanie samodzielnie wykonać;</a:t>
            </a:r>
          </a:p>
          <a:p>
            <a:r>
              <a:rPr lang="pl-PL" sz="1800" dirty="0"/>
              <a:t>potrzeba większej ilości czasu i powtórzeń dla przyswojenia danej partii materiału;</a:t>
            </a:r>
          </a:p>
          <a:p>
            <a:r>
              <a:rPr lang="pl-PL" sz="1800" dirty="0"/>
              <a:t>w związku z dużym problemem w selekcji i wyborze najważniejszych informacji z danego tematu można wypisać kilka podstawowych pytań, na które uczeń powinien znaleźć odpowiedź czytając dany materiał (przy odpytywaniu prosić o udzielenie na nie odpowiedzi), podobnie postępować przy powtórkach;</a:t>
            </a:r>
          </a:p>
          <a:p>
            <a:r>
              <a:rPr lang="pl-PL" sz="1800" dirty="0"/>
              <a:t>pozostawianie większej ilości czasu na przygotowanie się z danego materiału (dzielenie go na małe części, wyznaczanie czasu na jego zapamiętanie i odpytywanie).</a:t>
            </a:r>
          </a:p>
          <a:p>
            <a:endParaRPr lang="pl-PL" sz="18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51599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6A16BD-2E8C-49D3-B2D8-BB2D4DD4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Uczeń  zdolny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79549B8-FCBF-4724-B748-AF34D61AF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648405"/>
          </a:xfrm>
        </p:spPr>
        <p:txBody>
          <a:bodyPr/>
          <a:lstStyle/>
          <a:p>
            <a:r>
              <a:rPr lang="pl-PL" dirty="0"/>
              <a:t>Indywidualizacja,</a:t>
            </a:r>
          </a:p>
          <a:p>
            <a:r>
              <a:rPr lang="pl-PL" dirty="0"/>
              <a:t>Stopniowanie trudności,</a:t>
            </a:r>
          </a:p>
          <a:p>
            <a:r>
              <a:rPr lang="pl-PL" dirty="0"/>
              <a:t>Udzielanie pomocy koleżeńskiej,</a:t>
            </a:r>
          </a:p>
          <a:p>
            <a:r>
              <a:rPr lang="pl-PL" dirty="0"/>
              <a:t>Powierzanie odpowiedzialnych ról,</a:t>
            </a:r>
          </a:p>
          <a:p>
            <a:r>
              <a:rPr lang="pl-PL" dirty="0"/>
              <a:t>Tworzenie takich sytuacji dydaktycznych, które będą dla ucznia wyzwaniem i źródłem satysfakcji.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7007263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4C52029-A26D-419A-BB44-E2261675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5760"/>
            <a:ext cx="8229600" cy="1143000"/>
          </a:xfrm>
        </p:spPr>
        <p:txBody>
          <a:bodyPr/>
          <a:lstStyle/>
          <a:p>
            <a:r>
              <a:rPr lang="pl-PL" dirty="0"/>
              <a:t>Formy uczenia się</a:t>
            </a:r>
            <a:r>
              <a:rPr lang="pl-PL" b="0" dirty="0"/>
              <a:t/>
            </a: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72F2D17-84E5-42B2-A4C2-1FD558DA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364840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Formy uczenia się to strategie umysłowe stosowane przez uczniów w zależności od materiału, który muszą sobie przyswoić. </a:t>
            </a:r>
          </a:p>
          <a:p>
            <a:r>
              <a:rPr lang="pl-PL" dirty="0"/>
              <a:t>Przykładami najczęściej wykorzystywanych form uczenia się są: </a:t>
            </a:r>
          </a:p>
          <a:p>
            <a:r>
              <a:rPr lang="pl-PL" dirty="0"/>
              <a:t>uczenie się "na </a:t>
            </a:r>
            <a:r>
              <a:rPr lang="pl-PL" dirty="0" smtClean="0"/>
              <a:t>pamięć„; </a:t>
            </a:r>
            <a:endParaRPr lang="pl-PL" dirty="0"/>
          </a:p>
          <a:p>
            <a:r>
              <a:rPr lang="pl-PL" dirty="0"/>
              <a:t>metoda prób i </a:t>
            </a:r>
            <a:r>
              <a:rPr lang="pl-PL" dirty="0" smtClean="0"/>
              <a:t>błędów; </a:t>
            </a:r>
            <a:endParaRPr lang="pl-PL" dirty="0"/>
          </a:p>
          <a:p>
            <a:r>
              <a:rPr lang="pl-PL" dirty="0"/>
              <a:t>uczenie się </a:t>
            </a:r>
            <a:r>
              <a:rPr lang="pl-PL" dirty="0" smtClean="0"/>
              <a:t>sensoryczne; </a:t>
            </a:r>
            <a:endParaRPr lang="pl-PL" dirty="0"/>
          </a:p>
          <a:p>
            <a:r>
              <a:rPr lang="pl-PL" dirty="0"/>
              <a:t>uczenie się poprzez rozwiązywanie </a:t>
            </a:r>
            <a:r>
              <a:rPr lang="pl-PL" dirty="0" smtClean="0"/>
              <a:t>problemów; </a:t>
            </a:r>
            <a:endParaRPr lang="pl-PL" dirty="0"/>
          </a:p>
          <a:p>
            <a:r>
              <a:rPr lang="pl-PL" dirty="0"/>
              <a:t>Uczenie się poprzez zrozumienie materiału.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949242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BD769E-8354-490F-8769-FEB5D06C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pl-PL" dirty="0"/>
              <a:t>Zasady komunikacji z dzieckiem ze SPE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88CDA26-755F-417C-BC63-8E35851A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301608" cy="372954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1. Staraj się usamodzielniać dziecko. </a:t>
            </a:r>
          </a:p>
          <a:p>
            <a:pPr marL="0" indent="0">
              <a:buNone/>
            </a:pPr>
            <a:r>
              <a:rPr lang="pl-PL" sz="2000" dirty="0"/>
              <a:t>2. Dostosuj sposób komunikowania się do możliwości psychofizycznych ucznia. </a:t>
            </a:r>
          </a:p>
          <a:p>
            <a:pPr marL="0" indent="0">
              <a:buNone/>
            </a:pPr>
            <a:r>
              <a:rPr lang="pl-PL" sz="2000" dirty="0"/>
              <a:t>3. Informuj ucznia o sposobie własnego rozumowania. </a:t>
            </a:r>
          </a:p>
          <a:p>
            <a:pPr marL="0" indent="0">
              <a:buNone/>
            </a:pPr>
            <a:r>
              <a:rPr lang="pl-PL" sz="2000" dirty="0"/>
              <a:t>4. Bądź dyskretny. </a:t>
            </a:r>
          </a:p>
          <a:p>
            <a:pPr marL="0" indent="0">
              <a:buNone/>
            </a:pPr>
            <a:r>
              <a:rPr lang="pl-PL" sz="2000" dirty="0"/>
              <a:t>5. Bądź konsekwentny w prezentowaniu wartości. </a:t>
            </a:r>
            <a:br>
              <a:rPr lang="pl-PL" sz="2000" dirty="0"/>
            </a:br>
            <a:r>
              <a:rPr lang="pl-PL" sz="2000" dirty="0"/>
              <a:t>6. Zachęcaj do działań twórczych. </a:t>
            </a:r>
          </a:p>
          <a:p>
            <a:pPr marL="0" indent="0">
              <a:buNone/>
            </a:pPr>
            <a:r>
              <a:rPr lang="pl-PL" sz="2000" dirty="0"/>
              <a:t>7. Inicjuj działania twórcze. </a:t>
            </a:r>
          </a:p>
          <a:p>
            <a:pPr marL="0" indent="0">
              <a:buNone/>
            </a:pPr>
            <a:r>
              <a:rPr lang="pl-PL" sz="2000" dirty="0"/>
              <a:t>8. Pobudzaj wyobraźnię. </a:t>
            </a:r>
          </a:p>
          <a:p>
            <a:pPr marL="0" indent="0">
              <a:buNone/>
            </a:pPr>
            <a:r>
              <a:rPr lang="pl-PL" sz="2000" dirty="0"/>
              <a:t>9. Utrzymuj porządek w swoim otoczeniu. </a:t>
            </a:r>
          </a:p>
          <a:p>
            <a:pPr marL="0" indent="0">
              <a:buNone/>
            </a:pPr>
            <a:r>
              <a:rPr lang="pl-PL" sz="2000" dirty="0"/>
              <a:t>10. Wsłuchuj się w racje ucznia. </a:t>
            </a:r>
          </a:p>
          <a:p>
            <a:pPr marL="0" indent="0">
              <a:buNone/>
            </a:pPr>
            <a:r>
              <a:rPr lang="pl-PL" sz="2000" dirty="0"/>
              <a:t>11. Podążaj za rozumowaniem ucznia. </a:t>
            </a:r>
          </a:p>
          <a:p>
            <a:pPr marL="0" indent="0">
              <a:buNone/>
            </a:pPr>
            <a:r>
              <a:rPr lang="pl-PL" sz="2000" dirty="0"/>
              <a:t>12. Podawaj i ćwicz z uczniem wszystkie metody pracy potrzebne do wykonania zadania. </a:t>
            </a:r>
          </a:p>
        </p:txBody>
      </p:sp>
    </p:spTree>
    <p:extLst>
      <p:ext uri="{BB962C8B-B14F-4D97-AF65-F5344CB8AC3E}">
        <p14:creationId xmlns="" xmlns:p14="http://schemas.microsoft.com/office/powerpoint/2010/main" val="19493436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1CB198E-C4BC-486F-AF22-FB996755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52736"/>
          </a:xfrm>
        </p:spPr>
        <p:txBody>
          <a:bodyPr/>
          <a:lstStyle/>
          <a:p>
            <a:r>
              <a:rPr lang="pl-PL" dirty="0"/>
              <a:t>Zasady komunikacji z dzieckiem ze SPE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8A3F4C4-54D1-49B6-B31C-EF5C5A68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70992"/>
            <a:ext cx="8229600" cy="3648405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13. Nie pospieszaj ucznia. </a:t>
            </a:r>
          </a:p>
          <a:p>
            <a:pPr marL="0" indent="0">
              <a:buNone/>
            </a:pPr>
            <a:r>
              <a:rPr lang="pl-PL" sz="2000" dirty="0"/>
              <a:t>14. Bądź gotowy do zmiany sposobu działania. </a:t>
            </a:r>
          </a:p>
          <a:p>
            <a:pPr marL="0" indent="0">
              <a:buNone/>
            </a:pPr>
            <a:r>
              <a:rPr lang="pl-PL" sz="2000" dirty="0"/>
              <a:t>15. Prezentuj swoje poczucie humoru z umiarem. </a:t>
            </a:r>
          </a:p>
          <a:p>
            <a:pPr marL="0" indent="0">
              <a:buNone/>
            </a:pPr>
            <a:r>
              <a:rPr lang="pl-PL" sz="2000" dirty="0"/>
              <a:t>16. Dawaj przykłady dobrych rozwiązań. </a:t>
            </a:r>
          </a:p>
          <a:p>
            <a:pPr marL="0" indent="0">
              <a:buNone/>
            </a:pPr>
            <a:r>
              <a:rPr lang="pl-PL" sz="2000" dirty="0"/>
              <a:t>17. Wykorzystuj na bieżąco zdarzenia do formułowania przykładów pożądanych </a:t>
            </a:r>
            <a:r>
              <a:rPr lang="pl-PL" sz="2000" dirty="0" err="1"/>
              <a:t>zachowań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/>
              <a:t>18. Prezentuj przykłady różnych zachowań w takiej samej sytuacji. </a:t>
            </a:r>
          </a:p>
          <a:p>
            <a:pPr marL="0" indent="0">
              <a:buNone/>
            </a:pPr>
            <a:r>
              <a:rPr lang="pl-PL" sz="2000" dirty="0"/>
              <a:t>19. Pokazuj inne zachowania, jeżeli postępowanie ucznia wynika z przyjęcia przez niego negatywnego elementu w systemie wartości. </a:t>
            </a:r>
          </a:p>
          <a:p>
            <a:pPr marL="0" indent="0">
              <a:buNone/>
            </a:pPr>
            <a:r>
              <a:rPr lang="pl-PL" sz="2000" dirty="0"/>
              <a:t>20. Nawiązuj kontakty z uczniem w płaszczyźnie rzeczywistych trudnych sytuacji, z którymi ma do czynienia.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01892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3EA33E-0C37-43BF-B314-C08DC63F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56051"/>
          </a:xfrm>
        </p:spPr>
        <p:txBody>
          <a:bodyPr/>
          <a:lstStyle/>
          <a:p>
            <a:r>
              <a:rPr lang="pl-PL" dirty="0" smtClean="0"/>
              <a:t>Etapy realizacji dywanika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353124C-4CFA-4385-9BA9-542DD928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3648405"/>
          </a:xfrm>
        </p:spPr>
        <p:txBody>
          <a:bodyPr/>
          <a:lstStyle/>
          <a:p>
            <a:r>
              <a:rPr lang="pl-PL" sz="2000" dirty="0"/>
              <a:t>1/ Trener zapisuje na tablicy tytuł problemu. A następnie dopisuje pytanie „dlaczego tak się dzieje?” </a:t>
            </a:r>
          </a:p>
          <a:p>
            <a:r>
              <a:rPr lang="pl-PL" sz="2000" dirty="0"/>
              <a:t>2/ Dzieli uczestników na grupy i każda z grup metodą „burzy mózgów” dąży do udzielenia jak największej ilości trafnych odpowiedzi na postawione pytanie. Odpowiedzi zapisywane są na przygotowanych uprzednio kartkach. </a:t>
            </a:r>
          </a:p>
          <a:p>
            <a:r>
              <a:rPr lang="pl-PL" sz="2000" dirty="0"/>
              <a:t>3/ Następnie trener zapisuje na tablicy pytanie „Co należy zrobić, aby sytuacja zmieniła się na lepsze?”. Grupy ponawiają wcześniejszą czynność w stosunku do tego pytania. Odpowiedzi zapisują na kartce. </a:t>
            </a:r>
          </a:p>
          <a:p>
            <a:r>
              <a:rPr lang="pl-PL" sz="2000" dirty="0"/>
              <a:t>4/ Potem trener zapisuje pytanie: „Co możemy zrobić już dziś, aby sytuacja się poprawiła?” Grupy ponownie zapisują odpowiedzi na kartce, a następnie łączą wszystkie trzy kartki w jeden ciąg kartek, który zaczyna tworzyć tytułowy „dywanik”. </a:t>
            </a:r>
          </a:p>
          <a:p>
            <a:r>
              <a:rPr lang="pl-PL" sz="2000" dirty="0"/>
              <a:t>5/ Następnie wszyscy uczestnicy czytają poszczególne kartki z odpowiedziami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wspólnie z trenerem wybierają te z nich. Które w sposób najbardziej trafny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merytoryczny rozwiązują problem. Trener podsumowuje dyskusję ocenia autorów najlepszych pomysłów. </a:t>
            </a:r>
          </a:p>
        </p:txBody>
      </p:sp>
    </p:spTree>
    <p:extLst>
      <p:ext uri="{BB962C8B-B14F-4D97-AF65-F5344CB8AC3E}">
        <p14:creationId xmlns="" xmlns:p14="http://schemas.microsoft.com/office/powerpoint/2010/main" val="407715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EDCE9C-832A-419D-AA99-E5F3DDFC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pl-PL" b="0" dirty="0"/>
              <a:t>"To, co ważne, rzadko bywa pilne, a to, co pilne, rzadko bywa ważne". </a:t>
            </a:r>
            <a:br>
              <a:rPr lang="pl-PL" b="0" dirty="0"/>
            </a:br>
            <a:r>
              <a:rPr lang="pl-PL" b="0" dirty="0"/>
              <a:t/>
            </a:r>
            <a:br>
              <a:rPr lang="pl-PL" b="0" dirty="0"/>
            </a:br>
            <a:r>
              <a:rPr lang="pl-PL" b="0" dirty="0"/>
              <a:t/>
            </a:r>
            <a:br>
              <a:rPr lang="pl-PL" b="0" dirty="0"/>
            </a:br>
            <a:r>
              <a:rPr lang="pl-PL" b="0" dirty="0"/>
              <a:t>Dwight Eisenhower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391034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092474E7-FD44-49E1-93F3-0E4118B1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04123"/>
          </a:xfrm>
        </p:spPr>
        <p:txBody>
          <a:bodyPr/>
          <a:lstStyle/>
          <a:p>
            <a:r>
              <a:rPr lang="pl-PL" dirty="0"/>
              <a:t>Macierz Eisenhowera</a:t>
            </a:r>
            <a:r>
              <a:rPr lang="pl-PL" b="0" dirty="0"/>
              <a:t/>
            </a:r>
            <a:br>
              <a:rPr lang="pl-PL" b="0" dirty="0"/>
            </a:b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F6193A86-E180-471B-BD92-91CF7F05E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200" t="19051" r="26764" b="6750"/>
          <a:stretch/>
        </p:blipFill>
        <p:spPr>
          <a:xfrm>
            <a:off x="1907704" y="1124744"/>
            <a:ext cx="4392488" cy="3816425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="" xmlns:a16="http://schemas.microsoft.com/office/drawing/2014/main" id="{EAB062F4-0C11-42C0-95B3-928D869C49FD}"/>
              </a:ext>
            </a:extLst>
          </p:cNvPr>
          <p:cNvCxnSpPr/>
          <p:nvPr/>
        </p:nvCxnSpPr>
        <p:spPr>
          <a:xfrm>
            <a:off x="4355976" y="1340768"/>
            <a:ext cx="0" cy="38884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EB6E00D6-E003-4723-9558-92C9A89205C1}"/>
              </a:ext>
            </a:extLst>
          </p:cNvPr>
          <p:cNvCxnSpPr>
            <a:cxnSpLocks/>
          </p:cNvCxnSpPr>
          <p:nvPr/>
        </p:nvCxnSpPr>
        <p:spPr>
          <a:xfrm>
            <a:off x="2195736" y="3140968"/>
            <a:ext cx="424847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427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905D0DB-FE8D-4974-9F0B-6ED6FA5C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77072"/>
            <a:ext cx="8229600" cy="1143000"/>
          </a:xfrm>
        </p:spPr>
        <p:txBody>
          <a:bodyPr/>
          <a:lstStyle/>
          <a:p>
            <a:r>
              <a:rPr lang="pl-PL" b="0" i="1" dirty="0" smtClean="0"/>
              <a:t>„Ocenianie, które pomaga się uczyć, jest sposobem myślenia, prawie filozofią nauczania.”</a:t>
            </a:r>
            <a:r>
              <a:rPr lang="pl-PL" b="0" i="1" dirty="0"/>
              <a:t/>
            </a:r>
            <a:br>
              <a:rPr lang="pl-PL" b="0" i="1" dirty="0"/>
            </a:br>
            <a:r>
              <a:rPr lang="pl-PL" b="0" dirty="0"/>
              <a:t/>
            </a:r>
            <a:br>
              <a:rPr lang="pl-PL" b="0" dirty="0"/>
            </a:br>
            <a:r>
              <a:rPr lang="pl-PL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P. Black, Ch. Harrison, C. Lee, B. Marshall, D. Wiliam, </a:t>
            </a:r>
            <a:r>
              <a:rPr lang="pl-PL" sz="20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 oceniać, aby uczyć?</a:t>
            </a:r>
            <a:r>
              <a:rPr lang="pl-PL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CEO, Warszawa 2006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35052247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937AAD-E6D1-4F65-ABAA-100DE3B8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" y="3645024"/>
            <a:ext cx="8877672" cy="1143000"/>
          </a:xfrm>
        </p:spPr>
        <p:txBody>
          <a:bodyPr/>
          <a:lstStyle/>
          <a:p>
            <a:r>
              <a:rPr lang="pl-PL" dirty="0" smtClean="0"/>
              <a:t>Ocenianie kształtujące odnosi się do częstego, interaktywnego oceniania postępów i wiedzy ucznia w celu określenia jego potrzeb edukacyjnych i odpowiedniego dostosowania do nich nauczania.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1860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19CCDAD6-4575-416B-A1C8-A3B83BB8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260648"/>
            <a:ext cx="9036496" cy="1143000"/>
          </a:xfrm>
        </p:spPr>
        <p:txBody>
          <a:bodyPr/>
          <a:lstStyle/>
          <a:p>
            <a:r>
              <a:rPr lang="pl-PL" dirty="0" smtClean="0"/>
              <a:t>Kluczowe elementy OK </a:t>
            </a:r>
            <a:r>
              <a:rPr lang="pl-PL" dirty="0"/>
              <a:t>według </a:t>
            </a:r>
            <a:r>
              <a:rPr lang="pl-PL" dirty="0" smtClean="0"/>
              <a:t>Centrum OECD ds. Badań i Innowacji Edukacyjnych </a:t>
            </a:r>
            <a:r>
              <a:rPr lang="en-US" dirty="0" smtClean="0"/>
              <a:t>(</a:t>
            </a:r>
            <a:r>
              <a:rPr lang="en-US" dirty="0"/>
              <a:t>CERI) 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933768A-A519-46D0-B2FA-477762C23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32214"/>
            <a:ext cx="4968552" cy="4085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303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2986</Words>
  <Application>Microsoft Office PowerPoint</Application>
  <PresentationFormat>Pokaz na ekranie (4:3)</PresentationFormat>
  <Paragraphs>352</Paragraphs>
  <Slides>64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65" baseType="lpstr">
      <vt:lpstr>Motyw pakietu Office</vt:lpstr>
      <vt:lpstr>Moduł V Strategie nauczania/uczenia się oraz formy pracy służące rozwojowi kompetencji matematyczno-przyrodniczych na I etapie edukacyjnym </vt:lpstr>
      <vt:lpstr>Cele (Uczestnik szkolenia):</vt:lpstr>
      <vt:lpstr>Struktura spotkania Moduł V</vt:lpstr>
      <vt:lpstr>Struktura spotkania Moduł V</vt:lpstr>
      <vt:lpstr>Strategie nauczania/uczenia się sprzyjające kształtowaniu kompetencji matematyczno-przyrodniczych </vt:lpstr>
      <vt:lpstr>Formy uczenia się </vt:lpstr>
      <vt:lpstr>„Ocenianie, które pomaga się uczyć, jest sposobem myślenia, prawie filozofią nauczania.”   P. Black, Ch. Harrison, C. Lee, B. Marshall, D. Wiliam, Jak oceniać, aby uczyć?,  CEO, Warszawa 2006 </vt:lpstr>
      <vt:lpstr>Ocenianie kształtujące odnosi się do częstego, interaktywnego oceniania postępów i wiedzy ucznia w celu określenia jego potrzeb edukacyjnych i odpowiedniego dostosowania do nich nauczania. </vt:lpstr>
      <vt:lpstr>Kluczowe elementy OK według Centrum OECD ds. Badań i Innowacji Edukacyjnych (CERI) </vt:lpstr>
      <vt:lpstr>Badania Centrum OECD ds. Badań i Innowacji Edukacyjnych (CERI) pokazują, że ocenianie kształtujące jest jedną z najbardziej skutecznych strategii realizacji celów uczenia się przez całe życie: </vt:lpstr>
      <vt:lpstr>Ocenianie kształtujące wymaga: </vt:lpstr>
      <vt:lpstr>Drogowskazy do OKeja! </vt:lpstr>
      <vt:lpstr>Ad. 4 - Pełna informacja zwrotna uwzględnia : </vt:lpstr>
      <vt:lpstr>Ad. 5 - Samoocena pozwala odpowiedzieć na pytania: </vt:lpstr>
      <vt:lpstr>Ad. 6 </vt:lpstr>
      <vt:lpstr>Jak uprawiać OK? – kilka rad cz.1 </vt:lpstr>
      <vt:lpstr>Jak uprawiać OK? – kilka rad cz. 2 </vt:lpstr>
      <vt:lpstr>Jak uprawiać OK? – kilka rad cz.3 </vt:lpstr>
      <vt:lpstr>W ocenianiu kształtującym jest jeszcze wiele tajemnicy.</vt:lpstr>
      <vt:lpstr>https://ok.ceo.org.pl/</vt:lpstr>
      <vt:lpstr>https://www.youtube.com/watch?v=kkyl22aqF1w </vt:lpstr>
      <vt:lpstr>Rozwijanie motywacji uczniów i ich poczucia pewności siebie. Nauczycielu </vt:lpstr>
      <vt:lpstr>Zasady sprzyjające rozwojowi potencjału twórczego człowieka</vt:lpstr>
      <vt:lpstr>Zasady sprzyjające rozwojowi potencjału twórczego człowieka </vt:lpstr>
      <vt:lpstr>Podstawowe założenia treningu kreatywności </vt:lpstr>
      <vt:lpstr>Innowacje programowe dotyczą: </vt:lpstr>
      <vt:lpstr>Innowacje organizacyjne obejmują struktury działań pedagogicznych, które polegają na: </vt:lpstr>
      <vt:lpstr>Innowacje metodyczne dotyczą zmian  w procesie nauczania-uczenia się m. in.  w zakresie: </vt:lpstr>
      <vt:lpstr>Procedura wprowadzania eksperymentów pedagogicznych w szkołach i placówkach województwa mazowieckiego. </vt:lpstr>
      <vt:lpstr>I. AUTOR EKSPERYMENTU (ZESPÓŁ AUTORSKI):  </vt:lpstr>
      <vt:lpstr>II. RADA SZKOŁY/PLACÓWKI I RADA RODZICÓW</vt:lpstr>
      <vt:lpstr>III. NAUCZYCIELE, UCZESTNICZĄCY  W EKSPERYMENCIE PEDAGOGICZNYM</vt:lpstr>
      <vt:lpstr>IV. RADA PEDAGOGICZNA </vt:lpstr>
      <vt:lpstr>V. DYREKTOR SZKOŁY/PLACÓWKI </vt:lpstr>
      <vt:lpstr>Slajd 35</vt:lpstr>
      <vt:lpstr>VI.KURATOR OŚWIATY </vt:lpstr>
      <vt:lpstr>Podstawowymi źródłami wprowadzania innowacji lub eksperymentu są:</vt:lpstr>
      <vt:lpstr>Projekt edukacyjny to taka metoda, która: </vt:lpstr>
      <vt:lpstr>Rodzaje projektów edukacyjnych</vt:lpstr>
      <vt:lpstr>Instrukcja dla uczniów do projektu składa się z:</vt:lpstr>
      <vt:lpstr>http://projekt-piktografia.pl/ </vt:lpstr>
      <vt:lpstr>https://www.scenariuszelekcji.edu.pl/projekty-aktualne/szkola-podstawowa-klasy-i-iii  </vt:lpstr>
      <vt:lpstr>http://malaszkola.pl/scenariusze-projektow-edukacyjnych/projekty-edukacyjne-matematyczno-przyrodnicze-klasy-1-3-sp </vt:lpstr>
      <vt:lpstr>Slajd 44</vt:lpstr>
      <vt:lpstr>ANALIZA POLA SIŁ PROCEDURA POSTĘPOWANIA </vt:lpstr>
      <vt:lpstr>Slajd 46</vt:lpstr>
      <vt:lpstr>„Umysł nie jest naczyniem, które należy napełnić, lecz ogniem, który trzeba rozniecić”    Plutarch</vt:lpstr>
      <vt:lpstr>http://www.bc.ore.edu.pl/Content/263/rozwijanie_zainteresowan_i_zdolnosci_matematycznych_i-iii_red_b_ochmanska.pdf</vt:lpstr>
      <vt:lpstr>„Wiem, że nie mogę nauczyć nikogo niczego. Mogę jedynie zapewnić warunki, w których można się nauczyć”.  /Carl R. Rogers/</vt:lpstr>
      <vt:lpstr>Psychologiczno- -pedagogiczna udzielana uczniowi w przedszkolu, szkole i placówce polega na:</vt:lpstr>
      <vt:lpstr>Uczeń z niepełnosprawnością to uczeń posiadający orzeczenie o potrzebie kształcenia specjalnego, wydane z uwagi na niepełnosprawność.</vt:lpstr>
      <vt:lpstr>Formy, metody, sposoby dostosowania wymagań edukacyjnych u uczniów z dysleksją</vt:lpstr>
      <vt:lpstr>Slajd 53</vt:lpstr>
      <vt:lpstr>Uczeń słabowidzący</vt:lpstr>
      <vt:lpstr>Uczeń słabosłyszący</vt:lpstr>
      <vt:lpstr>Uczeń z ADHD</vt:lpstr>
      <vt:lpstr>Uczeń z ADHD cd.</vt:lpstr>
      <vt:lpstr>Praca z uczniem z upośledzeniem umysłowym</vt:lpstr>
      <vt:lpstr>Uczeń  zdolny </vt:lpstr>
      <vt:lpstr>Zasady komunikacji z dzieckiem ze SPE</vt:lpstr>
      <vt:lpstr>Zasady komunikacji z dzieckiem ze SPE cd.</vt:lpstr>
      <vt:lpstr>Etapy realizacji dywanika</vt:lpstr>
      <vt:lpstr>"To, co ważne, rzadko bywa pilne, a to, co pilne, rzadko bywa ważne".    Dwight Eisenhower</vt:lpstr>
      <vt:lpstr>Macierz Eisenhowera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Romek</dc:creator>
  <cp:lastModifiedBy>MGasik</cp:lastModifiedBy>
  <cp:revision>68</cp:revision>
  <dcterms:created xsi:type="dcterms:W3CDTF">2018-05-05T08:26:16Z</dcterms:created>
  <dcterms:modified xsi:type="dcterms:W3CDTF">2019-03-15T10:50:47Z</dcterms:modified>
</cp:coreProperties>
</file>